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  <p:sldMasterId id="2147483660" r:id="rId2"/>
  </p:sldMasterIdLst>
  <p:notesMasterIdLst>
    <p:notesMasterId r:id="rId11"/>
  </p:notesMasterIdLst>
  <p:sldIdLst>
    <p:sldId id="256" r:id="rId3"/>
    <p:sldId id="257" r:id="rId4"/>
    <p:sldId id="266" r:id="rId5"/>
    <p:sldId id="264" r:id="rId6"/>
    <p:sldId id="265" r:id="rId7"/>
    <p:sldId id="263" r:id="rId8"/>
    <p:sldId id="268" r:id="rId9"/>
    <p:sldId id="267" r:id="rId10"/>
  </p:sldIdLst>
  <p:sldSz cx="9144000" cy="6858000" type="screen4x3"/>
  <p:notesSz cx="6858000" cy="9144000"/>
  <p:defaultTextStyle>
    <a:defPPr>
      <a:defRPr lang="de-DE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1528" autoAdjust="0"/>
  </p:normalViewPr>
  <p:slideViewPr>
    <p:cSldViewPr>
      <p:cViewPr>
        <p:scale>
          <a:sx n="66" d="100"/>
          <a:sy n="66" d="100"/>
        </p:scale>
        <p:origin x="-1206" y="-78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15" Type="http://schemas.openxmlformats.org/officeDocument/2006/relationships/tableStyles" Target="tableStyle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10DDAEE7-D5A8-45A3-B9BB-2CBD2BC82E1F}" type="datetimeFigureOut">
              <a:rPr lang="de-DE"/>
              <a:pPr>
                <a:defRPr/>
              </a:pPr>
              <a:t>22.10.2012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de-DE" noProof="0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 noProof="0" smtClean="0"/>
              <a:t>Textmasterformat bearbeiten</a:t>
            </a:r>
          </a:p>
          <a:p>
            <a:pPr lvl="1"/>
            <a:r>
              <a:rPr lang="de-DE" noProof="0" smtClean="0"/>
              <a:t>Zweite Ebene</a:t>
            </a:r>
          </a:p>
          <a:p>
            <a:pPr lvl="2"/>
            <a:r>
              <a:rPr lang="de-DE" noProof="0" smtClean="0"/>
              <a:t>Dritte Ebene</a:t>
            </a:r>
          </a:p>
          <a:p>
            <a:pPr lvl="3"/>
            <a:r>
              <a:rPr lang="de-DE" noProof="0" smtClean="0"/>
              <a:t>Vierte Ebene</a:t>
            </a:r>
          </a:p>
          <a:p>
            <a:pPr lvl="4"/>
            <a:r>
              <a:rPr lang="de-DE" noProof="0" smtClean="0"/>
              <a:t>Fünfte Ebene</a:t>
            </a:r>
            <a:endParaRPr lang="de-DE" noProof="0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D4998150-D7C7-4AA0-8ADC-6832D4438849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8961434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Folienbildplatzhalt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3555" name="Notizenplatzhalt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de-DE" smtClean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E303EC6-BB57-40C9-B3E7-06387F9A6E8C}" type="slidenum">
              <a:rPr lang="de-DE" smtClean="0"/>
              <a:pPr>
                <a:defRPr/>
              </a:pPr>
              <a:t>3</a:t>
            </a:fld>
            <a:endParaRPr lang="de-DE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Folienbildplatzhalt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4579" name="Notizenplatzhalt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de-DE" smtClean="0"/>
          </a:p>
        </p:txBody>
      </p:sp>
      <p:sp>
        <p:nvSpPr>
          <p:cNvPr id="23556" name="Foliennummernplatzhalter 3"/>
          <p:cNvSpPr>
            <a:spLocks noGrp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E3449D3-A343-4BC2-B51B-BFCB263657D6}" type="slidenum">
              <a:rPr lang="de-DE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4</a:t>
            </a:fld>
            <a:endParaRPr lang="de-DE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Folienbildplatzhalt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5603" name="Notizenplatzhalt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de-DE" smtClean="0"/>
          </a:p>
        </p:txBody>
      </p:sp>
      <p:sp>
        <p:nvSpPr>
          <p:cNvPr id="24580" name="Foliennummernplatzhalter 3"/>
          <p:cNvSpPr>
            <a:spLocks noGrp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69C2B87-B352-4D20-970F-0C13B91B5236}" type="slidenum">
              <a:rPr lang="de-DE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6</a:t>
            </a:fld>
            <a:endParaRPr lang="de-DE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smtClean="0"/>
              <a:t>Formatvorlage des Untertitelmasters durch Klicken bearbeiten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8AB0C0-19B8-431D-9762-5ED4766ECE35}" type="datetime1">
              <a:rPr lang="de-DE"/>
              <a:pPr>
                <a:defRPr/>
              </a:pPr>
              <a:t>22.10.2012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Kompetenzförderung Mythos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79450E-EB5C-4D1E-9A14-632B8090AF94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3937446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72A375-F5E5-4373-BE4A-20FF404A69BB}" type="datetime1">
              <a:rPr lang="de-DE"/>
              <a:pPr>
                <a:defRPr/>
              </a:pPr>
              <a:t>22.10.2012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Kompetenzförderung Mythos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6F65E8-9062-47D7-B4DB-B14B253DB9A9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9091400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BDB4B3-F1CA-4816-BBE7-C1F3B0F8271E}" type="datetime1">
              <a:rPr lang="de-DE"/>
              <a:pPr>
                <a:defRPr/>
              </a:pPr>
              <a:t>22.10.2012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Kompetenzförderung Mythos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C39907-61F6-4C14-869A-D74005075260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55492209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de-DE" smtClean="0"/>
              <a:t>Formatvorlage des Untertitelmasters durch Klicken bearbeiten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723F535C-EA7E-482A-AC7D-F71D2FC4217B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53066315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D320C2EC-B60B-4DEA-9CEF-7A54592ED789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19034267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178EF7DC-D620-4E0C-85E3-D7524141ED0C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40434450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A9CD4542-8996-4ADB-BB81-544D6D5C4B29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72109893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12CAB0C0-B6A1-4722-9A04-B9DFF4EEE499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3099100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C5182D8A-CE29-429B-A045-3B04110A833B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28178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4D02AD20-0C70-49BF-ACB1-24F1AE898662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04285629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C5C5211D-01EA-407F-9B9F-E4088795AA1F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5791661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906A79-1722-4B25-A73C-7023A13C16EA}" type="datetime1">
              <a:rPr lang="de-DE"/>
              <a:pPr>
                <a:defRPr/>
              </a:pPr>
              <a:t>22.10.2012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Kompetenzförderung Mythos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737D0F-69E3-41F5-9103-10EF753ACD09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14035268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de-DE" noProof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B4085A4E-39F5-4798-A8A4-561D573BF2C1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63315630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38A2B982-105B-4F75-9996-2B21EC0130B8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58418996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E8451C25-9D71-40D1-8FAE-02AD32582238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2456635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271345-ACFA-47D7-A360-46E76CB47893}" type="datetime1">
              <a:rPr lang="de-DE"/>
              <a:pPr>
                <a:defRPr/>
              </a:pPr>
              <a:t>22.10.2012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Kompetenzförderung Mythos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C6A9E7-0755-42D4-BC7B-35B8ABD200B3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7381786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E88965-C02D-4782-914B-F5661798FB9C}" type="datetime1">
              <a:rPr lang="de-DE"/>
              <a:pPr>
                <a:defRPr/>
              </a:pPr>
              <a:t>22.10.2012</a:t>
            </a:fld>
            <a:endParaRPr lang="de-DE"/>
          </a:p>
        </p:txBody>
      </p:sp>
      <p:sp>
        <p:nvSpPr>
          <p:cNvPr id="6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Kompetenzförderung Mythos</a:t>
            </a:r>
          </a:p>
        </p:txBody>
      </p:sp>
      <p:sp>
        <p:nvSpPr>
          <p:cNvPr id="7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408337-2AB2-4539-B4B5-2F2FFF0B1794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8473284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7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3A7F64-26D6-4446-9C7B-06E191D3D655}" type="datetime1">
              <a:rPr lang="de-DE"/>
              <a:pPr>
                <a:defRPr/>
              </a:pPr>
              <a:t>22.10.2012</a:t>
            </a:fld>
            <a:endParaRPr lang="de-DE"/>
          </a:p>
        </p:txBody>
      </p:sp>
      <p:sp>
        <p:nvSpPr>
          <p:cNvPr id="8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Kompetenzförderung Mythos</a:t>
            </a:r>
          </a:p>
        </p:txBody>
      </p:sp>
      <p:sp>
        <p:nvSpPr>
          <p:cNvPr id="9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8B65EB-70B1-42DD-BEAD-0168E7870906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1554669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E7EC08-212C-45BB-90B9-7EAED9B7E447}" type="datetime1">
              <a:rPr lang="de-DE"/>
              <a:pPr>
                <a:defRPr/>
              </a:pPr>
              <a:t>22.10.2012</a:t>
            </a:fld>
            <a:endParaRPr lang="de-DE"/>
          </a:p>
        </p:txBody>
      </p:sp>
      <p:sp>
        <p:nvSpPr>
          <p:cNvPr id="4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Kompetenzförderung Mythos</a:t>
            </a:r>
          </a:p>
        </p:txBody>
      </p:sp>
      <p:sp>
        <p:nvSpPr>
          <p:cNvPr id="5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B9D5CF-78ED-4311-997C-E831B79083AA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8044060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E653C8-8F8E-4DCA-80B3-BABDF1011CAE}" type="datetime1">
              <a:rPr lang="de-DE"/>
              <a:pPr>
                <a:defRPr/>
              </a:pPr>
              <a:t>22.10.2012</a:t>
            </a:fld>
            <a:endParaRPr lang="de-DE"/>
          </a:p>
        </p:txBody>
      </p:sp>
      <p:sp>
        <p:nvSpPr>
          <p:cNvPr id="3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Kompetenzförderung Mythos</a:t>
            </a:r>
          </a:p>
        </p:txBody>
      </p:sp>
      <p:sp>
        <p:nvSpPr>
          <p:cNvPr id="4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25FB92-7263-4EA9-8486-C53F3C1006D9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9547566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5E60B2-27CA-469A-93A6-7DB88B58FB58}" type="datetime1">
              <a:rPr lang="de-DE"/>
              <a:pPr>
                <a:defRPr/>
              </a:pPr>
              <a:t>22.10.2012</a:t>
            </a:fld>
            <a:endParaRPr lang="de-DE"/>
          </a:p>
        </p:txBody>
      </p:sp>
      <p:sp>
        <p:nvSpPr>
          <p:cNvPr id="6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Kompetenzförderung Mythos</a:t>
            </a:r>
          </a:p>
        </p:txBody>
      </p:sp>
      <p:sp>
        <p:nvSpPr>
          <p:cNvPr id="7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03E91C-AD77-4022-A07F-AE2FAB9A51F4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1437254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de-DE" noProof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A44ED0-EFA6-43AE-906E-B9D232764F01}" type="datetime1">
              <a:rPr lang="de-DE"/>
              <a:pPr>
                <a:defRPr/>
              </a:pPr>
              <a:t>22.10.2012</a:t>
            </a:fld>
            <a:endParaRPr lang="de-DE"/>
          </a:p>
        </p:txBody>
      </p:sp>
      <p:sp>
        <p:nvSpPr>
          <p:cNvPr id="6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Kompetenzförderung Mythos</a:t>
            </a:r>
          </a:p>
        </p:txBody>
      </p:sp>
      <p:sp>
        <p:nvSpPr>
          <p:cNvPr id="7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9A048F-5C77-4D42-978D-0933165DDC06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7618625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elplatzhalt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de-DE" smtClean="0"/>
              <a:t>Titelmasterformat durch Klicken bearbeiten</a:t>
            </a:r>
          </a:p>
        </p:txBody>
      </p:sp>
      <p:sp>
        <p:nvSpPr>
          <p:cNvPr id="1027" name="Textplatzhalt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AFDA3B65-7C09-43B0-ABD6-A86DBC800B04}" type="datetime1">
              <a:rPr lang="de-DE"/>
              <a:pPr>
                <a:defRPr/>
              </a:pPr>
              <a:t>22.10.2012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r>
              <a:rPr lang="de-DE"/>
              <a:t>Kompetenzförderung Mythos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073F5813-388D-4E13-A67B-95D812CF0E22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15" r:id="rId1"/>
    <p:sldLayoutId id="2147483816" r:id="rId2"/>
    <p:sldLayoutId id="2147483817" r:id="rId3"/>
    <p:sldLayoutId id="2147483818" r:id="rId4"/>
    <p:sldLayoutId id="2147483819" r:id="rId5"/>
    <p:sldLayoutId id="2147483820" r:id="rId6"/>
    <p:sldLayoutId id="2147483821" r:id="rId7"/>
    <p:sldLayoutId id="2147483822" r:id="rId8"/>
    <p:sldLayoutId id="2147483823" r:id="rId9"/>
    <p:sldLayoutId id="2147483824" r:id="rId10"/>
    <p:sldLayoutId id="2147483825" r:id="rId11"/>
  </p:sldLayoutIdLst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79CF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de-DE" smtClean="0"/>
              <a:t>Klicken Sie, um das Titelformat zu bearbeiten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smtClean="0"/>
              <a:t>Klicken Sie, um die Formate des Vorlagentextes zu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rgbClr val="000000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rgbClr val="000000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rgbClr val="000000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48C2475B-1DAD-49F6-97C5-1EF1B706EAF4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26" r:id="rId1"/>
    <p:sldLayoutId id="2147483827" r:id="rId2"/>
    <p:sldLayoutId id="2147483828" r:id="rId3"/>
    <p:sldLayoutId id="2147483829" r:id="rId4"/>
    <p:sldLayoutId id="2147483830" r:id="rId5"/>
    <p:sldLayoutId id="2147483831" r:id="rId6"/>
    <p:sldLayoutId id="2147483832" r:id="rId7"/>
    <p:sldLayoutId id="2147483833" r:id="rId8"/>
    <p:sldLayoutId id="2147483834" r:id="rId9"/>
    <p:sldLayoutId id="2147483835" r:id="rId10"/>
    <p:sldLayoutId id="2147483836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emf"/><Relationship Id="rId3" Type="http://schemas.openxmlformats.org/officeDocument/2006/relationships/notesSlide" Target="../notesSlides/notesSlide1.xml"/><Relationship Id="rId7" Type="http://schemas.openxmlformats.org/officeDocument/2006/relationships/image" Target="../media/image5.jpeg"/><Relationship Id="rId2" Type="http://schemas.openxmlformats.org/officeDocument/2006/relationships/slideLayout" Target="../slideLayouts/slideLayout18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4.emf"/><Relationship Id="rId5" Type="http://schemas.openxmlformats.org/officeDocument/2006/relationships/image" Target="../media/image3.png"/><Relationship Id="rId10" Type="http://schemas.openxmlformats.org/officeDocument/2006/relationships/image" Target="../media/image8.png"/><Relationship Id="rId4" Type="http://schemas.openxmlformats.org/officeDocument/2006/relationships/oleObject" Target="../embeddings/oleObject1.bin"/><Relationship Id="rId9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323850" y="404813"/>
            <a:ext cx="8569325" cy="6337300"/>
          </a:xfrm>
        </p:spPr>
        <p:txBody>
          <a:bodyPr rtlCol="0" anchor="t" anchorCtr="1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de-DE" dirty="0" smtClean="0">
                <a:solidFill>
                  <a:schemeClr val="bg1"/>
                </a:solidFill>
                <a:cs typeface="Times New Roman" pitchFamily="18" charset="0"/>
              </a:rPr>
              <a:t>Kompetenzförderung Schritt für Schritt: Mythos</a:t>
            </a:r>
            <a:br>
              <a:rPr lang="de-DE" dirty="0" smtClean="0">
                <a:solidFill>
                  <a:schemeClr val="bg1"/>
                </a:solidFill>
                <a:cs typeface="Times New Roman" pitchFamily="18" charset="0"/>
              </a:rPr>
            </a:br>
            <a:r>
              <a:rPr lang="de-DE" dirty="0">
                <a:solidFill>
                  <a:schemeClr val="bg1"/>
                </a:solidFill>
                <a:cs typeface="Times New Roman" pitchFamily="18" charset="0"/>
              </a:rPr>
              <a:t/>
            </a:r>
            <a:br>
              <a:rPr lang="de-DE" dirty="0">
                <a:solidFill>
                  <a:schemeClr val="bg1"/>
                </a:solidFill>
                <a:cs typeface="Times New Roman" pitchFamily="18" charset="0"/>
              </a:rPr>
            </a:br>
            <a:r>
              <a:rPr lang="de-DE" dirty="0" smtClean="0">
                <a:solidFill>
                  <a:schemeClr val="bg1"/>
                </a:solidFill>
                <a:cs typeface="Times New Roman" pitchFamily="18" charset="0"/>
              </a:rPr>
              <a:t/>
            </a:r>
            <a:br>
              <a:rPr lang="de-DE" dirty="0" smtClean="0">
                <a:solidFill>
                  <a:schemeClr val="bg1"/>
                </a:solidFill>
                <a:cs typeface="Times New Roman" pitchFamily="18" charset="0"/>
              </a:rPr>
            </a:br>
            <a:r>
              <a:rPr lang="de-DE" dirty="0">
                <a:solidFill>
                  <a:schemeClr val="bg1"/>
                </a:solidFill>
                <a:cs typeface="Times New Roman" pitchFamily="18" charset="0"/>
              </a:rPr>
              <a:t/>
            </a:r>
            <a:br>
              <a:rPr lang="de-DE" dirty="0">
                <a:solidFill>
                  <a:schemeClr val="bg1"/>
                </a:solidFill>
                <a:cs typeface="Times New Roman" pitchFamily="18" charset="0"/>
              </a:rPr>
            </a:br>
            <a:r>
              <a:rPr lang="de-DE" dirty="0" smtClean="0">
                <a:solidFill>
                  <a:schemeClr val="bg1"/>
                </a:solidFill>
                <a:cs typeface="Times New Roman" pitchFamily="18" charset="0"/>
              </a:rPr>
              <a:t/>
            </a:r>
            <a:br>
              <a:rPr lang="de-DE" dirty="0" smtClean="0">
                <a:solidFill>
                  <a:schemeClr val="bg1"/>
                </a:solidFill>
                <a:cs typeface="Times New Roman" pitchFamily="18" charset="0"/>
              </a:rPr>
            </a:br>
            <a:r>
              <a:rPr lang="de-DE" dirty="0">
                <a:solidFill>
                  <a:schemeClr val="bg1"/>
                </a:solidFill>
                <a:cs typeface="Times New Roman" pitchFamily="18" charset="0"/>
              </a:rPr>
              <a:t/>
            </a:r>
            <a:br>
              <a:rPr lang="de-DE" dirty="0">
                <a:solidFill>
                  <a:schemeClr val="bg1"/>
                </a:solidFill>
                <a:cs typeface="Times New Roman" pitchFamily="18" charset="0"/>
              </a:rPr>
            </a:br>
            <a:r>
              <a:rPr lang="de-DE" dirty="0" smtClean="0">
                <a:solidFill>
                  <a:schemeClr val="bg1"/>
                </a:solidFill>
                <a:cs typeface="Times New Roman" pitchFamily="18" charset="0"/>
              </a:rPr>
              <a:t/>
            </a:r>
            <a:br>
              <a:rPr lang="de-DE" dirty="0" smtClean="0">
                <a:solidFill>
                  <a:schemeClr val="bg1"/>
                </a:solidFill>
                <a:cs typeface="Times New Roman" pitchFamily="18" charset="0"/>
              </a:rPr>
            </a:br>
            <a:r>
              <a:rPr lang="de-DE" dirty="0">
                <a:solidFill>
                  <a:schemeClr val="bg1"/>
                </a:solidFill>
                <a:cs typeface="Times New Roman" pitchFamily="18" charset="0"/>
              </a:rPr>
              <a:t/>
            </a:r>
            <a:br>
              <a:rPr lang="de-DE" dirty="0">
                <a:solidFill>
                  <a:schemeClr val="bg1"/>
                </a:solidFill>
                <a:cs typeface="Times New Roman" pitchFamily="18" charset="0"/>
              </a:rPr>
            </a:br>
            <a:r>
              <a:rPr lang="de-DE" sz="2800" dirty="0">
                <a:solidFill>
                  <a:schemeClr val="bg1"/>
                </a:solidFill>
              </a:rPr>
              <a:t/>
            </a:r>
            <a:br>
              <a:rPr lang="de-DE" sz="2800" dirty="0">
                <a:solidFill>
                  <a:schemeClr val="bg1"/>
                </a:solidFill>
              </a:rPr>
            </a:br>
            <a:r>
              <a:rPr lang="de-DE" sz="1200" i="1" dirty="0" smtClean="0">
                <a:solidFill>
                  <a:schemeClr val="bg1"/>
                </a:solidFill>
              </a:rPr>
              <a:t>Bildquelle: http</a:t>
            </a:r>
            <a:r>
              <a:rPr lang="de-DE" sz="1200" i="1" dirty="0">
                <a:solidFill>
                  <a:schemeClr val="bg1"/>
                </a:solidFill>
              </a:rPr>
              <a:t>://commons.wikimedia.org/wiki/File:Oidipous_sphinx_MGEt_16541_reconstitution.svg?uselang=de</a:t>
            </a:r>
            <a:endParaRPr lang="de-DE" sz="1200" i="1" dirty="0">
              <a:solidFill>
                <a:schemeClr val="bg1"/>
              </a:solidFill>
              <a:cs typeface="Times New Roman" pitchFamily="18" charset="0"/>
            </a:endParaRPr>
          </a:p>
        </p:txBody>
      </p:sp>
      <p:pic>
        <p:nvPicPr>
          <p:cNvPr id="14339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00338" y="1989138"/>
            <a:ext cx="3933825" cy="3894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00338" y="1989138"/>
            <a:ext cx="3933825" cy="3894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3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de-DE" smtClean="0">
                <a:solidFill>
                  <a:schemeClr val="bg1"/>
                </a:solidFill>
              </a:rPr>
              <a:t>Jugendliche brauchen Mythen!</a:t>
            </a:r>
            <a:endParaRPr lang="de-DE" smtClean="0"/>
          </a:p>
        </p:txBody>
      </p:sp>
      <p:sp>
        <p:nvSpPr>
          <p:cNvPr id="15364" name="Fußzeilenplatzhalter 7"/>
          <p:cNvSpPr>
            <a:spLocks noGrp="1"/>
          </p:cNvSpPr>
          <p:nvPr>
            <p:ph type="ftr" sz="quarter" idx="11"/>
          </p:nvPr>
        </p:nvSpPr>
        <p:spPr bwMode="auto">
          <a:xfrm>
            <a:off x="6084888" y="6308725"/>
            <a:ext cx="2895600" cy="365125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de-DE" i="1" smtClean="0">
                <a:solidFill>
                  <a:schemeClr val="bg1"/>
                </a:solidFill>
              </a:rPr>
              <a:t>Kompetenzförderung Mythos  </a:t>
            </a:r>
          </a:p>
        </p:txBody>
      </p:sp>
      <p:sp>
        <p:nvSpPr>
          <p:cNvPr id="9" name="Inhaltsplatzhalter 2"/>
          <p:cNvSpPr>
            <a:spLocks noGrp="1"/>
          </p:cNvSpPr>
          <p:nvPr>
            <p:ph idx="1"/>
          </p:nvPr>
        </p:nvSpPr>
        <p:spPr>
          <a:xfrm>
            <a:off x="552450" y="1341438"/>
            <a:ext cx="8229600" cy="5111750"/>
          </a:xfrm>
        </p:spPr>
        <p:txBody>
          <a:bodyPr rtlCol="0">
            <a:normAutofit lnSpcReduction="10000"/>
          </a:bodyPr>
          <a:lstStyle/>
          <a:p>
            <a:pPr eaLnBrk="1" fontAlgn="auto" hangingPunct="1"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de-DE" dirty="0" smtClean="0">
                <a:solidFill>
                  <a:schemeClr val="bg1"/>
                </a:solidFill>
              </a:rPr>
              <a:t>„Kinder brauchen Märchen.“ </a:t>
            </a:r>
            <a:r>
              <a:rPr lang="de-DE" sz="1600" dirty="0" smtClean="0">
                <a:solidFill>
                  <a:schemeClr val="bg1"/>
                </a:solidFill>
              </a:rPr>
              <a:t>Bruno Bettelheim 1975</a:t>
            </a:r>
          </a:p>
          <a:p>
            <a:pPr lvl="1" eaLnBrk="1" fontAlgn="auto" hangingPunct="1"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de-DE" dirty="0" smtClean="0">
                <a:solidFill>
                  <a:schemeClr val="bg1"/>
                </a:solidFill>
              </a:rPr>
              <a:t>Geschichten als Deutungsrepertoire</a:t>
            </a:r>
          </a:p>
          <a:p>
            <a:pPr lvl="1" eaLnBrk="1" fontAlgn="auto" hangingPunct="1"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de-DE" dirty="0" smtClean="0">
                <a:solidFill>
                  <a:schemeClr val="bg1"/>
                </a:solidFill>
              </a:rPr>
              <a:t>Gefahrlose Objektivierung unerfüllter (und mitunter bedrohlicher) Wünsche und Trieb</a:t>
            </a:r>
          </a:p>
          <a:p>
            <a:pPr eaLnBrk="1" fontAlgn="auto" hangingPunct="1">
              <a:spcBef>
                <a:spcPts val="1200"/>
              </a:spcBef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de-DE" dirty="0" smtClean="0">
                <a:solidFill>
                  <a:schemeClr val="bg1"/>
                </a:solidFill>
              </a:rPr>
              <a:t>Jugendliche</a:t>
            </a:r>
          </a:p>
          <a:p>
            <a:pPr lvl="1" eaLnBrk="1" fontAlgn="auto" hangingPunct="1"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de-DE" dirty="0" smtClean="0">
                <a:solidFill>
                  <a:schemeClr val="bg1"/>
                </a:solidFill>
              </a:rPr>
              <a:t>Rollenfindung</a:t>
            </a:r>
          </a:p>
          <a:p>
            <a:pPr lvl="1" eaLnBrk="1" fontAlgn="auto" hangingPunct="1"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de-DE" dirty="0" smtClean="0">
                <a:solidFill>
                  <a:schemeClr val="bg1"/>
                </a:solidFill>
              </a:rPr>
              <a:t>Frage nach Sinn</a:t>
            </a:r>
          </a:p>
          <a:p>
            <a:pPr lvl="1" eaLnBrk="1" fontAlgn="auto" hangingPunct="1"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de-DE" dirty="0" smtClean="0">
                <a:solidFill>
                  <a:schemeClr val="bg1"/>
                </a:solidFill>
              </a:rPr>
              <a:t>Frage nach Gerechtigkeit</a:t>
            </a:r>
          </a:p>
          <a:p>
            <a:pPr lvl="1" eaLnBrk="1" fontAlgn="auto" hangingPunct="1"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de-DE" dirty="0" smtClean="0">
                <a:solidFill>
                  <a:schemeClr val="bg1"/>
                </a:solidFill>
              </a:rPr>
              <a:t>Partnerschaft </a:t>
            </a:r>
            <a:r>
              <a:rPr lang="de-DE" dirty="0">
                <a:solidFill>
                  <a:schemeClr val="bg1"/>
                </a:solidFill>
              </a:rPr>
              <a:t>und </a:t>
            </a:r>
            <a:r>
              <a:rPr lang="de-DE" dirty="0" smtClean="0">
                <a:solidFill>
                  <a:schemeClr val="bg1"/>
                </a:solidFill>
              </a:rPr>
              <a:t>Sexualität</a:t>
            </a:r>
          </a:p>
          <a:p>
            <a:pPr lvl="1" eaLnBrk="1" fontAlgn="auto" hangingPunct="1"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de-DE" dirty="0" smtClean="0">
                <a:solidFill>
                  <a:schemeClr val="bg1"/>
                </a:solidFill>
              </a:rPr>
              <a:t>Kritikfähigkeit und Kritikwille!</a:t>
            </a:r>
          </a:p>
          <a:p>
            <a:pPr lvl="1" eaLnBrk="1" fontAlgn="auto" hangingPunct="1">
              <a:spcAft>
                <a:spcPts val="0"/>
              </a:spcAft>
              <a:buFont typeface="Wingdings" pitchFamily="2" charset="2"/>
              <a:buChar char="Ø"/>
              <a:defRPr/>
            </a:pPr>
            <a:endParaRPr lang="de-DE" dirty="0" smtClean="0">
              <a:solidFill>
                <a:schemeClr val="bg1"/>
              </a:solidFill>
            </a:endParaRPr>
          </a:p>
          <a:p>
            <a:pPr lvl="1" eaLnBrk="1" fontAlgn="auto" hangingPunct="1">
              <a:spcAft>
                <a:spcPts val="0"/>
              </a:spcAft>
              <a:buFont typeface="Wingdings" pitchFamily="2" charset="2"/>
              <a:buChar char="Ø"/>
              <a:defRPr/>
            </a:pPr>
            <a:endParaRPr lang="de-DE" dirty="0" smtClean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79CF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ext Box 2"/>
          <p:cNvSpPr txBox="1">
            <a:spLocks noChangeArrowheads="1"/>
          </p:cNvSpPr>
          <p:nvPr/>
        </p:nvSpPr>
        <p:spPr bwMode="auto">
          <a:xfrm>
            <a:off x="1752600" y="304800"/>
            <a:ext cx="6118225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de-DE" sz="3200" b="1">
                <a:solidFill>
                  <a:srgbClr val="000000"/>
                </a:solidFill>
                <a:latin typeface="Constantia" pitchFamily="18" charset="0"/>
                <a:cs typeface="Times New Roman" pitchFamily="18" charset="0"/>
              </a:rPr>
              <a:t>Der Mythos - ein fremdes Land</a:t>
            </a:r>
          </a:p>
        </p:txBody>
      </p:sp>
      <p:graphicFrame>
        <p:nvGraphicFramePr>
          <p:cNvPr id="2056" name="Object 8"/>
          <p:cNvGraphicFramePr>
            <a:graphicFrameLocks noChangeAspect="1"/>
          </p:cNvGraphicFramePr>
          <p:nvPr/>
        </p:nvGraphicFramePr>
        <p:xfrm>
          <a:off x="3657600" y="3200400"/>
          <a:ext cx="1839913" cy="2257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413" name="Bitmap-Bild" r:id="rId4" imgW="0" imgH="0" progId="Paint.Picture">
                  <p:embed/>
                </p:oleObj>
              </mc:Choice>
              <mc:Fallback>
                <p:oleObj name="Bitmap-Bild" r:id="rId4" imgW="0" imgH="0" progId="Paint.Picture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57600" y="3200400"/>
                        <a:ext cx="1839913" cy="22574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388" name="Text Box 17"/>
          <p:cNvSpPr txBox="1">
            <a:spLocks noChangeArrowheads="1"/>
          </p:cNvSpPr>
          <p:nvPr/>
        </p:nvSpPr>
        <p:spPr bwMode="auto">
          <a:xfrm>
            <a:off x="304800" y="3352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de-DE" sz="240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68" name="AutoShape 20"/>
          <p:cNvSpPr>
            <a:spLocks noChangeArrowheads="1"/>
          </p:cNvSpPr>
          <p:nvPr/>
        </p:nvSpPr>
        <p:spPr bwMode="auto">
          <a:xfrm>
            <a:off x="3124200" y="884238"/>
            <a:ext cx="3276600" cy="1554162"/>
          </a:xfrm>
          <a:prstGeom prst="cloudCallout">
            <a:avLst>
              <a:gd name="adj1" fmla="val -16134"/>
              <a:gd name="adj2" fmla="val 99931"/>
            </a:avLst>
          </a:prstGeom>
          <a:solidFill>
            <a:srgbClr val="FFFF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/>
            <a:r>
              <a:rPr lang="de-DE" sz="2400" b="1">
                <a:solidFill>
                  <a:srgbClr val="000000"/>
                </a:solidFill>
                <a:latin typeface="Constantia" pitchFamily="18" charset="0"/>
                <a:cs typeface="Times New Roman" pitchFamily="18" charset="0"/>
              </a:rPr>
              <a:t>Ist der Mythos wahr?</a:t>
            </a:r>
          </a:p>
        </p:txBody>
      </p:sp>
      <p:sp>
        <p:nvSpPr>
          <p:cNvPr id="16390" name="Text Box 22"/>
          <p:cNvSpPr txBox="1">
            <a:spLocks noChangeArrowheads="1"/>
          </p:cNvSpPr>
          <p:nvPr/>
        </p:nvSpPr>
        <p:spPr bwMode="auto">
          <a:xfrm>
            <a:off x="6248400" y="2133600"/>
            <a:ext cx="1841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endParaRPr lang="de-DE" sz="240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72" name="AutoShape 24"/>
          <p:cNvSpPr>
            <a:spLocks noChangeArrowheads="1"/>
          </p:cNvSpPr>
          <p:nvPr/>
        </p:nvSpPr>
        <p:spPr bwMode="auto">
          <a:xfrm>
            <a:off x="6248400" y="1905000"/>
            <a:ext cx="2667000" cy="1782763"/>
          </a:xfrm>
          <a:prstGeom prst="cloudCallout">
            <a:avLst>
              <a:gd name="adj1" fmla="val -125417"/>
              <a:gd name="adj2" fmla="val 23551"/>
            </a:avLst>
          </a:prstGeom>
          <a:solidFill>
            <a:srgbClr val="FFFF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de-DE" sz="2400" b="1">
                <a:solidFill>
                  <a:srgbClr val="000000"/>
                </a:solidFill>
                <a:latin typeface="Constantia" pitchFamily="18" charset="0"/>
                <a:cs typeface="Times New Roman" pitchFamily="18" charset="0"/>
              </a:rPr>
              <a:t>Was ist der Mythos für mich?</a:t>
            </a:r>
          </a:p>
        </p:txBody>
      </p:sp>
      <p:sp>
        <p:nvSpPr>
          <p:cNvPr id="2" name="Fußzeilenplatzhalter 1"/>
          <p:cNvSpPr>
            <a:spLocks noGrp="1"/>
          </p:cNvSpPr>
          <p:nvPr>
            <p:ph type="ftr" sz="quarter" idx="11"/>
          </p:nvPr>
        </p:nvSpPr>
        <p:spPr>
          <a:xfrm>
            <a:off x="6156325" y="6381750"/>
            <a:ext cx="2895600" cy="457200"/>
          </a:xfrm>
        </p:spPr>
        <p:txBody>
          <a:bodyPr/>
          <a:lstStyle/>
          <a:p>
            <a:pPr algn="l">
              <a:defRPr/>
            </a:pPr>
            <a:r>
              <a:rPr lang="de-DE" sz="800" i="1" dirty="0" smtClean="0"/>
              <a:t>Grafiken: Clipart.org</a:t>
            </a:r>
          </a:p>
          <a:p>
            <a:pPr algn="l">
              <a:defRPr/>
            </a:pPr>
            <a:r>
              <a:rPr lang="de-DE" sz="800" i="1" dirty="0" smtClean="0"/>
              <a:t>Zeichnung</a:t>
            </a:r>
            <a:r>
              <a:rPr lang="de-DE" sz="800" dirty="0" smtClean="0"/>
              <a:t> </a:t>
            </a:r>
            <a:r>
              <a:rPr lang="de-DE" sz="800" i="1" dirty="0" smtClean="0"/>
              <a:t>Figur und Altar: Matthias Sänger</a:t>
            </a:r>
            <a:endParaRPr lang="de-DE" sz="800" i="1" dirty="0"/>
          </a:p>
        </p:txBody>
      </p:sp>
      <p:grpSp>
        <p:nvGrpSpPr>
          <p:cNvPr id="8" name="Gruppieren 7"/>
          <p:cNvGrpSpPr>
            <a:grpSpLocks/>
          </p:cNvGrpSpPr>
          <p:nvPr/>
        </p:nvGrpSpPr>
        <p:grpSpPr bwMode="auto">
          <a:xfrm>
            <a:off x="400050" y="3890963"/>
            <a:ext cx="3124200" cy="1373187"/>
            <a:chOff x="400050" y="3890963"/>
            <a:chExt cx="3124200" cy="1373187"/>
          </a:xfrm>
        </p:grpSpPr>
        <p:sp>
          <p:nvSpPr>
            <p:cNvPr id="16410" name="Text Box 18"/>
            <p:cNvSpPr txBox="1">
              <a:spLocks noChangeArrowheads="1"/>
            </p:cNvSpPr>
            <p:nvPr/>
          </p:nvSpPr>
          <p:spPr bwMode="auto">
            <a:xfrm>
              <a:off x="400050" y="3890963"/>
              <a:ext cx="3124200" cy="137318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9pPr>
            </a:lstStyle>
            <a:p>
              <a:pPr eaLnBrk="1" hangingPunct="1"/>
              <a:r>
                <a:rPr lang="de-DE" sz="2800" b="1">
                  <a:solidFill>
                    <a:srgbClr val="000000"/>
                  </a:solidFill>
                  <a:latin typeface="Constantia" pitchFamily="18" charset="0"/>
                  <a:cs typeface="Times New Roman" pitchFamily="18" charset="0"/>
                </a:rPr>
                <a:t>Schlangen</a:t>
              </a:r>
            </a:p>
            <a:p>
              <a:pPr eaLnBrk="1" hangingPunct="1"/>
              <a:r>
                <a:rPr lang="de-DE" sz="2800" b="1">
                  <a:solidFill>
                    <a:srgbClr val="000000"/>
                  </a:solidFill>
                  <a:latin typeface="Constantia" pitchFamily="18" charset="0"/>
                  <a:cs typeface="Times New Roman" pitchFamily="18" charset="0"/>
                </a:rPr>
                <a:t>und Fabelwesen </a:t>
              </a:r>
              <a:endParaRPr lang="de-DE" sz="2800" b="1">
                <a:solidFill>
                  <a:srgbClr val="000000"/>
                </a:solidFill>
                <a:latin typeface="Constantia" pitchFamily="18" charset="0"/>
                <a:cs typeface="Calibri" pitchFamily="34" charset="0"/>
              </a:endParaRPr>
            </a:p>
            <a:p>
              <a:pPr eaLnBrk="1" hangingPunct="1"/>
              <a:endParaRPr lang="de-DE" sz="2800">
                <a:solidFill>
                  <a:srgbClr val="000000"/>
                </a:solidFill>
                <a:latin typeface="Constantia" pitchFamily="18" charset="0"/>
                <a:cs typeface="Times New Roman" pitchFamily="18" charset="0"/>
              </a:endParaRPr>
            </a:p>
          </p:txBody>
        </p:sp>
        <p:pic>
          <p:nvPicPr>
            <p:cNvPr id="16411" name="Picture 16"/>
            <p:cNvPicPr>
              <a:picLocks noChangeAspect="1" noChangeArrowheads="1"/>
            </p:cNvPicPr>
            <p:nvPr/>
          </p:nvPicPr>
          <p:blipFill>
            <a:blip r:embed="rId6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39751" y="3947331"/>
              <a:ext cx="1144811" cy="5304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7" name="Gruppieren 6"/>
          <p:cNvGrpSpPr>
            <a:grpSpLocks/>
          </p:cNvGrpSpPr>
          <p:nvPr/>
        </p:nvGrpSpPr>
        <p:grpSpPr bwMode="auto">
          <a:xfrm>
            <a:off x="963613" y="5256213"/>
            <a:ext cx="2878137" cy="835025"/>
            <a:chOff x="963613" y="5256956"/>
            <a:chExt cx="2877421" cy="834282"/>
          </a:xfrm>
        </p:grpSpPr>
        <p:sp>
          <p:nvSpPr>
            <p:cNvPr id="16408" name="Text Box 27"/>
            <p:cNvSpPr txBox="1">
              <a:spLocks noChangeArrowheads="1"/>
            </p:cNvSpPr>
            <p:nvPr/>
          </p:nvSpPr>
          <p:spPr bwMode="auto">
            <a:xfrm>
              <a:off x="963613" y="5335588"/>
              <a:ext cx="2520950" cy="5238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de-DE" sz="2800" b="1">
                  <a:solidFill>
                    <a:srgbClr val="000000"/>
                  </a:solidFill>
                  <a:latin typeface="Constantia" pitchFamily="18" charset="0"/>
                  <a:cs typeface="Times New Roman" pitchFamily="18" charset="0"/>
                </a:rPr>
                <a:t>Aitiologie</a:t>
              </a:r>
            </a:p>
          </p:txBody>
        </p:sp>
        <p:pic>
          <p:nvPicPr>
            <p:cNvPr id="16409" name="Grafik 3" descr="C:\Users\Matthias\AppData\Local\Temp\Pfau.jpg"/>
            <p:cNvPicPr>
              <a:picLocks noChangeAspect="1" noChangeArrowheads="1"/>
            </p:cNvPicPr>
            <p:nvPr/>
          </p:nvPicPr>
          <p:blipFill>
            <a:blip r:embed="rId7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48201" y="5256956"/>
              <a:ext cx="992833" cy="8342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3" name="Gruppieren 2"/>
          <p:cNvGrpSpPr/>
          <p:nvPr/>
        </p:nvGrpSpPr>
        <p:grpSpPr>
          <a:xfrm>
            <a:off x="198438" y="1460500"/>
            <a:ext cx="2743200" cy="2492375"/>
            <a:chOff x="198438" y="1460500"/>
            <a:chExt cx="2743200" cy="2492375"/>
          </a:xfrm>
        </p:grpSpPr>
        <p:grpSp>
          <p:nvGrpSpPr>
            <p:cNvPr id="16404" name="Gruppieren 4"/>
            <p:cNvGrpSpPr>
              <a:grpSpLocks/>
            </p:cNvGrpSpPr>
            <p:nvPr/>
          </p:nvGrpSpPr>
          <p:grpSpPr bwMode="auto">
            <a:xfrm>
              <a:off x="198438" y="1460500"/>
              <a:ext cx="2743200" cy="2492375"/>
              <a:chOff x="349473" y="1828800"/>
              <a:chExt cx="2743200" cy="2492508"/>
            </a:xfrm>
          </p:grpSpPr>
          <p:sp>
            <p:nvSpPr>
              <p:cNvPr id="16406" name="Gewitterblitz 40"/>
              <p:cNvSpPr>
                <a:spLocks/>
              </p:cNvSpPr>
              <p:nvPr/>
            </p:nvSpPr>
            <p:spPr bwMode="auto">
              <a:xfrm rot="-1302536">
                <a:off x="2526234" y="2652773"/>
                <a:ext cx="456551" cy="1668535"/>
              </a:xfrm>
              <a:prstGeom prst="lightningBolt">
                <a:avLst/>
              </a:prstGeom>
              <a:solidFill>
                <a:srgbClr val="FFFF00"/>
              </a:solidFill>
              <a:ln w="15875" algn="ctr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anchor="ctr"/>
              <a:lstStyle/>
              <a:p>
                <a:endParaRPr lang="de-DE" sz="240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6407" name="AutoShape 25"/>
              <p:cNvSpPr>
                <a:spLocks noChangeArrowheads="1"/>
              </p:cNvSpPr>
              <p:nvPr/>
            </p:nvSpPr>
            <p:spPr bwMode="auto">
              <a:xfrm>
                <a:off x="349473" y="1828800"/>
                <a:ext cx="2743200" cy="1676400"/>
              </a:xfrm>
              <a:prstGeom prst="cloudCallout">
                <a:avLst>
                  <a:gd name="adj1" fmla="val 96935"/>
                  <a:gd name="adj2" fmla="val 54449"/>
                </a:avLst>
              </a:prstGeom>
              <a:solidFill>
                <a:srgbClr val="FFFFFF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algn="ctr"/>
                <a:r>
                  <a:rPr lang="de-DE" sz="2400" b="1">
                    <a:solidFill>
                      <a:srgbClr val="000000"/>
                    </a:solidFill>
                    <a:latin typeface="Constantia" pitchFamily="18" charset="0"/>
                    <a:cs typeface="Times New Roman" pitchFamily="18" charset="0"/>
                  </a:rPr>
                  <a:t> Sind die Götter gerecht</a:t>
                </a:r>
                <a:r>
                  <a:rPr lang="de-DE" sz="2400" b="1">
                    <a:solidFill>
                      <a:srgbClr val="000000"/>
                    </a:solidFill>
                    <a:latin typeface="Times New Roman" pitchFamily="18" charset="0"/>
                    <a:cs typeface="Times New Roman" pitchFamily="18" charset="0"/>
                  </a:rPr>
                  <a:t>?</a:t>
                </a:r>
                <a:endParaRPr lang="de-DE" sz="2400">
                  <a:solidFill>
                    <a:srgbClr val="000000"/>
                  </a:solidFill>
                  <a:latin typeface="Times New Roman" pitchFamily="18" charset="0"/>
                  <a:cs typeface="Calibri" pitchFamily="34" charset="0"/>
                </a:endParaRPr>
              </a:p>
            </p:txBody>
          </p:sp>
        </p:grpSp>
        <p:pic>
          <p:nvPicPr>
            <p:cNvPr id="16405" name="Picture 19"/>
            <p:cNvPicPr>
              <a:picLocks noChangeAspect="1" noChangeArrowheads="1"/>
            </p:cNvPicPr>
            <p:nvPr/>
          </p:nvPicPr>
          <p:blipFill>
            <a:blip r:embed="rId8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51517" y="1767723"/>
              <a:ext cx="653141" cy="4224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1" name="Gruppieren 10"/>
          <p:cNvGrpSpPr>
            <a:grpSpLocks/>
          </p:cNvGrpSpPr>
          <p:nvPr/>
        </p:nvGrpSpPr>
        <p:grpSpPr bwMode="auto">
          <a:xfrm>
            <a:off x="5472113" y="4281488"/>
            <a:ext cx="3457575" cy="908050"/>
            <a:chOff x="5472113" y="4282069"/>
            <a:chExt cx="3457575" cy="908050"/>
          </a:xfrm>
        </p:grpSpPr>
        <p:sp>
          <p:nvSpPr>
            <p:cNvPr id="16400" name="Text Box 19"/>
            <p:cNvSpPr txBox="1">
              <a:spLocks noChangeArrowheads="1"/>
            </p:cNvSpPr>
            <p:nvPr/>
          </p:nvSpPr>
          <p:spPr bwMode="auto">
            <a:xfrm>
              <a:off x="5957888" y="4451350"/>
              <a:ext cx="2971800" cy="5191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9pPr>
            </a:lstStyle>
            <a:p>
              <a:pPr eaLnBrk="1" hangingPunct="1"/>
              <a:r>
                <a:rPr lang="de-DE" sz="2800" b="1">
                  <a:solidFill>
                    <a:srgbClr val="000000"/>
                  </a:solidFill>
                  <a:latin typeface="Constantia" pitchFamily="18" charset="0"/>
                  <a:cs typeface="Times New Roman" pitchFamily="18" charset="0"/>
                </a:rPr>
                <a:t>Mythos im Bild</a:t>
              </a:r>
              <a:endParaRPr lang="de-DE" sz="2800">
                <a:solidFill>
                  <a:srgbClr val="000000"/>
                </a:solidFill>
                <a:latin typeface="Constantia" pitchFamily="18" charset="0"/>
                <a:cs typeface="Calibri" pitchFamily="34" charset="0"/>
              </a:endParaRPr>
            </a:p>
          </p:txBody>
        </p:sp>
        <p:grpSp>
          <p:nvGrpSpPr>
            <p:cNvPr id="16401" name="Group 21"/>
            <p:cNvGrpSpPr>
              <a:grpSpLocks/>
            </p:cNvGrpSpPr>
            <p:nvPr/>
          </p:nvGrpSpPr>
          <p:grpSpPr bwMode="auto">
            <a:xfrm>
              <a:off x="5472113" y="4282069"/>
              <a:ext cx="485775" cy="908050"/>
              <a:chOff x="9252" y="6387"/>
              <a:chExt cx="1213" cy="1944"/>
            </a:xfrm>
          </p:grpSpPr>
          <p:pic>
            <p:nvPicPr>
              <p:cNvPr id="16402" name="Picture 22" descr="Vase"/>
              <p:cNvPicPr>
                <a:picLocks noChangeAspect="1" noChangeArrowheads="1"/>
              </p:cNvPicPr>
              <p:nvPr/>
            </p:nvPicPr>
            <p:blipFill>
              <a:blip r:embed="rId9" cstate="print">
                <a:grayscl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9252" y="6387"/>
                <a:ext cx="1213" cy="194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6403" name="Oval 23"/>
              <p:cNvSpPr>
                <a:spLocks noChangeArrowheads="1"/>
              </p:cNvSpPr>
              <p:nvPr/>
            </p:nvSpPr>
            <p:spPr bwMode="auto">
              <a:xfrm>
                <a:off x="9428" y="6983"/>
                <a:ext cx="816" cy="740"/>
              </a:xfrm>
              <a:prstGeom prst="ellipse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</p:grpSp>
      </p:grpSp>
      <p:grpSp>
        <p:nvGrpSpPr>
          <p:cNvPr id="13" name="Gruppieren 12"/>
          <p:cNvGrpSpPr>
            <a:grpSpLocks/>
          </p:cNvGrpSpPr>
          <p:nvPr/>
        </p:nvGrpSpPr>
        <p:grpSpPr bwMode="auto">
          <a:xfrm>
            <a:off x="4365625" y="5146675"/>
            <a:ext cx="4694238" cy="987425"/>
            <a:chOff x="4278021" y="5074118"/>
            <a:chExt cx="4695209" cy="988014"/>
          </a:xfrm>
        </p:grpSpPr>
        <p:sp>
          <p:nvSpPr>
            <p:cNvPr id="16398" name="Rectangle 28"/>
            <p:cNvSpPr>
              <a:spLocks noChangeArrowheads="1"/>
            </p:cNvSpPr>
            <p:nvPr/>
          </p:nvSpPr>
          <p:spPr bwMode="auto">
            <a:xfrm>
              <a:off x="4278021" y="5543019"/>
              <a:ext cx="3505200" cy="5191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r>
                <a:rPr lang="de-DE" sz="2800" b="1">
                  <a:solidFill>
                    <a:srgbClr val="000000"/>
                  </a:solidFill>
                  <a:latin typeface="Constantia" pitchFamily="18" charset="0"/>
                  <a:cs typeface="Calibri" pitchFamily="34" charset="0"/>
                </a:rPr>
                <a:t>Mythos und Ritual</a:t>
              </a:r>
              <a:r>
                <a:rPr lang="de-DE" sz="2800">
                  <a:solidFill>
                    <a:srgbClr val="000000"/>
                  </a:solidFill>
                  <a:latin typeface="Constantia" pitchFamily="18" charset="0"/>
                  <a:cs typeface="Times New Roman" pitchFamily="18" charset="0"/>
                </a:rPr>
                <a:t> </a:t>
              </a:r>
            </a:p>
          </p:txBody>
        </p:sp>
        <p:pic>
          <p:nvPicPr>
            <p:cNvPr id="16399" name="Picture 25" descr="Altar0002"/>
            <p:cNvPicPr>
              <a:picLocks noChangeAspect="1" noChangeArrowheads="1"/>
            </p:cNvPicPr>
            <p:nvPr/>
          </p:nvPicPr>
          <p:blipFill>
            <a:blip r:embed="rId10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lum contrast="6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483843" y="5074118"/>
              <a:ext cx="1489387" cy="9636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0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20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4" dur="500"/>
                                        <p:tgtEl>
                                          <p:spTgt spid="20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68" grpId="0" animBg="1" autoUpdateAnimBg="0"/>
      <p:bldP spid="2072" grpId="0" animBg="1" autoUpdateAnimBg="0"/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Tabelle 5"/>
          <p:cNvGraphicFramePr>
            <a:graphicFrameLocks noGrp="1"/>
          </p:cNvGraphicFramePr>
          <p:nvPr/>
        </p:nvGraphicFramePr>
        <p:xfrm>
          <a:off x="0" y="17463"/>
          <a:ext cx="9144000" cy="6896168"/>
        </p:xfrm>
        <a:graphic>
          <a:graphicData uri="http://schemas.openxmlformats.org/drawingml/2006/table">
            <a:tbl>
              <a:tblPr/>
              <a:tblGrid>
                <a:gridCol w="323850"/>
                <a:gridCol w="1679575"/>
                <a:gridCol w="168275"/>
                <a:gridCol w="171450"/>
                <a:gridCol w="169863"/>
                <a:gridCol w="2922587"/>
                <a:gridCol w="2376488"/>
                <a:gridCol w="1331912"/>
              </a:tblGrid>
              <a:tr h="182877">
                <a:tc row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ts val="16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3195" marR="23195" marT="0" marB="0" horzOverflow="overflow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4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2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Inhalt</a:t>
                      </a:r>
                      <a:endParaRPr kumimoji="0" lang="de-DE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3195" marR="23195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6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6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Kompetenz-Ziele</a:t>
                      </a:r>
                      <a:endParaRPr kumimoji="0" lang="de-DE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ts val="16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Die SchülerInnen ...</a:t>
                      </a:r>
                    </a:p>
                  </a:txBody>
                  <a:tcPr marL="23195" marR="2319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6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6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methodische Umsetzung</a:t>
                      </a:r>
                      <a:endParaRPr kumimoji="0" lang="de-DE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ts val="16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Die SchülerInnen ...</a:t>
                      </a:r>
                    </a:p>
                  </a:txBody>
                  <a:tcPr marL="23195" marR="2319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6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6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Materialien</a:t>
                      </a:r>
                      <a:endParaRPr kumimoji="0" lang="de-DE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3195" marR="2319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23517"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marL="7143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2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Themenkomplex</a:t>
                      </a:r>
                      <a:endParaRPr kumimoji="0" lang="de-DE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3195" marR="23195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FBFB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</a:tr>
              <a:tr h="24383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kumimoji="0" lang="de-DE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3195" marR="2319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Aitiologie</a:t>
                      </a:r>
                      <a:endParaRPr kumimoji="0" lang="de-DE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3195" marR="2319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rowSpan="8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kumimoji="0" lang="de-DE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3195" marR="23195" marT="0" marB="0" anchor="ctr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177800" marR="0" lvl="0" indent="-1778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Calibri" pitchFamily="34" charset="0"/>
                        <a:buChar char="-"/>
                        <a:tabLst/>
                      </a:pPr>
                      <a:r>
                        <a:rPr kumimoji="0" lang="de-DE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reflektieren Bezüge auf mythologische Muster in der Alltagskultur</a:t>
                      </a:r>
                      <a:endParaRPr kumimoji="0" lang="de-DE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3195" marR="2319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marL="88900" marR="0" lvl="0" indent="-88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Calibri" pitchFamily="34" charset="0"/>
                        <a:buChar char="-"/>
                        <a:tabLst/>
                      </a:pPr>
                      <a:r>
                        <a:rPr kumimoji="0" lang="de-DE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schreiben eine Bewertung für die Wahl eines Markennamens</a:t>
                      </a:r>
                      <a:endParaRPr kumimoji="0" lang="de-DE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3195" marR="2319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Arbeitsblatt ggf. auf Moodle</a:t>
                      </a:r>
                      <a:endParaRPr kumimoji="0" lang="de-DE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3195" marR="2319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7911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kumimoji="0" lang="de-DE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3195" marR="2319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3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Die Götter und ihre Funktio</a:t>
                      </a:r>
                      <a:r>
                        <a:rPr kumimoji="0" lang="de-DE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</a:t>
                      </a:r>
                      <a:endParaRPr kumimoji="0" lang="de-DE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3195" marR="2319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</a:tr>
              <a:tr h="74921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  <a:endParaRPr kumimoji="0" lang="de-DE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3195" marR="2319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3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Argos</a:t>
                      </a:r>
                      <a:endParaRPr kumimoji="0" lang="de-DE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3195" marR="2319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77800" marR="0" lvl="0" indent="-1778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Calibri" pitchFamily="34" charset="0"/>
                        <a:buChar char="-"/>
                        <a:tabLst/>
                      </a:pPr>
                      <a:r>
                        <a:rPr kumimoji="0" lang="de-DE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reflektieren den Unterschied zwischen Aitiologie und wissenschaftlicher Erklärung</a:t>
                      </a:r>
                      <a:endParaRPr kumimoji="0" lang="de-DE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3195" marR="2319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88900" marR="0" lvl="0" indent="-88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Calibri" pitchFamily="34" charset="0"/>
                        <a:buChar char="-"/>
                        <a:tabLst/>
                      </a:pPr>
                      <a:r>
                        <a:rPr kumimoji="0" lang="de-DE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schreiben den Text für das Zoogehege des Pfaus</a:t>
                      </a:r>
                      <a:endParaRPr kumimoji="0" lang="de-DE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88900" marR="0" lvl="0" indent="-88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Calibri" pitchFamily="34" charset="0"/>
                        <a:buChar char="-"/>
                        <a:tabLst/>
                      </a:pPr>
                      <a:r>
                        <a:rPr kumimoji="0" lang="de-DE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…</a:t>
                      </a:r>
                      <a:endParaRPr kumimoji="0" lang="de-DE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3195" marR="2319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Arbeitsauftrag</a:t>
                      </a:r>
                      <a:endParaRPr kumimoji="0" lang="de-DE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3195" marR="2319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9246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</a:t>
                      </a:r>
                      <a:endParaRPr kumimoji="0" lang="de-DE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3195" marR="2319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3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Artemis stiftet ein Ritual</a:t>
                      </a:r>
                    </a:p>
                  </a:txBody>
                  <a:tcPr marL="23195" marR="2319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77800" marR="0" lvl="0" indent="-1778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Calibri" pitchFamily="34" charset="0"/>
                        <a:buChar char="-"/>
                        <a:tabLst/>
                      </a:pPr>
                      <a:r>
                        <a:rPr kumimoji="0" lang="de-DE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reflektieren die Verknüpfung von Mythos und Ritual in literarischen Texten</a:t>
                      </a:r>
                      <a:endParaRPr kumimoji="0" lang="de-DE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3195" marR="2319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88900" marR="0" lvl="0" indent="-88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Calibri" pitchFamily="34" charset="0"/>
                        <a:buChar char="-"/>
                        <a:tabLst/>
                      </a:pPr>
                      <a:r>
                        <a:rPr kumimoji="0" lang="de-DE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verfassen eine dramatische Rede</a:t>
                      </a:r>
                    </a:p>
                    <a:p>
                      <a:pPr marL="88900" marR="0" lvl="0" indent="-88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Calibri" pitchFamily="34" charset="0"/>
                        <a:buChar char="-"/>
                        <a:tabLst/>
                      </a:pPr>
                      <a:endParaRPr kumimoji="0" lang="de-DE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3195" marR="2319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Eur., Hippolytos 1347-1461</a:t>
                      </a:r>
                      <a:endParaRPr kumimoji="0" lang="de-DE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3195" marR="2319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3150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12</a:t>
                      </a:r>
                      <a:endParaRPr kumimoji="0" lang="de-DE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3195" marR="2319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Die Mauern der Kyklopen in Tiryns</a:t>
                      </a:r>
                      <a:endParaRPr kumimoji="0" lang="de-DE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3195" marR="2319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kumimoji="0" lang="de-DE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3195" marR="23195" marT="0" marB="0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000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77800" marR="0" lvl="0" indent="-1778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Calibri" pitchFamily="34" charset="0"/>
                        <a:buChar char="-"/>
                        <a:tabLst/>
                      </a:pPr>
                      <a:r>
                        <a:rPr kumimoji="0" lang="de-DE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vollziehen eine differenzierte Haltung zur Glaubwürdigkeit des Mythos nach</a:t>
                      </a:r>
                      <a:endParaRPr kumimoji="0" lang="de-DE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3195" marR="2319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88900" marR="0" lvl="0" indent="-88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Calibri" pitchFamily="34" charset="0"/>
                        <a:buChar char="-"/>
                        <a:tabLst/>
                      </a:pPr>
                      <a:r>
                        <a:rPr kumimoji="0" lang="de-DE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übersetzen aitiologische Erklärungen und ordnen diese richtig zu</a:t>
                      </a:r>
                      <a:endParaRPr kumimoji="0" lang="de-DE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3195" marR="2319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ÜS und Zuordnung</a:t>
                      </a:r>
                      <a:endParaRPr kumimoji="0" lang="de-DE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3195" marR="2319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3175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44</a:t>
                      </a:r>
                      <a:endParaRPr kumimoji="0" lang="de-DE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3195" marR="2319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Die Chimäre und Fabelwesen</a:t>
                      </a:r>
                      <a:endParaRPr kumimoji="0" lang="de-DE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3195" marR="2319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kumimoji="0" lang="de-DE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3195" marR="23195" marT="0" marB="0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8CCE4"/>
                    </a:solidFill>
                  </a:tcPr>
                </a:tc>
                <a:tc rowSpan="5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kumimoji="0" lang="de-DE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3195" marR="23195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000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77800" marR="0" lvl="0" indent="-1778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Calibri" pitchFamily="34" charset="0"/>
                        <a:buChar char="-"/>
                        <a:tabLst/>
                      </a:pPr>
                      <a:r>
                        <a:rPr kumimoji="0" lang="de-DE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verstehen, wie man Mythen rationalistisch erklären kann</a:t>
                      </a:r>
                      <a:endParaRPr kumimoji="0" lang="de-DE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3195" marR="2319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88900" marR="0" lvl="0" indent="-88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Calibri" pitchFamily="34" charset="0"/>
                        <a:buChar char="-"/>
                        <a:tabLst/>
                      </a:pPr>
                      <a:r>
                        <a:rPr kumimoji="0" lang="de-DE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sammeln und ordnen Fabelwesen nach eigenen Kategorien</a:t>
                      </a:r>
                      <a:endParaRPr kumimoji="0" lang="de-DE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3195" marR="2319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zweisprachiger Text des Palaiphatos</a:t>
                      </a:r>
                      <a:endParaRPr kumimoji="0" lang="de-DE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3195" marR="2319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57149">
                <a:tc row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50</a:t>
                      </a:r>
                      <a:endParaRPr kumimoji="0" lang="de-DE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3195" marR="2319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Kadmos und die Spartoi</a:t>
                      </a:r>
                      <a:endParaRPr kumimoji="0" lang="de-DE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3195" marR="2319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L="177800" marR="0" lvl="0" indent="-1778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Calibri" pitchFamily="34" charset="0"/>
                        <a:buChar char="-"/>
                        <a:tabLst/>
                      </a:pPr>
                      <a:r>
                        <a:rPr kumimoji="0" lang="de-DE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können selbst einen Mythos rationalistisch erklären</a:t>
                      </a:r>
                      <a:endParaRPr kumimoji="0" lang="de-DE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3195" marR="2319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marL="88900" marR="0" lvl="0" indent="-88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Calibri" pitchFamily="34" charset="0"/>
                        <a:buChar char="-"/>
                        <a:tabLst/>
                      </a:pPr>
                      <a:r>
                        <a:rPr kumimoji="0" lang="de-DE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bestimmen in Gruppenarbeit Qualitätskriterien</a:t>
                      </a:r>
                      <a:endParaRPr kumimoji="0" lang="de-DE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3195" marR="2319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zweisprachiger Text des Palaiphatos</a:t>
                      </a:r>
                      <a:endParaRPr kumimoji="0" lang="de-DE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3195" marR="2319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87673"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Rationalistische Mythenerklärung</a:t>
                      </a:r>
                      <a:endParaRPr kumimoji="0" lang="de-DE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3195" marR="2319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8CCE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</a:tr>
              <a:tr h="638102">
                <a:tc rowSpan="3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30</a:t>
                      </a:r>
                      <a:endParaRPr kumimoji="0" lang="de-DE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3195" marR="2319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Lykaon und die Werwölfe</a:t>
                      </a:r>
                      <a:endParaRPr kumimoji="0" lang="de-DE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3195" marR="2319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kumimoji="0" lang="de-DE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3195" marR="23195" marT="0" marB="0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 rowSpan="3">
                  <a:txBody>
                    <a:bodyPr/>
                    <a:lstStyle/>
                    <a:p>
                      <a:pPr marL="177800" marR="0" lvl="0" indent="-1778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Calibri" pitchFamily="34" charset="0"/>
                        <a:buChar char="-"/>
                        <a:tabLst/>
                      </a:pPr>
                      <a:r>
                        <a:rPr kumimoji="0" lang="de-DE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reflektieren eine differenzierte Haltung zur Glaubwürdigkeit des Mythos</a:t>
                      </a:r>
                      <a:endParaRPr kumimoji="0" lang="de-DE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177800" marR="0" lvl="0" indent="-1778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Calibri" pitchFamily="34" charset="0"/>
                        <a:buChar char="-"/>
                        <a:tabLst/>
                      </a:pPr>
                      <a:r>
                        <a:rPr kumimoji="0" lang="de-DE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reflektieren die Schwierigkeit bei der Umsetzung des Mythos ins Bild</a:t>
                      </a:r>
                      <a:endParaRPr kumimoji="0" lang="de-DE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3195" marR="2319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3">
                  <a:txBody>
                    <a:bodyPr/>
                    <a:lstStyle/>
                    <a:p>
                      <a:pPr marL="88900" marR="0" lvl="0" indent="-88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Calibri" pitchFamily="34" charset="0"/>
                        <a:buChar char="-"/>
                        <a:tabLst/>
                      </a:pPr>
                      <a:r>
                        <a:rPr kumimoji="0" lang="de-DE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ergänzen eine vorgegebene Zeitleiste</a:t>
                      </a:r>
                      <a:endParaRPr kumimoji="0" lang="de-DE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88900" marR="0" lvl="0" indent="-88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Calibri" pitchFamily="34" charset="0"/>
                        <a:buChar char="-"/>
                        <a:tabLst/>
                      </a:pPr>
                      <a:r>
                        <a:rPr kumimoji="0" lang="de-DE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setzen eine mythische Handlungsabfolge in eine (statische) gezeichnete Szene um</a:t>
                      </a:r>
                      <a:endParaRPr kumimoji="0" lang="de-DE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3195" marR="2319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3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zweisprachiger Text des Pausanias und Zeitleiste</a:t>
                      </a:r>
                      <a:endParaRPr kumimoji="0" lang="de-DE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3195" marR="2319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48632"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Ist der Mythos wahr?</a:t>
                      </a:r>
                      <a:endParaRPr kumimoji="0" lang="de-DE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3195" marR="23195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</a:tr>
              <a:tr h="276285"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Mythos im Bild</a:t>
                      </a:r>
                      <a:endParaRPr kumimoji="0" lang="de-DE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3195" marR="23195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2D05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kumimoji="0" lang="de-DE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3195" marR="23195" marT="0" marB="0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2D050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</a:tr>
              <a:tr h="153971">
                <a:tc gridSpan="4">
                  <a:txBody>
                    <a:bodyPr/>
                    <a:lstStyle/>
                    <a:p>
                      <a:pPr marL="228600" marR="0" lvl="0" indent="0" algn="l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23195" marR="23195" marT="0" marB="0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28600" marR="0" lvl="0" indent="0" algn="l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kumimoji="0" lang="de-DE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3195" marR="23195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2D050"/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228600" marR="0" lvl="0" indent="0" algn="l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kumimoji="0" lang="de-DE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3195" marR="23195" marT="0" marB="0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Tabelle 8"/>
          <p:cNvGraphicFramePr>
            <a:graphicFrameLocks noGrp="1"/>
          </p:cNvGraphicFramePr>
          <p:nvPr/>
        </p:nvGraphicFramePr>
        <p:xfrm>
          <a:off x="-1588" y="-9525"/>
          <a:ext cx="9036050" cy="6864355"/>
        </p:xfrm>
        <a:graphic>
          <a:graphicData uri="http://schemas.openxmlformats.org/drawingml/2006/table">
            <a:tbl>
              <a:tblPr firstRow="1" firstCol="1" bandRow="1"/>
              <a:tblGrid>
                <a:gridCol w="908052"/>
                <a:gridCol w="1333519"/>
                <a:gridCol w="186415"/>
                <a:gridCol w="239932"/>
                <a:gridCol w="2775160"/>
                <a:gridCol w="1992422"/>
                <a:gridCol w="1600550"/>
              </a:tblGrid>
              <a:tr h="152400">
                <a:tc rowSpan="4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de-DE" sz="20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de-DE" sz="2000" dirty="0" smtClean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de-DE" sz="2000" dirty="0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9</a:t>
                      </a:r>
                      <a:endParaRPr lang="de-DE" sz="24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de-DE" sz="20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(s. auch oben)</a:t>
                      </a:r>
                      <a:endParaRPr lang="de-DE" sz="24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7561" marR="275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de-DE" sz="16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Hippolytos</a:t>
                      </a:r>
                      <a:endParaRPr lang="de-DE" sz="9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7561" marR="2756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de-DE" sz="80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de-DE" sz="9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7561" marR="27561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 rowSpan="3">
                  <a:txBody>
                    <a:bodyPr/>
                    <a:lstStyle/>
                    <a:p>
                      <a:pPr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de-DE" sz="120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de-DE" sz="14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7561" marR="27561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rowSpan="3">
                  <a:txBody>
                    <a:bodyPr/>
                    <a:lstStyle/>
                    <a:p>
                      <a:pPr marL="177800" lvl="0" indent="-177800">
                        <a:spcAft>
                          <a:spcPts val="0"/>
                        </a:spcAft>
                        <a:buFont typeface="Calibri"/>
                        <a:buChar char="-"/>
                      </a:pPr>
                      <a:r>
                        <a:rPr lang="de-DE" sz="1600" dirty="0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können </a:t>
                      </a:r>
                      <a:r>
                        <a:rPr lang="de-DE" sz="16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sich in die Perspektive literarischer Figuren hineinversetzen</a:t>
                      </a:r>
                    </a:p>
                    <a:p>
                      <a:pPr marL="177800" lvl="0" indent="-177800">
                        <a:spcAft>
                          <a:spcPts val="0"/>
                        </a:spcAft>
                        <a:buFont typeface="Calibri"/>
                        <a:buChar char="-"/>
                      </a:pPr>
                      <a:r>
                        <a:rPr lang="de-DE" sz="16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können einen Dialog verfassen, der grundlegende Gattungsgesetze des Dramas berücksichtigt</a:t>
                      </a:r>
                    </a:p>
                  </a:txBody>
                  <a:tcPr marL="27561" marR="275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pPr marL="88900" lvl="0" indent="-88900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Calibri"/>
                        <a:buChar char="-"/>
                      </a:pPr>
                      <a:r>
                        <a:rPr lang="de-DE" sz="1600" dirty="0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verfassen </a:t>
                      </a:r>
                      <a:r>
                        <a:rPr lang="de-DE" sz="16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einen Dialog zwischen dem sterbenden Hippolytos und dessen Vater Theseus</a:t>
                      </a:r>
                    </a:p>
                    <a:p>
                      <a:pPr marL="88900" lvl="0" indent="-88900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Calibri"/>
                        <a:buChar char="-"/>
                      </a:pPr>
                      <a:r>
                        <a:rPr lang="de-DE" sz="16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einigen sich auf eine gelungene Version</a:t>
                      </a:r>
                    </a:p>
                  </a:txBody>
                  <a:tcPr marL="27561" marR="275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pPr marL="177800" lvl="0" indent="-177800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Calibri"/>
                        <a:buChar char="-"/>
                      </a:pPr>
                      <a:r>
                        <a:rPr lang="de-DE" sz="16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Vorgeschichte des Mythos in Textschnipseln</a:t>
                      </a:r>
                    </a:p>
                    <a:p>
                      <a:pPr marL="177800" lvl="0" indent="-177800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Calibri"/>
                        <a:buChar char="-"/>
                      </a:pPr>
                      <a:r>
                        <a:rPr lang="de-DE" sz="16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Arbeitsauftrag mit Kriterien für einen </a:t>
                      </a:r>
                      <a:r>
                        <a:rPr lang="de-DE" sz="1600" dirty="0" err="1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dramati-schen</a:t>
                      </a:r>
                      <a:r>
                        <a:rPr lang="de-DE" sz="1600" dirty="0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de-DE" sz="16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Text</a:t>
                      </a:r>
                    </a:p>
                  </a:txBody>
                  <a:tcPr marL="27561" marR="275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35251"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de-DE" dirty="0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de-DE" sz="120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de-DE" sz="14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7561" marR="27561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</a:tr>
              <a:tr h="822959"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de-DE" sz="180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Sind die Götter gerecht?</a:t>
                      </a:r>
                      <a:endParaRPr lang="de-DE" sz="18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7561" marR="2756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rgbClr val="E5B8B7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</a:tr>
              <a:tr h="975359"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de-DE" sz="16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Vasenbild: Herakles er-</a:t>
                      </a:r>
                      <a:endParaRPr lang="de-DE" sz="18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de-DE" sz="16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schlägt seinen Lehrer Linos</a:t>
                      </a:r>
                      <a:endParaRPr lang="de-DE" sz="18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7561" marR="275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de-DE" sz="120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de-DE" sz="14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7561" marR="27561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177800" lvl="0" indent="-177800">
                        <a:spcAft>
                          <a:spcPts val="0"/>
                        </a:spcAft>
                        <a:buFont typeface="Calibri"/>
                        <a:buChar char="-"/>
                      </a:pPr>
                      <a:r>
                        <a:rPr lang="de-DE" sz="16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verstehen die ‚dramaturgische‘ Logik einer Abbildung</a:t>
                      </a:r>
                    </a:p>
                    <a:p>
                      <a:pPr marL="177800" lvl="0" indent="-177800">
                        <a:spcAft>
                          <a:spcPts val="0"/>
                        </a:spcAft>
                        <a:buFont typeface="Calibri"/>
                        <a:buChar char="-"/>
                      </a:pPr>
                      <a:r>
                        <a:rPr lang="de-DE" sz="16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beherrschen die Präsens-Formen von </a:t>
                      </a:r>
                      <a:r>
                        <a:rPr lang="el-GR" sz="1600" dirty="0">
                          <a:effectLst/>
                          <a:latin typeface="Palatino Linotype"/>
                          <a:ea typeface="Times New Roman"/>
                          <a:cs typeface="Vusillus"/>
                        </a:rPr>
                        <a:t>εἶναι</a:t>
                      </a:r>
                      <a:endParaRPr lang="de-DE" sz="16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7561" marR="275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88900" lvl="0" indent="-88900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Calibri"/>
                        <a:buChar char="-"/>
                      </a:pPr>
                      <a:r>
                        <a:rPr lang="de-DE" sz="16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ergänzen die </a:t>
                      </a:r>
                      <a:r>
                        <a:rPr lang="de-DE" sz="1600" dirty="0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Präsens-formen </a:t>
                      </a:r>
                      <a:r>
                        <a:rPr lang="de-DE" sz="16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von </a:t>
                      </a:r>
                      <a:r>
                        <a:rPr lang="el-GR" sz="1600" dirty="0">
                          <a:effectLst/>
                          <a:latin typeface="Palatino Linotype"/>
                          <a:ea typeface="Times New Roman"/>
                          <a:cs typeface="Vusillus"/>
                        </a:rPr>
                        <a:t>εἶναι</a:t>
                      </a:r>
                      <a:r>
                        <a:rPr lang="el-GR" sz="1600" dirty="0">
                          <a:effectLst/>
                          <a:latin typeface="Times New Roman"/>
                          <a:ea typeface="Times New Roman"/>
                          <a:cs typeface="Vusillus"/>
                        </a:rPr>
                        <a:t> </a:t>
                      </a:r>
                      <a:r>
                        <a:rPr lang="de-DE" sz="1600" dirty="0">
                          <a:effectLst/>
                          <a:latin typeface="Times New Roman"/>
                          <a:ea typeface="Times New Roman"/>
                          <a:cs typeface="Vusillus"/>
                        </a:rPr>
                        <a:t>in </a:t>
                      </a:r>
                      <a:r>
                        <a:rPr lang="de-DE" sz="1600" dirty="0" smtClean="0">
                          <a:effectLst/>
                          <a:latin typeface="Times New Roman"/>
                          <a:ea typeface="Times New Roman"/>
                          <a:cs typeface="Vusillus"/>
                        </a:rPr>
                        <a:t>Sprechblasen </a:t>
                      </a:r>
                      <a:r>
                        <a:rPr lang="de-DE" sz="1600" dirty="0">
                          <a:effectLst/>
                          <a:latin typeface="Times New Roman"/>
                          <a:ea typeface="Times New Roman"/>
                          <a:cs typeface="Vusillus"/>
                        </a:rPr>
                        <a:t>zu einer Vasenabbildung</a:t>
                      </a:r>
                      <a:endParaRPr lang="de-DE" sz="16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7561" marR="275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77800" lvl="0" indent="-177800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Calibri"/>
                        <a:buChar char="-"/>
                      </a:pPr>
                      <a:r>
                        <a:rPr lang="de-DE" sz="16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Vasenbild mit Sprechblasen und Lücken</a:t>
                      </a:r>
                    </a:p>
                  </a:txBody>
                  <a:tcPr marL="27561" marR="275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75359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de-DE" sz="20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14</a:t>
                      </a:r>
                      <a:endParaRPr lang="de-DE" sz="24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7561" marR="275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de-DE" sz="1600" dirty="0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Artemis </a:t>
                      </a:r>
                      <a:r>
                        <a:rPr lang="de-DE" sz="16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und die Mädchen in Brauron</a:t>
                      </a:r>
                      <a:endParaRPr lang="de-DE" sz="18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7561" marR="275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de-DE" sz="120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de-DE" sz="14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7561" marR="27561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de-DE" sz="120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de-DE" sz="14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7561" marR="27561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77800" lvl="0" indent="-177800">
                        <a:spcAft>
                          <a:spcPts val="0"/>
                        </a:spcAft>
                        <a:buFont typeface="Calibri"/>
                        <a:buChar char="-"/>
                      </a:pPr>
                      <a:r>
                        <a:rPr lang="de-DE" sz="16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kennen typische Elemente eines antiken Gebets</a:t>
                      </a:r>
                    </a:p>
                    <a:p>
                      <a:pPr marL="177800" lvl="0" indent="-177800">
                        <a:spcAft>
                          <a:spcPts val="0"/>
                        </a:spcAft>
                        <a:buFont typeface="Calibri"/>
                        <a:buChar char="-"/>
                      </a:pPr>
                      <a:r>
                        <a:rPr lang="de-DE" sz="16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können die Perspektive einer historischen Person einnehmen</a:t>
                      </a:r>
                    </a:p>
                  </a:txBody>
                  <a:tcPr marL="27561" marR="275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88900" lvl="0" indent="-88900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Calibri"/>
                        <a:buChar char="-"/>
                      </a:pPr>
                      <a:r>
                        <a:rPr lang="de-DE" sz="16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verfassen ausgehend von einem Infotext das Gebet eines Mädchens</a:t>
                      </a:r>
                    </a:p>
                  </a:txBody>
                  <a:tcPr marL="27561" marR="275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77800" lvl="0" indent="-177800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Calibri"/>
                        <a:buChar char="-"/>
                      </a:pPr>
                      <a:r>
                        <a:rPr lang="de-DE" sz="1600" dirty="0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Infotext</a:t>
                      </a:r>
                    </a:p>
                    <a:p>
                      <a:pPr marL="177800" lvl="0" indent="-177800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Calibri"/>
                        <a:buChar char="-"/>
                      </a:pPr>
                      <a:r>
                        <a:rPr lang="de-DE" sz="1600" dirty="0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Übersicht </a:t>
                      </a:r>
                      <a:r>
                        <a:rPr lang="de-DE" sz="16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über </a:t>
                      </a:r>
                      <a:r>
                        <a:rPr lang="de-DE" sz="1600" dirty="0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Elemente </a:t>
                      </a:r>
                      <a:r>
                        <a:rPr lang="de-DE" sz="16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eines </a:t>
                      </a:r>
                      <a:r>
                        <a:rPr lang="de-DE" sz="1600" dirty="0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Gebets</a:t>
                      </a:r>
                      <a:endParaRPr lang="de-DE" sz="16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7561" marR="275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219198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de-DE" sz="20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31</a:t>
                      </a:r>
                      <a:endParaRPr lang="de-DE" sz="24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7561" marR="275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de-DE" sz="16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Herakles und die kerynitische Hirschkuh </a:t>
                      </a:r>
                      <a:r>
                        <a:rPr lang="de-DE" sz="1600" dirty="0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–</a:t>
                      </a: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de-DE" sz="1600" dirty="0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der </a:t>
                      </a:r>
                      <a:r>
                        <a:rPr lang="de-DE" sz="1600" dirty="0" err="1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erymanthi-sche</a:t>
                      </a:r>
                      <a:r>
                        <a:rPr lang="de-DE" sz="1600" dirty="0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de-DE" sz="16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Eber</a:t>
                      </a:r>
                      <a:endParaRPr lang="de-DE" sz="18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7561" marR="275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de-DE" sz="120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de-DE" sz="14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7561" marR="27561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177800" lvl="0" indent="-177800">
                        <a:spcAft>
                          <a:spcPts val="0"/>
                        </a:spcAft>
                        <a:buFont typeface="Calibri"/>
                        <a:buChar char="-"/>
                      </a:pPr>
                      <a:r>
                        <a:rPr lang="de-DE" sz="16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können ein Vasenbild genau beschreiben</a:t>
                      </a:r>
                    </a:p>
                    <a:p>
                      <a:pPr marL="177800" lvl="0" indent="-177800">
                        <a:spcAft>
                          <a:spcPts val="0"/>
                        </a:spcAft>
                        <a:buFont typeface="Calibri"/>
                        <a:buChar char="-"/>
                      </a:pPr>
                      <a:r>
                        <a:rPr lang="de-DE" sz="16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reflektieren den Unterschied zwischen narrativer und bildlicher </a:t>
                      </a:r>
                      <a:r>
                        <a:rPr lang="de-DE" sz="1600" dirty="0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Umsetzung</a:t>
                      </a:r>
                      <a:endParaRPr lang="de-DE" sz="16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7561" marR="275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88900" lvl="0" indent="-88900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Calibri"/>
                        <a:buChar char="-"/>
                      </a:pPr>
                      <a:r>
                        <a:rPr lang="de-DE" sz="1600" dirty="0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beschreiben ein </a:t>
                      </a:r>
                      <a:r>
                        <a:rPr lang="de-DE" sz="16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Vasenbild für einen Audioguide</a:t>
                      </a:r>
                    </a:p>
                    <a:p>
                      <a:pPr marL="88900" lvl="0" indent="-88900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Calibri"/>
                        <a:buChar char="-"/>
                      </a:pPr>
                      <a:r>
                        <a:rPr lang="de-DE" sz="16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setzen ein Vasenbild in einen Dialog um</a:t>
                      </a:r>
                    </a:p>
                  </a:txBody>
                  <a:tcPr marL="27561" marR="275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77800" lvl="0" indent="-177800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Calibri"/>
                        <a:buChar char="-"/>
                      </a:pPr>
                      <a:r>
                        <a:rPr lang="de-DE" sz="16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Vasenbild in ‚Scherben‘</a:t>
                      </a:r>
                    </a:p>
                    <a:p>
                      <a:pPr marL="177800" lvl="0" indent="-177800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Calibri"/>
                        <a:buChar char="-"/>
                      </a:pPr>
                      <a:r>
                        <a:rPr lang="de-DE" sz="1600" dirty="0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Vasenabbildung </a:t>
                      </a:r>
                      <a:r>
                        <a:rPr lang="de-DE" sz="16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mit Arbeitsauftrag</a:t>
                      </a:r>
                    </a:p>
                  </a:txBody>
                  <a:tcPr marL="27561" marR="275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26569">
                <a:tc rowSpan="3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de-DE" sz="20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77</a:t>
                      </a:r>
                      <a:endParaRPr lang="de-DE" sz="24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7561" marR="275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  <a:tabLst/>
                      </a:pPr>
                      <a:r>
                        <a:rPr lang="de-DE" sz="16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Athene und ihr großes Fest</a:t>
                      </a:r>
                      <a:endParaRPr lang="de-DE" sz="18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7561" marR="275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de-DE" sz="12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de-DE" sz="14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7561" marR="27561" marT="0" marB="0">
                    <a:lnL>
                      <a:noFill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 rowSpan="3">
                  <a:txBody>
                    <a:bodyPr/>
                    <a:lstStyle/>
                    <a:p>
                      <a:pPr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de-DE" sz="120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de-DE" sz="14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7561" marR="27561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 rowSpan="3">
                  <a:txBody>
                    <a:bodyPr/>
                    <a:lstStyle/>
                    <a:p>
                      <a:pPr marL="177800" lvl="0" indent="-177800">
                        <a:spcAft>
                          <a:spcPts val="0"/>
                        </a:spcAft>
                        <a:buFont typeface="Calibri"/>
                        <a:buChar char="-"/>
                      </a:pPr>
                      <a:r>
                        <a:rPr lang="de-DE" sz="16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verstehen den Ablauf eines komplexen religiösen Rituals und dessen Bezug auf den Mythos</a:t>
                      </a:r>
                    </a:p>
                    <a:p>
                      <a:pPr marL="177800" lvl="0" indent="-177800">
                        <a:spcAft>
                          <a:spcPts val="0"/>
                        </a:spcAft>
                        <a:buFont typeface="Calibri"/>
                        <a:buChar char="-"/>
                      </a:pPr>
                      <a:r>
                        <a:rPr lang="de-DE" sz="16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beherrschen zentrale Vokabeln zum Sachfeld „Religion</a:t>
                      </a:r>
                      <a:r>
                        <a:rPr lang="de-DE" sz="1600" dirty="0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“</a:t>
                      </a:r>
                    </a:p>
                    <a:p>
                      <a:pPr marL="177800" lvl="0" indent="-177800">
                        <a:spcAft>
                          <a:spcPts val="0"/>
                        </a:spcAft>
                        <a:buFont typeface="Calibri"/>
                        <a:buChar char="-"/>
                      </a:pPr>
                      <a:r>
                        <a:rPr lang="de-DE" sz="1600" dirty="0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beschreiben eine </a:t>
                      </a:r>
                      <a:r>
                        <a:rPr lang="de-DE" sz="1600" dirty="0" err="1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archäologi-sche</a:t>
                      </a:r>
                      <a:r>
                        <a:rPr lang="de-DE" sz="1600" dirty="0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Quelle</a:t>
                      </a:r>
                      <a:endParaRPr lang="de-DE" sz="16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7561" marR="275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pPr marL="88900" lvl="0" indent="-88900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Calibri"/>
                        <a:buChar char="-"/>
                      </a:pPr>
                      <a:r>
                        <a:rPr lang="de-DE" sz="16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ordnen die einzelnen Elemente des </a:t>
                      </a:r>
                      <a:r>
                        <a:rPr lang="de-DE" sz="1600" dirty="0" err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Panathenäenfestes</a:t>
                      </a:r>
                      <a:r>
                        <a:rPr lang="de-DE" sz="16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in der richtigen Reihenfolge</a:t>
                      </a:r>
                    </a:p>
                    <a:p>
                      <a:pPr marL="88900" lvl="0" indent="-88900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Calibri"/>
                        <a:buChar char="-"/>
                      </a:pPr>
                      <a:r>
                        <a:rPr lang="de-DE" sz="1600" dirty="0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recherchieren </a:t>
                      </a:r>
                      <a:r>
                        <a:rPr lang="de-DE" sz="16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Abbildungen des </a:t>
                      </a:r>
                      <a:r>
                        <a:rPr lang="de-DE" sz="1600" dirty="0" err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Panathenäenfrieses</a:t>
                      </a:r>
                      <a:endParaRPr lang="de-DE" sz="16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7561" marR="275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pPr marL="177800" lvl="0" indent="-177800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Calibri"/>
                        <a:buChar char="-"/>
                      </a:pPr>
                      <a:r>
                        <a:rPr lang="de-DE" sz="16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Textschnipsel mit </a:t>
                      </a:r>
                      <a:r>
                        <a:rPr lang="de-DE" sz="1600" dirty="0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Übersetzungs-lücken</a:t>
                      </a:r>
                      <a:endParaRPr lang="de-DE" sz="16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7561" marR="275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48059"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de-DE" sz="180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Mythos und Ritual</a:t>
                      </a:r>
                      <a:endParaRPr lang="de-DE" sz="18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7561" marR="2756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</a:tr>
              <a:tr h="609196"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de-DE" sz="180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Mythos im Bild</a:t>
                      </a:r>
                      <a:endParaRPr lang="de-DE" sz="18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7561" marR="2756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00338" y="1844675"/>
            <a:ext cx="3933825" cy="3894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59" name="Fußzeilenplatzhalter 7"/>
          <p:cNvSpPr>
            <a:spLocks noGrp="1"/>
          </p:cNvSpPr>
          <p:nvPr>
            <p:ph type="ftr" sz="quarter" idx="11"/>
          </p:nvPr>
        </p:nvSpPr>
        <p:spPr bwMode="auto">
          <a:xfrm>
            <a:off x="6084888" y="6308725"/>
            <a:ext cx="2895600" cy="365125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de-DE" i="1" smtClean="0">
                <a:solidFill>
                  <a:schemeClr val="bg1"/>
                </a:solidFill>
              </a:rPr>
              <a:t>Kompetenzförderung Mythos  </a:t>
            </a:r>
          </a:p>
        </p:txBody>
      </p:sp>
      <p:sp>
        <p:nvSpPr>
          <p:cNvPr id="2" name="Textfeld 1"/>
          <p:cNvSpPr txBox="1">
            <a:spLocks noChangeArrowheads="1"/>
          </p:cNvSpPr>
          <p:nvPr/>
        </p:nvSpPr>
        <p:spPr bwMode="auto">
          <a:xfrm>
            <a:off x="2074863" y="3213100"/>
            <a:ext cx="5184775" cy="769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r>
              <a:rPr lang="de-DE" sz="4400" b="1">
                <a:solidFill>
                  <a:schemeClr val="bg1"/>
                </a:solidFill>
              </a:rPr>
              <a:t>… und konkret?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6" dur="12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24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Inhaltsplatzhalter 6"/>
          <p:cNvGraphicFramePr>
            <a:graphicFrameLocks noGrp="1"/>
          </p:cNvGraphicFramePr>
          <p:nvPr>
            <p:ph idx="1"/>
          </p:nvPr>
        </p:nvGraphicFramePr>
        <p:xfrm>
          <a:off x="0" y="1443038"/>
          <a:ext cx="9144000" cy="5384825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6300192"/>
                <a:gridCol w="2843808"/>
              </a:tblGrid>
              <a:tr h="1063453"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Font typeface="+mj-lt"/>
                        <a:buAutoNum type="arabicPeriod"/>
                        <a:tabLst>
                          <a:tab pos="228600" algn="l"/>
                          <a:tab pos="449580" algn="l"/>
                        </a:tabLst>
                      </a:pPr>
                      <a:r>
                        <a:rPr lang="de-DE" sz="1800" dirty="0">
                          <a:effectLst/>
                        </a:rPr>
                        <a:t>a. Anrufung der Gottheit mit dem (für die jeweilige Gebetssituation) passenden Namen und Funktionen sowie Kultorten – oft in der Form: „O Gottheit </a:t>
                      </a:r>
                      <a:r>
                        <a:rPr lang="de-DE" sz="1800" dirty="0" err="1">
                          <a:effectLst/>
                        </a:rPr>
                        <a:t>xy</a:t>
                      </a:r>
                      <a:r>
                        <a:rPr lang="de-DE" sz="1800" dirty="0">
                          <a:effectLst/>
                        </a:rPr>
                        <a:t>, der/die du …“)</a:t>
                      </a:r>
                      <a:endParaRPr lang="de-DE" sz="2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228600" indent="-228600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28600" algn="l"/>
                          <a:tab pos="449580" algn="l"/>
                        </a:tabLst>
                      </a:pPr>
                      <a:r>
                        <a:rPr lang="de-DE" sz="2800" dirty="0">
                          <a:effectLst/>
                        </a:rPr>
                        <a:t> </a:t>
                      </a:r>
                      <a:endParaRPr lang="de-DE" sz="2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490724"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AutoNum type="alphaLcPeriod" startAt="2"/>
                        <a:tabLst>
                          <a:tab pos="228600" algn="l"/>
                          <a:tab pos="449580" algn="l"/>
                        </a:tabLst>
                      </a:pPr>
                      <a:r>
                        <a:rPr lang="de-DE" sz="1800" dirty="0">
                          <a:effectLst/>
                        </a:rPr>
                        <a:t>Aufforderung zum Hören bzw. Kommen</a:t>
                      </a:r>
                      <a:endParaRPr lang="de-DE" sz="2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228600" indent="-228600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28600" algn="l"/>
                          <a:tab pos="449580" algn="l"/>
                        </a:tabLst>
                      </a:pPr>
                      <a:r>
                        <a:rPr lang="de-DE" sz="2800" dirty="0">
                          <a:effectLst/>
                        </a:rPr>
                        <a:t> </a:t>
                      </a:r>
                      <a:endParaRPr lang="de-DE" sz="2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2456667"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50000"/>
                        </a:lnSpc>
                        <a:spcAft>
                          <a:spcPts val="0"/>
                        </a:spcAft>
                        <a:buFont typeface="+mj-lt"/>
                        <a:buAutoNum type="arabicPeriod" startAt="2"/>
                        <a:tabLst>
                          <a:tab pos="361950" algn="l"/>
                        </a:tabLst>
                      </a:pPr>
                      <a:r>
                        <a:rPr lang="de-DE" sz="1800" dirty="0" smtClean="0">
                          <a:effectLst/>
                        </a:rPr>
                        <a:t>erzählender </a:t>
                      </a:r>
                      <a:r>
                        <a:rPr lang="de-DE" sz="1800" dirty="0">
                          <a:effectLst/>
                        </a:rPr>
                        <a:t>Teil</a:t>
                      </a:r>
                      <a:r>
                        <a:rPr lang="de-DE" sz="1800" dirty="0" smtClean="0">
                          <a:effectLst/>
                        </a:rPr>
                        <a:t>:</a:t>
                      </a:r>
                    </a:p>
                    <a:p>
                      <a:pPr marL="683895" lvl="1" indent="-228600">
                        <a:lnSpc>
                          <a:spcPct val="115000"/>
                        </a:lnSpc>
                        <a:spcAft>
                          <a:spcPts val="600"/>
                        </a:spcAft>
                        <a:tabLst>
                          <a:tab pos="228600" algn="l"/>
                          <a:tab pos="449580" algn="l"/>
                        </a:tabLst>
                      </a:pPr>
                      <a:r>
                        <a:rPr lang="de-DE" sz="1800" dirty="0" smtClean="0">
                          <a:effectLst/>
                        </a:rPr>
                        <a:t>a</a:t>
                      </a:r>
                      <a:r>
                        <a:rPr lang="de-DE" sz="1800" dirty="0">
                          <a:effectLst/>
                        </a:rPr>
                        <a:t>. frühere Leistungen der Gottheit, die für </a:t>
                      </a:r>
                      <a:br>
                        <a:rPr lang="de-DE" sz="1800" dirty="0">
                          <a:effectLst/>
                        </a:rPr>
                      </a:br>
                      <a:r>
                        <a:rPr lang="de-DE" sz="1800" dirty="0">
                          <a:effectLst/>
                        </a:rPr>
                        <a:t>    den Betenden relevant sind</a:t>
                      </a:r>
                      <a:endParaRPr lang="de-DE" sz="2400" dirty="0">
                        <a:effectLst/>
                      </a:endParaRPr>
                    </a:p>
                    <a:p>
                      <a:pPr marL="683895" lvl="1" indent="-228600">
                        <a:lnSpc>
                          <a:spcPct val="115000"/>
                        </a:lnSpc>
                        <a:spcAft>
                          <a:spcPts val="600"/>
                        </a:spcAft>
                        <a:tabLst>
                          <a:tab pos="228600" algn="l"/>
                          <a:tab pos="449580" algn="l"/>
                        </a:tabLst>
                      </a:pPr>
                      <a:r>
                        <a:rPr lang="de-DE" sz="1800" dirty="0">
                          <a:effectLst/>
                        </a:rPr>
                        <a:t>b. Wohltaten, die der Betende durch die</a:t>
                      </a:r>
                      <a:br>
                        <a:rPr lang="de-DE" sz="1800" dirty="0">
                          <a:effectLst/>
                        </a:rPr>
                      </a:br>
                      <a:r>
                        <a:rPr lang="de-DE" sz="1800" dirty="0">
                          <a:effectLst/>
                        </a:rPr>
                        <a:t>    Gottheit erfahren hat</a:t>
                      </a:r>
                      <a:endParaRPr lang="de-DE" sz="2400" dirty="0">
                        <a:effectLst/>
                      </a:endParaRPr>
                    </a:p>
                    <a:p>
                      <a:pPr marL="683895" lvl="1" indent="-228600">
                        <a:lnSpc>
                          <a:spcPct val="115000"/>
                        </a:lnSpc>
                        <a:spcAft>
                          <a:spcPts val="600"/>
                        </a:spcAft>
                        <a:tabLst>
                          <a:tab pos="228600" algn="l"/>
                          <a:tab pos="449580" algn="l"/>
                        </a:tabLst>
                      </a:pPr>
                      <a:r>
                        <a:rPr lang="de-DE" sz="1800" dirty="0">
                          <a:effectLst/>
                        </a:rPr>
                        <a:t>c. Not bzw. Bedürfnis des Betenden</a:t>
                      </a:r>
                      <a:br>
                        <a:rPr lang="de-DE" sz="1800" dirty="0">
                          <a:effectLst/>
                        </a:rPr>
                      </a:br>
                      <a:r>
                        <a:rPr lang="de-DE" sz="1800" dirty="0">
                          <a:effectLst/>
                          <a:sym typeface="Wingdings"/>
                        </a:rPr>
                        <a:t></a:t>
                      </a:r>
                      <a:r>
                        <a:rPr lang="de-DE" sz="1800" dirty="0">
                          <a:effectLst/>
                        </a:rPr>
                        <a:t> Legitimation des Betenden</a:t>
                      </a:r>
                      <a:endParaRPr lang="de-DE" sz="2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228600" indent="-228600"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228600" algn="l"/>
                          <a:tab pos="449580" algn="l"/>
                        </a:tabLst>
                      </a:pPr>
                      <a:r>
                        <a:rPr lang="de-DE" sz="2800" dirty="0">
                          <a:effectLst/>
                        </a:rPr>
                        <a:t> </a:t>
                      </a:r>
                      <a:endParaRPr lang="de-DE" sz="2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564554"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AutoNum type="arabicPeriod" startAt="3"/>
                        <a:tabLst>
                          <a:tab pos="228600" algn="l"/>
                          <a:tab pos="449580" algn="l"/>
                        </a:tabLst>
                      </a:pPr>
                      <a:r>
                        <a:rPr lang="de-DE" sz="1800" dirty="0" smtClean="0">
                          <a:effectLst/>
                        </a:rPr>
                        <a:t>konkrete </a:t>
                      </a:r>
                      <a:r>
                        <a:rPr lang="de-DE" sz="1800" dirty="0">
                          <a:effectLst/>
                        </a:rPr>
                        <a:t>Bitte/n an die Gottheit</a:t>
                      </a:r>
                      <a:endParaRPr lang="de-DE" sz="2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228600" indent="-228600"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228600" algn="l"/>
                          <a:tab pos="449580" algn="l"/>
                        </a:tabLst>
                      </a:pPr>
                      <a:r>
                        <a:rPr lang="de-DE" sz="2800" dirty="0">
                          <a:effectLst/>
                        </a:rPr>
                        <a:t> </a:t>
                      </a:r>
                      <a:endParaRPr lang="de-DE" sz="2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809402"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AutoNum type="arabicPeriod" startAt="4"/>
                        <a:tabLst>
                          <a:tab pos="228600" algn="l"/>
                          <a:tab pos="449580" algn="l"/>
                        </a:tabLst>
                      </a:pPr>
                      <a:r>
                        <a:rPr lang="de-DE" sz="1800" dirty="0" smtClean="0">
                          <a:effectLst/>
                        </a:rPr>
                        <a:t>Versprechen </a:t>
                      </a:r>
                      <a:r>
                        <a:rPr lang="de-DE" sz="1800" dirty="0">
                          <a:effectLst/>
                        </a:rPr>
                        <a:t>einer Weihegabe für den Fall, dass die Gottheit hilft</a:t>
                      </a:r>
                      <a:endParaRPr lang="de-DE" sz="2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228600" indent="-228600"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228600" algn="l"/>
                          <a:tab pos="449580" algn="l"/>
                        </a:tabLst>
                      </a:pPr>
                      <a:r>
                        <a:rPr lang="de-DE" sz="2800" dirty="0">
                          <a:effectLst/>
                        </a:rPr>
                        <a:t> </a:t>
                      </a:r>
                      <a:endParaRPr lang="de-DE" sz="2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DE"/>
              <a:t>Kompetenzförderung Mythos</a:t>
            </a:r>
          </a:p>
        </p:txBody>
      </p:sp>
      <p:sp>
        <p:nvSpPr>
          <p:cNvPr id="20503" name="Rectangle 2"/>
          <p:cNvSpPr>
            <a:spLocks noChangeArrowheads="1"/>
          </p:cNvSpPr>
          <p:nvPr/>
        </p:nvSpPr>
        <p:spPr bwMode="auto">
          <a:xfrm>
            <a:off x="0" y="-74613"/>
            <a:ext cx="9144000" cy="1570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>
              <a:tabLst>
                <a:tab pos="228600" algn="l"/>
                <a:tab pos="449263" algn="l"/>
              </a:tabLst>
            </a:pPr>
            <a:r>
              <a:rPr lang="de-DE" sz="1600" b="1">
                <a:solidFill>
                  <a:schemeClr val="bg1"/>
                </a:solidFill>
              </a:rPr>
              <a:t>Aufgabe zu Lektion 14:</a:t>
            </a:r>
          </a:p>
          <a:p>
            <a:pPr>
              <a:tabLst>
                <a:tab pos="228600" algn="l"/>
                <a:tab pos="449263" algn="l"/>
              </a:tabLst>
            </a:pPr>
            <a:r>
              <a:rPr lang="de-DE" sz="1600" b="1">
                <a:solidFill>
                  <a:schemeClr val="bg1"/>
                </a:solidFill>
              </a:rPr>
              <a:t>Verfasse ausgehend von den Informationen des Textes das Gebet eines Mädchens, das diese nach vier Internatsjahren vor ihrem Abschied aus Brauron und ihrer bevorstehenden Hochzeit an die Göttin Artemis richtet.</a:t>
            </a:r>
          </a:p>
          <a:p>
            <a:pPr>
              <a:buFontTx/>
              <a:buChar char="•"/>
              <a:tabLst>
                <a:tab pos="228600" algn="l"/>
                <a:tab pos="449263" algn="l"/>
              </a:tabLst>
            </a:pPr>
            <a:r>
              <a:rPr lang="de-DE" sz="1600">
                <a:solidFill>
                  <a:schemeClr val="bg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Orientiere dich dabei an folgenden typischen Elementen eines antiken Gebetes und notiere dir dazu zunächst Stichworte in der Tabelle.</a:t>
            </a:r>
            <a:endParaRPr lang="de-DE" sz="2400">
              <a:solidFill>
                <a:schemeClr val="bg1"/>
              </a:solidFill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el 6"/>
          <p:cNvSpPr>
            <a:spLocks noGrp="1"/>
          </p:cNvSpPr>
          <p:nvPr>
            <p:ph type="title"/>
          </p:nvPr>
        </p:nvSpPr>
        <p:spPr>
          <a:xfrm>
            <a:off x="0" y="171450"/>
            <a:ext cx="9144000" cy="1027113"/>
          </a:xfrm>
        </p:spPr>
        <p:txBody>
          <a:bodyPr/>
          <a:lstStyle/>
          <a:p>
            <a:pPr algn="l" eaLnBrk="1" hangingPunct="1"/>
            <a:r>
              <a:rPr lang="de-DE" sz="1800" b="1" smtClean="0">
                <a:solidFill>
                  <a:schemeClr val="bg1"/>
                </a:solidFill>
              </a:rPr>
              <a:t>Aufgabe zu Lektion 77: </a:t>
            </a:r>
            <a:r>
              <a:rPr lang="de-DE" sz="1800" i="1" smtClean="0">
                <a:solidFill>
                  <a:schemeClr val="bg1"/>
                </a:solidFill>
              </a:rPr>
              <a:t>Setze die Übersetzungen der griechischen Ausdrücke in die Klammern und bringe die Textabschnitte in die richtige Reihenfolge. Als Lösungswort ergibt sich der Name des Großen Festes für Athens wichtigste Göttin. – (Griechische Begriffe müssen erklärt sein, bevor sie ein zweites Mal vorkommen!)</a:t>
            </a:r>
            <a:r>
              <a:rPr lang="de-DE" sz="1800" smtClean="0">
                <a:solidFill>
                  <a:schemeClr val="bg1"/>
                </a:solidFill>
              </a:rPr>
              <a:t/>
            </a:r>
            <a:br>
              <a:rPr lang="de-DE" sz="1800" smtClean="0">
                <a:solidFill>
                  <a:schemeClr val="bg1"/>
                </a:solidFill>
              </a:rPr>
            </a:br>
            <a:endParaRPr lang="de-DE" sz="1800" b="1" smtClean="0">
              <a:solidFill>
                <a:schemeClr val="bg1"/>
              </a:solidFill>
            </a:endParaRPr>
          </a:p>
        </p:txBody>
      </p:sp>
      <p:graphicFrame>
        <p:nvGraphicFramePr>
          <p:cNvPr id="6" name="Inhaltsplatzhalter 5"/>
          <p:cNvGraphicFramePr>
            <a:graphicFrameLocks noGrp="1"/>
          </p:cNvGraphicFramePr>
          <p:nvPr>
            <p:ph idx="1"/>
          </p:nvPr>
        </p:nvGraphicFramePr>
        <p:xfrm>
          <a:off x="0" y="1098550"/>
          <a:ext cx="9144000" cy="5788038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605260"/>
                <a:gridCol w="8538740"/>
              </a:tblGrid>
              <a:tr h="1517897">
                <a:tc>
                  <a:txBody>
                    <a:bodyPr/>
                    <a:lstStyle/>
                    <a:p>
                      <a:pPr marL="90170" indent="-90170"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1000"/>
                        </a:spcAft>
                      </a:pPr>
                      <a:r>
                        <a:rPr lang="de-DE" sz="3200" cap="all" dirty="0">
                          <a:effectLst/>
                        </a:rPr>
                        <a:t>Π</a:t>
                      </a:r>
                      <a:endParaRPr lang="de-DE" sz="3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4181" marR="34181" marT="0" marB="0" anchor="ctr"/>
                </a:tc>
                <a:tc>
                  <a:txBody>
                    <a:bodyPr/>
                    <a:lstStyle/>
                    <a:p>
                      <a:pPr marL="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de-DE" sz="1800" dirty="0">
                          <a:effectLst/>
                        </a:rPr>
                        <a:t>Bereits neun Monate vor dem Fest werden zwei </a:t>
                      </a:r>
                      <a:r>
                        <a:rPr lang="el-GR" sz="1800" dirty="0">
                          <a:effectLst/>
                        </a:rPr>
                        <a:t>κόραι </a:t>
                      </a:r>
                      <a:r>
                        <a:rPr lang="de-DE" sz="1800" dirty="0">
                          <a:effectLst/>
                        </a:rPr>
                        <a:t>( _______ ) aus adliger Familie im Alter von 7 bis 11 Jahren </a:t>
                      </a:r>
                      <a:r>
                        <a:rPr lang="de-DE" sz="1800" dirty="0" err="1">
                          <a:effectLst/>
                        </a:rPr>
                        <a:t>ausgwählt</a:t>
                      </a:r>
                      <a:r>
                        <a:rPr lang="de-DE" sz="1800" dirty="0">
                          <a:effectLst/>
                        </a:rPr>
                        <a:t>, die sogenannten </a:t>
                      </a:r>
                      <a:r>
                        <a:rPr lang="el-GR" sz="1800" dirty="0">
                          <a:effectLst/>
                        </a:rPr>
                        <a:t>ἀρρήφοροι</a:t>
                      </a:r>
                      <a:r>
                        <a:rPr lang="de-DE" sz="1800" baseline="30000" dirty="0">
                          <a:effectLst/>
                        </a:rPr>
                        <a:t>1</a:t>
                      </a:r>
                      <a:r>
                        <a:rPr lang="de-DE" sz="1800" dirty="0">
                          <a:effectLst/>
                        </a:rPr>
                        <a:t>. Diese leben für neun Monate unter Aufsicht von erwachsenen Frauen und der </a:t>
                      </a:r>
                      <a:r>
                        <a:rPr lang="el-GR" sz="1800" dirty="0">
                          <a:effectLst/>
                        </a:rPr>
                        <a:t>ἱερεία</a:t>
                      </a:r>
                      <a:r>
                        <a:rPr lang="de-DE" sz="1800" baseline="30000" dirty="0">
                          <a:effectLst/>
                        </a:rPr>
                        <a:t>2</a:t>
                      </a:r>
                      <a:r>
                        <a:rPr lang="de-DE" sz="1800" dirty="0">
                          <a:effectLst/>
                        </a:rPr>
                        <a:t> </a:t>
                      </a:r>
                      <a:r>
                        <a:rPr lang="el-GR" sz="1800" dirty="0">
                          <a:effectLst/>
                        </a:rPr>
                        <a:t>Ἀθηνᾶς Πολιάδος</a:t>
                      </a:r>
                      <a:r>
                        <a:rPr lang="de-DE" sz="1800" baseline="30000" dirty="0" smtClean="0">
                          <a:effectLst/>
                        </a:rPr>
                        <a:t>3</a:t>
                      </a:r>
                      <a:endParaRPr lang="de-DE" sz="1800" baseline="0" dirty="0" smtClean="0">
                        <a:effectLst/>
                      </a:endParaRPr>
                    </a:p>
                    <a:p>
                      <a:pPr marL="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de-DE" sz="1800" dirty="0" smtClean="0">
                          <a:effectLst/>
                        </a:rPr>
                        <a:t>( </a:t>
                      </a:r>
                      <a:r>
                        <a:rPr lang="de-DE" sz="1800" dirty="0">
                          <a:effectLst/>
                        </a:rPr>
                        <a:t>___________________________ ) auf der Akropolis.</a:t>
                      </a:r>
                      <a:endParaRPr lang="de-DE" sz="1100" dirty="0">
                        <a:effectLst/>
                      </a:endParaRPr>
                    </a:p>
                    <a:p>
                      <a:pPr mar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200" baseline="30000" dirty="0">
                          <a:effectLst/>
                        </a:rPr>
                        <a:t>1</a:t>
                      </a:r>
                      <a:r>
                        <a:rPr lang="de-DE" sz="1200" dirty="0">
                          <a:effectLst/>
                        </a:rPr>
                        <a:t> Bedeutung unsicher; -</a:t>
                      </a:r>
                      <a:r>
                        <a:rPr lang="el-GR" sz="1200" dirty="0">
                          <a:effectLst/>
                        </a:rPr>
                        <a:t>φοροι</a:t>
                      </a:r>
                      <a:r>
                        <a:rPr lang="el-GR" sz="1200" baseline="30000" dirty="0">
                          <a:effectLst/>
                        </a:rPr>
                        <a:t> </a:t>
                      </a:r>
                      <a:r>
                        <a:rPr lang="de-DE" sz="1200" dirty="0">
                          <a:effectLst/>
                        </a:rPr>
                        <a:t>heißt „Trägerinnen“ – </a:t>
                      </a:r>
                      <a:r>
                        <a:rPr lang="de-DE" sz="2400" dirty="0">
                          <a:effectLst/>
                        </a:rPr>
                        <a:t> </a:t>
                      </a:r>
                      <a:r>
                        <a:rPr lang="de-DE" sz="1200" baseline="30000" dirty="0">
                          <a:effectLst/>
                        </a:rPr>
                        <a:t>2</a:t>
                      </a:r>
                      <a:r>
                        <a:rPr lang="de-DE" sz="1200" dirty="0">
                          <a:effectLst/>
                        </a:rPr>
                        <a:t> weibliche Form zu </a:t>
                      </a:r>
                      <a:r>
                        <a:rPr lang="el-GR" sz="1200" dirty="0">
                          <a:effectLst/>
                        </a:rPr>
                        <a:t>ὁ ἱερεύς</a:t>
                      </a:r>
                      <a:r>
                        <a:rPr lang="de-DE" sz="1200" dirty="0">
                          <a:effectLst/>
                        </a:rPr>
                        <a:t> – </a:t>
                      </a:r>
                      <a:r>
                        <a:rPr lang="de-DE" sz="1200" baseline="30000" dirty="0">
                          <a:effectLst/>
                        </a:rPr>
                        <a:t>3 </a:t>
                      </a:r>
                      <a:r>
                        <a:rPr lang="el-GR" sz="1200" dirty="0">
                          <a:effectLst/>
                        </a:rPr>
                        <a:t>Πολιάς</a:t>
                      </a:r>
                      <a:r>
                        <a:rPr lang="de-DE" sz="1200" dirty="0">
                          <a:effectLst/>
                        </a:rPr>
                        <a:t>, </a:t>
                      </a:r>
                      <a:r>
                        <a:rPr lang="el-GR" sz="1200" dirty="0">
                          <a:effectLst/>
                        </a:rPr>
                        <a:t>Πολιάδος</a:t>
                      </a:r>
                      <a:r>
                        <a:rPr lang="de-DE" sz="1200" dirty="0">
                          <a:effectLst/>
                        </a:rPr>
                        <a:t>: Stadtbeschützerin</a:t>
                      </a:r>
                      <a:endParaRPr lang="de-DE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4181" marR="34181" marT="0" marB="0" anchor="ctr"/>
                </a:tc>
              </a:tr>
              <a:tr h="1139184">
                <a:tc>
                  <a:txBody>
                    <a:bodyPr/>
                    <a:lstStyle/>
                    <a:p>
                      <a:pPr marL="90170" indent="-90170"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1000"/>
                        </a:spcAft>
                      </a:pPr>
                      <a:r>
                        <a:rPr lang="de-DE" sz="3200" cap="all" dirty="0">
                          <a:effectLst/>
                        </a:rPr>
                        <a:t>Α</a:t>
                      </a:r>
                      <a:endParaRPr lang="de-DE" sz="3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4181" marR="34181" marT="0" marB="0" anchor="ctr"/>
                </a:tc>
                <a:tc>
                  <a:txBody>
                    <a:bodyPr/>
                    <a:lstStyle/>
                    <a:p>
                      <a:pPr marL="38100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de-DE" sz="1800" dirty="0">
                          <a:effectLst/>
                        </a:rPr>
                        <a:t>Die </a:t>
                      </a:r>
                      <a:r>
                        <a:rPr lang="el-GR" sz="1800" dirty="0">
                          <a:effectLst/>
                        </a:rPr>
                        <a:t>ἀρρήφοροι</a:t>
                      </a:r>
                      <a:r>
                        <a:rPr lang="de-DE" sz="1800" dirty="0">
                          <a:effectLst/>
                        </a:rPr>
                        <a:t> weben zusammen mit den </a:t>
                      </a:r>
                      <a:r>
                        <a:rPr lang="el-GR" sz="1800" dirty="0">
                          <a:effectLst/>
                        </a:rPr>
                        <a:t>ἐργαστίναι</a:t>
                      </a:r>
                      <a:r>
                        <a:rPr lang="de-DE" sz="1800" baseline="30000" dirty="0">
                          <a:effectLst/>
                        </a:rPr>
                        <a:t>1</a:t>
                      </a:r>
                      <a:r>
                        <a:rPr lang="de-DE" sz="1800" dirty="0">
                          <a:effectLst/>
                        </a:rPr>
                        <a:t> neun Monate lang einen neuen </a:t>
                      </a:r>
                      <a:r>
                        <a:rPr lang="el-GR" sz="1800" dirty="0">
                          <a:effectLst/>
                        </a:rPr>
                        <a:t>πέπλος</a:t>
                      </a:r>
                      <a:r>
                        <a:rPr lang="de-DE" sz="1800" baseline="30000" dirty="0">
                          <a:effectLst/>
                        </a:rPr>
                        <a:t>2</a:t>
                      </a:r>
                      <a:r>
                        <a:rPr lang="de-DE" sz="1800" dirty="0">
                          <a:effectLst/>
                        </a:rPr>
                        <a:t> für die uralte hölzerne </a:t>
                      </a:r>
                      <a:r>
                        <a:rPr lang="el-GR" sz="1800" dirty="0">
                          <a:effectLst/>
                        </a:rPr>
                        <a:t>εἰκὼν Ἀθηνᾶς </a:t>
                      </a:r>
                      <a:r>
                        <a:rPr lang="de-DE" sz="1800" dirty="0">
                          <a:effectLst/>
                        </a:rPr>
                        <a:t>( ______________________ ), die im </a:t>
                      </a:r>
                      <a:r>
                        <a:rPr lang="de-DE" sz="1800" dirty="0" err="1">
                          <a:effectLst/>
                        </a:rPr>
                        <a:t>Erechtheion</a:t>
                      </a:r>
                      <a:r>
                        <a:rPr lang="de-DE" sz="1800" dirty="0">
                          <a:effectLst/>
                        </a:rPr>
                        <a:t> aufgestellt ist, einem Tempelkomplex auf der Akropolis.                                            </a:t>
                      </a:r>
                      <a:r>
                        <a:rPr lang="de-DE" sz="1100" baseline="30000" dirty="0">
                          <a:effectLst/>
                        </a:rPr>
                        <a:t>1</a:t>
                      </a:r>
                      <a:r>
                        <a:rPr lang="de-DE" sz="1100" dirty="0">
                          <a:effectLst/>
                        </a:rPr>
                        <a:t> Werkmeisterinnen –  </a:t>
                      </a:r>
                      <a:r>
                        <a:rPr lang="de-DE" sz="1100" baseline="30000" dirty="0">
                          <a:effectLst/>
                        </a:rPr>
                        <a:t>2</a:t>
                      </a:r>
                      <a:r>
                        <a:rPr lang="de-DE" sz="1100" dirty="0">
                          <a:effectLst/>
                        </a:rPr>
                        <a:t> einfaches Frauengewand in Form eines rechteckigen Tuchs, ähnlich einer Tunika</a:t>
                      </a:r>
                      <a:endParaRPr lang="de-DE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4181" marR="34181" marT="0" marB="0" anchor="ctr"/>
                </a:tc>
              </a:tr>
              <a:tr h="1043648">
                <a:tc>
                  <a:txBody>
                    <a:bodyPr/>
                    <a:lstStyle/>
                    <a:p>
                      <a:pPr marL="90170" indent="-90170"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1000"/>
                        </a:spcAft>
                      </a:pPr>
                      <a:r>
                        <a:rPr lang="de-DE" sz="3200" cap="all" dirty="0">
                          <a:effectLst/>
                        </a:rPr>
                        <a:t>Ν</a:t>
                      </a:r>
                      <a:endParaRPr lang="de-DE" sz="3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4181" marR="34181" marT="0" marB="0" anchor="ctr"/>
                </a:tc>
                <a:tc>
                  <a:txBody>
                    <a:bodyPr/>
                    <a:lstStyle/>
                    <a:p>
                      <a:pPr marL="38100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de-DE" sz="1800" dirty="0">
                          <a:effectLst/>
                        </a:rPr>
                        <a:t>In das Gewand für Athene eingewebt wird die Darstellung der </a:t>
                      </a:r>
                      <a:r>
                        <a:rPr lang="de-DE" sz="1800" dirty="0" err="1" smtClean="0">
                          <a:effectLst/>
                        </a:rPr>
                        <a:t>ἀριστεί</a:t>
                      </a:r>
                      <a:r>
                        <a:rPr lang="de-DE" sz="1800" dirty="0" smtClean="0">
                          <a:effectLst/>
                        </a:rPr>
                        <a:t>α</a:t>
                      </a:r>
                      <a:r>
                        <a:rPr lang="de-DE" sz="1800" baseline="30000" dirty="0" smtClean="0">
                          <a:effectLst/>
                        </a:rPr>
                        <a:t>1</a:t>
                      </a:r>
                      <a:r>
                        <a:rPr lang="de-DE" sz="1800" baseline="0" dirty="0" smtClean="0">
                          <a:effectLst/>
                        </a:rPr>
                        <a:t> </a:t>
                      </a:r>
                      <a:r>
                        <a:rPr lang="de-DE" sz="1800" dirty="0" smtClean="0">
                          <a:effectLst/>
                        </a:rPr>
                        <a:t>(_____________  ______________ ) </a:t>
                      </a:r>
                      <a:r>
                        <a:rPr lang="de-DE" sz="1800" dirty="0">
                          <a:effectLst/>
                        </a:rPr>
                        <a:t>der Göttin, unter anderem ihr Sieg über die Giganten und auch ihr Wettstreit mit Poseidon um Attika.               </a:t>
                      </a:r>
                      <a:r>
                        <a:rPr lang="de-DE" sz="1800" baseline="30000" dirty="0">
                          <a:effectLst/>
                        </a:rPr>
                        <a:t>1</a:t>
                      </a:r>
                      <a:r>
                        <a:rPr lang="de-DE" sz="1800" dirty="0">
                          <a:effectLst/>
                        </a:rPr>
                        <a:t> </a:t>
                      </a:r>
                      <a:r>
                        <a:rPr lang="el-GR" sz="1800" dirty="0">
                          <a:effectLst/>
                        </a:rPr>
                        <a:t>ἡ ἀριστεία </a:t>
                      </a:r>
                      <a:r>
                        <a:rPr lang="de-DE" sz="1800" dirty="0">
                          <a:effectLst/>
                        </a:rPr>
                        <a:t>≈ </a:t>
                      </a:r>
                      <a:r>
                        <a:rPr lang="el-GR" sz="1800" dirty="0">
                          <a:effectLst/>
                        </a:rPr>
                        <a:t>ἄριστα ἔργα</a:t>
                      </a:r>
                      <a:endParaRPr lang="de-DE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4181" marR="34181" marT="0" marB="0" anchor="ctr"/>
                </a:tc>
              </a:tr>
              <a:tr h="1043648">
                <a:tc>
                  <a:txBody>
                    <a:bodyPr/>
                    <a:lstStyle/>
                    <a:p>
                      <a:pPr marL="90170" indent="-9017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3200" cap="all" dirty="0">
                          <a:effectLst/>
                        </a:rPr>
                        <a:t>Α</a:t>
                      </a:r>
                      <a:endParaRPr lang="de-DE" sz="3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4181" marR="34181" marT="0" marB="0" anchor="ctr"/>
                </a:tc>
                <a:tc>
                  <a:txBody>
                    <a:bodyPr/>
                    <a:lstStyle/>
                    <a:p>
                      <a:pPr marL="381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800" dirty="0">
                          <a:effectLst/>
                        </a:rPr>
                        <a:t>Vor dem großen Fest für Athene zieht die </a:t>
                      </a:r>
                      <a:r>
                        <a:rPr lang="de-DE" sz="1800" dirty="0" err="1">
                          <a:effectLst/>
                        </a:rPr>
                        <a:t>Athenepriesterin</a:t>
                      </a:r>
                      <a:r>
                        <a:rPr lang="de-DE" sz="1800" dirty="0">
                          <a:effectLst/>
                        </a:rPr>
                        <a:t> der </a:t>
                      </a:r>
                      <a:r>
                        <a:rPr lang="el-GR" sz="1800" dirty="0">
                          <a:effectLst/>
                        </a:rPr>
                        <a:t>εἰκὼν Ἀθηνᾶς </a:t>
                      </a:r>
                      <a:r>
                        <a:rPr lang="de-DE" sz="1800" dirty="0">
                          <a:effectLst/>
                        </a:rPr>
                        <a:t>ihr altes Gewand aus und wäscht das Götterbild am Meer.</a:t>
                      </a:r>
                      <a:endParaRPr lang="de-DE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4181" marR="34181" marT="0" marB="0" anchor="ctr"/>
                </a:tc>
              </a:tr>
              <a:tr h="1043648">
                <a:tc>
                  <a:txBody>
                    <a:bodyPr/>
                    <a:lstStyle/>
                    <a:p>
                      <a:pPr marL="90170" indent="-9017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3200" cap="all" dirty="0">
                          <a:effectLst/>
                        </a:rPr>
                        <a:t>Θ</a:t>
                      </a:r>
                      <a:endParaRPr lang="de-DE" sz="3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4181" marR="34181" marT="0" marB="0" anchor="ctr"/>
                </a:tc>
                <a:tc>
                  <a:txBody>
                    <a:bodyPr/>
                    <a:lstStyle/>
                    <a:p>
                      <a:pPr marL="381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800" dirty="0">
                          <a:effectLst/>
                        </a:rPr>
                        <a:t>Anschließend salbt die Priesterin die </a:t>
                      </a:r>
                      <a:r>
                        <a:rPr lang="el-GR" sz="1800" dirty="0">
                          <a:effectLst/>
                        </a:rPr>
                        <a:t>εἰκὼν Ἀθηνᾶς </a:t>
                      </a:r>
                      <a:r>
                        <a:rPr lang="de-DE" sz="1800" dirty="0">
                          <a:effectLst/>
                        </a:rPr>
                        <a:t>mit </a:t>
                      </a:r>
                      <a:r>
                        <a:rPr lang="el-GR" sz="1800" dirty="0">
                          <a:effectLst/>
                        </a:rPr>
                        <a:t>ἔλαιον</a:t>
                      </a:r>
                      <a:r>
                        <a:rPr lang="de-DE" sz="1800" dirty="0">
                          <a:effectLst/>
                        </a:rPr>
                        <a:t> (= ______________ ), um das Holz aufzufrischen und so die ‚Haut‘ der Göttin zu pflegen. Dann wird die </a:t>
                      </a:r>
                      <a:r>
                        <a:rPr lang="el-GR" sz="1800" dirty="0">
                          <a:effectLst/>
                        </a:rPr>
                        <a:t>εἰκὼν</a:t>
                      </a:r>
                      <a:r>
                        <a:rPr lang="de-DE" sz="1800" dirty="0">
                          <a:effectLst/>
                        </a:rPr>
                        <a:t> wieder im </a:t>
                      </a:r>
                      <a:r>
                        <a:rPr lang="de-DE" sz="1800" dirty="0" err="1">
                          <a:effectLst/>
                        </a:rPr>
                        <a:t>Erechtheion</a:t>
                      </a:r>
                      <a:r>
                        <a:rPr lang="de-DE" sz="1800" dirty="0">
                          <a:effectLst/>
                        </a:rPr>
                        <a:t> aufgestellt.</a:t>
                      </a:r>
                      <a:endParaRPr lang="de-DE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4181" marR="34181" marT="0" marB="0" anchor="ctr"/>
                </a:tc>
              </a:tr>
            </a:tbl>
          </a:graphicData>
        </a:graphic>
      </p:graphicFrame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de-DE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Standarddesign">
  <a:themeElements>
    <a:clrScheme name="">
      <a:dk1>
        <a:srgbClr val="000000"/>
      </a:dk1>
      <a:lt1>
        <a:srgbClr val="6699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B8CA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Standarddesign">
      <a:majorFont>
        <a:latin typeface="Times New Roman"/>
        <a:ea typeface=""/>
        <a:cs typeface="Times New Roman"/>
      </a:majorFont>
      <a:minorFont>
        <a:latin typeface="Times New Roman"/>
        <a:ea typeface=""/>
        <a:cs typeface="Times New Roma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Standard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942</Words>
  <Application>Microsoft Office PowerPoint</Application>
  <PresentationFormat>Bildschirmpräsentation (4:3)</PresentationFormat>
  <Paragraphs>176</Paragraphs>
  <Slides>8</Slides>
  <Notes>3</Notes>
  <HiddenSlides>0</HiddenSlides>
  <MMClips>0</MMClips>
  <ScaleCrop>false</ScaleCrop>
  <HeadingPairs>
    <vt:vector size="6" baseType="variant">
      <vt:variant>
        <vt:lpstr>Design</vt:lpstr>
      </vt:variant>
      <vt:variant>
        <vt:i4>2</vt:i4>
      </vt:variant>
      <vt:variant>
        <vt:lpstr>Eingebettete OLE-Server</vt:lpstr>
      </vt:variant>
      <vt:variant>
        <vt:i4>1</vt:i4>
      </vt:variant>
      <vt:variant>
        <vt:lpstr>Folientitel</vt:lpstr>
      </vt:variant>
      <vt:variant>
        <vt:i4>8</vt:i4>
      </vt:variant>
    </vt:vector>
  </HeadingPairs>
  <TitlesOfParts>
    <vt:vector size="11" baseType="lpstr">
      <vt:lpstr>Larissa</vt:lpstr>
      <vt:lpstr>Standarddesign</vt:lpstr>
      <vt:lpstr>Bitmap-Bild</vt:lpstr>
      <vt:lpstr>Kompetenzförderung Schritt für Schritt: Mythos         Bildquelle: http://commons.wikimedia.org/wiki/File:Oidipous_sphinx_MGEt_16541_reconstitution.svg?uselang=de</vt:lpstr>
      <vt:lpstr>Jugendliche brauchen Mythen!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Aufgabe zu Lektion 77: Setze die Übersetzungen der griechischen Ausdrücke in die Klammern und bringe die Textabschnitte in die richtige Reihenfolge. Als Lösungswort ergibt sich der Name des Großen Festes für Athens wichtigste Göttin. – (Griechische Begriffe müssen erklärt sein, bevor sie ein zweites Mal vorkommen!)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Kompetenzförderung Schritt für Schritt: Mythos</dc:title>
  <dc:creator>Matthias</dc:creator>
  <cp:lastModifiedBy>Job</cp:lastModifiedBy>
  <cp:revision>42</cp:revision>
  <dcterms:created xsi:type="dcterms:W3CDTF">2012-06-30T09:44:47Z</dcterms:created>
  <dcterms:modified xsi:type="dcterms:W3CDTF">2012-10-22T12:03:34Z</dcterms:modified>
</cp:coreProperties>
</file>