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7" r:id="rId4"/>
    <p:sldId id="272" r:id="rId5"/>
    <p:sldId id="268" r:id="rId6"/>
    <p:sldId id="263" r:id="rId7"/>
    <p:sldId id="262" r:id="rId8"/>
    <p:sldId id="269" r:id="rId9"/>
    <p:sldId id="271" r:id="rId10"/>
    <p:sldId id="265" r:id="rId11"/>
  </p:sldIdLst>
  <p:sldSz cx="9144000" cy="6858000" type="screen4x3"/>
  <p:notesSz cx="6858000" cy="9144000"/>
  <p:photoAlbum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FBB"/>
    <a:srgbClr val="FFD88B"/>
    <a:srgbClr val="FFCC66"/>
    <a:srgbClr val="FFE2A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6" y="-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52183-3A9D-4198-A5F1-D7B61D409149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BD6F3-4BD1-4FA0-BCCA-E44B8AA4AD0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067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8E1C8-CD40-42BF-95D3-D3F2A6ED2271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0F471-9C9A-41AC-8281-33121EE0C9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606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C5C09-D16B-4840-A1BD-78ED2B7C1C3F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C367C-D1F4-4B05-B3A4-7F5290118F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53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50664-8108-4549-A90E-09B717295815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666A3-6AB3-4D13-9E55-0D3B7EE769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04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4574-8667-4C57-9622-84399490CA94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1DB97-F938-49A5-8095-B1665FC675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1038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7AE00-12D3-4380-8EBA-7124E43E3DED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5BA67-A967-43E1-8D9E-EEDC06EE3CA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91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B2016-9E32-4B2D-AC60-F3B206F0589D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5D6B8-AE3B-4B68-8A51-01A4DA57E91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95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E5D8F-E8AE-4041-B4E5-F6B33F8B06D5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BE2B4-AB8F-4421-9BE5-5AAD5501E12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907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10583-41AD-43A5-BBDD-4D3C5041C5E7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062DD-1BF9-4FAF-B9E0-BA6946FCB5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14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9C62D-B922-432E-87C3-5363A433ED70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69ADF-D333-4C90-A87B-762683A089B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08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B1D7B-709C-41D1-8756-9BCD19D229CE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F399B-C286-4C0E-8D43-F3A2A430EB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49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3A4139-9CB3-4E13-BFD8-CEDF60F0FCC9}" type="datetimeFigureOut">
              <a:rPr lang="de-DE"/>
              <a:pPr>
                <a:defRPr/>
              </a:pPr>
              <a:t>22.10.2012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BAE2CA-C3D4-4B89-B355-7AA095EB08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-Dokument1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gt.gr/en/programme/event/688" TargetMode="External"/><Relationship Id="rId2" Type="http://schemas.openxmlformats.org/officeDocument/2006/relationships/hyperlink" Target="http://www.cretin-derhamhall.org/files/cdh/files/valuesb114/tri2material/greece/TrialofSocratesPacketATM2012.pdf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-Dokument2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-Dokument3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-Dokument4.doc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>
            <a:spLocks noChangeArrowheads="1"/>
          </p:cNvSpPr>
          <p:nvPr/>
        </p:nvSpPr>
        <p:spPr bwMode="auto">
          <a:xfrm>
            <a:off x="95250" y="128588"/>
            <a:ext cx="9007475" cy="957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de-DE" sz="2400" b="1">
                <a:solidFill>
                  <a:srgbClr val="C00000"/>
                </a:solidFill>
                <a:latin typeface="Constantia" pitchFamily="18" charset="0"/>
              </a:rPr>
              <a:t>Ein handlungsorientierter Zugang zur Gestalt des Sokrates:</a:t>
            </a:r>
          </a:p>
          <a:p>
            <a:pPr algn="ctr" eaLnBrk="1" hangingPunct="1"/>
            <a:r>
              <a:rPr lang="de-DE" sz="3600" b="1">
                <a:solidFill>
                  <a:srgbClr val="C00000"/>
                </a:solidFill>
                <a:latin typeface="Constantia" pitchFamily="18" charset="0"/>
              </a:rPr>
              <a:t>Die „Apologie“ als Rollenspiel</a:t>
            </a:r>
          </a:p>
          <a:p>
            <a:pPr eaLnBrk="1" hangingPunct="1"/>
            <a:endParaRPr lang="de-DE" sz="2800" b="1">
              <a:solidFill>
                <a:srgbClr val="C00000"/>
              </a:solidFill>
              <a:latin typeface="Constantia" pitchFamily="18" charset="0"/>
            </a:endParaRPr>
          </a:p>
          <a:p>
            <a:pPr eaLnBrk="1" hangingPunct="1"/>
            <a:endParaRPr lang="de-DE" sz="3600" b="1">
              <a:solidFill>
                <a:srgbClr val="C00000"/>
              </a:solidFill>
              <a:latin typeface="Constantia" pitchFamily="18" charset="0"/>
            </a:endParaRPr>
          </a:p>
          <a:p>
            <a:pPr eaLnBrk="1" hangingPunct="1"/>
            <a:endParaRPr lang="de-DE" sz="3600" b="1">
              <a:solidFill>
                <a:srgbClr val="C00000"/>
              </a:solidFill>
              <a:latin typeface="Constantia" pitchFamily="18" charset="0"/>
            </a:endParaRPr>
          </a:p>
          <a:p>
            <a:pPr eaLnBrk="1" hangingPunct="1"/>
            <a:endParaRPr lang="de-DE" sz="3600" b="1">
              <a:solidFill>
                <a:srgbClr val="C00000"/>
              </a:solidFill>
              <a:latin typeface="Constantia" pitchFamily="18" charset="0"/>
            </a:endParaRPr>
          </a:p>
          <a:p>
            <a:pPr eaLnBrk="1" hangingPunct="1"/>
            <a:endParaRPr lang="de-DE" sz="3600" b="1">
              <a:solidFill>
                <a:srgbClr val="C00000"/>
              </a:solidFill>
              <a:latin typeface="Constantia" pitchFamily="18" charset="0"/>
            </a:endParaRPr>
          </a:p>
          <a:p>
            <a:pPr eaLnBrk="1" hangingPunct="1"/>
            <a:endParaRPr lang="de-DE" sz="3600" b="1">
              <a:solidFill>
                <a:srgbClr val="C00000"/>
              </a:solidFill>
              <a:latin typeface="Constantia" pitchFamily="18" charset="0"/>
            </a:endParaRPr>
          </a:p>
          <a:p>
            <a:pPr eaLnBrk="1" hangingPunct="1"/>
            <a:endParaRPr lang="de-DE" sz="3600" b="1">
              <a:solidFill>
                <a:srgbClr val="C00000"/>
              </a:solidFill>
              <a:latin typeface="Constantia" pitchFamily="18" charset="0"/>
            </a:endParaRPr>
          </a:p>
          <a:p>
            <a:pPr eaLnBrk="1" hangingPunct="1"/>
            <a:endParaRPr lang="de-DE" sz="3600" b="1">
              <a:solidFill>
                <a:srgbClr val="C00000"/>
              </a:solidFill>
              <a:latin typeface="Constantia" pitchFamily="18" charset="0"/>
            </a:endParaRPr>
          </a:p>
          <a:p>
            <a:pPr algn="r" eaLnBrk="1" hangingPunct="1"/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  <a:p>
            <a:pPr algn="r" eaLnBrk="1" hangingPunct="1"/>
            <a:endParaRPr lang="de-DE" sz="2400" b="1">
              <a:solidFill>
                <a:srgbClr val="C000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Grafik 1" descr="Psephoi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75" y="254000"/>
            <a:ext cx="10304463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-15077" y="96871"/>
          <a:ext cx="9159078" cy="68442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819325"/>
                <a:gridCol w="576064"/>
                <a:gridCol w="576064"/>
                <a:gridCol w="576064"/>
                <a:gridCol w="611561"/>
              </a:tblGrid>
              <a:tr h="864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solidFill>
                            <a:srgbClr val="FFFF00"/>
                          </a:solidFill>
                          <a:effectLst/>
                        </a:rPr>
                        <a:t>Selbst-</a:t>
                      </a:r>
                      <a:r>
                        <a:rPr lang="de-DE" sz="2000" b="1" dirty="0" smtClean="0">
                          <a:effectLst/>
                        </a:rPr>
                        <a:t> </a:t>
                      </a:r>
                      <a:r>
                        <a:rPr lang="de-DE" sz="2000" b="1" dirty="0">
                          <a:effectLst/>
                        </a:rPr>
                        <a:t>und </a:t>
                      </a:r>
                      <a:r>
                        <a:rPr lang="de-DE" sz="2000" b="1" dirty="0">
                          <a:solidFill>
                            <a:srgbClr val="FF0000"/>
                          </a:solidFill>
                          <a:effectLst/>
                        </a:rPr>
                        <a:t>Fremd</a:t>
                      </a:r>
                      <a:r>
                        <a:rPr lang="de-DE" sz="2000" b="1" dirty="0">
                          <a:effectLst/>
                        </a:rPr>
                        <a:t>beobachtungsbogen für Schülerinnen und </a:t>
                      </a:r>
                      <a:r>
                        <a:rPr lang="de-DE" sz="2000" b="1" dirty="0" smtClean="0">
                          <a:effectLst/>
                        </a:rPr>
                        <a:t>Schüler und ggf. die</a:t>
                      </a:r>
                      <a:r>
                        <a:rPr lang="de-DE" sz="2000" b="1" baseline="0" dirty="0" smtClean="0">
                          <a:effectLst/>
                        </a:rPr>
                        <a:t> Lehrperson</a:t>
                      </a:r>
                      <a:endParaRPr lang="de-DE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50" dirty="0">
                          <a:effectLst/>
                        </a:rPr>
                        <a:t>in </a:t>
                      </a:r>
                      <a:r>
                        <a:rPr lang="de-DE" sz="1050" dirty="0" smtClean="0">
                          <a:effectLst/>
                        </a:rPr>
                        <a:t>besonderem</a:t>
                      </a:r>
                      <a:r>
                        <a:rPr lang="de-DE" sz="1050" baseline="0" dirty="0" smtClean="0">
                          <a:effectLst/>
                        </a:rPr>
                        <a:t> </a:t>
                      </a:r>
                      <a:r>
                        <a:rPr lang="de-DE" sz="1050" dirty="0" smtClean="0">
                          <a:effectLst/>
                        </a:rPr>
                        <a:t>Maße</a:t>
                      </a:r>
                      <a:endParaRPr lang="de-D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gut ausgeprägt</a:t>
                      </a:r>
                      <a:endParaRPr lang="de-D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50" dirty="0" smtClean="0">
                          <a:effectLst/>
                        </a:rPr>
                        <a:t>erkennbar</a:t>
                      </a:r>
                      <a:endParaRPr lang="de-D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50" dirty="0">
                          <a:effectLst/>
                        </a:rPr>
                        <a:t>nicht </a:t>
                      </a:r>
                      <a:r>
                        <a:rPr lang="de-DE" sz="1050" dirty="0" smtClean="0">
                          <a:effectLst/>
                        </a:rPr>
                        <a:t>erkennbar/ noch üben</a:t>
                      </a:r>
                      <a:endParaRPr lang="de-DE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 vert="vert270" anchor="ctr"/>
                </a:tc>
              </a:tr>
              <a:tr h="308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Fachliche </a:t>
                      </a:r>
                      <a:r>
                        <a:rPr lang="de-DE" sz="1800" dirty="0" smtClean="0">
                          <a:effectLst/>
                        </a:rPr>
                        <a:t>Kompetenz: </a:t>
                      </a:r>
                      <a:r>
                        <a:rPr lang="de-DE" sz="1800" dirty="0">
                          <a:solidFill>
                            <a:srgbClr val="FFFF00"/>
                          </a:solidFill>
                          <a:effectLst/>
                        </a:rPr>
                        <a:t>Ich kann </a:t>
                      </a:r>
                      <a:r>
                        <a:rPr lang="de-DE" sz="1800" dirty="0" smtClean="0">
                          <a:solidFill>
                            <a:srgbClr val="FFFF00"/>
                          </a:solidFill>
                          <a:effectLst/>
                        </a:rPr>
                        <a:t>...</a:t>
                      </a:r>
                      <a:r>
                        <a:rPr lang="de-DE" sz="1800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</a:rPr>
                        <a:t>Du kannst …</a:t>
                      </a:r>
                      <a:endParaRPr lang="de-DE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Spielszenen entwickeln, die </a:t>
                      </a:r>
                      <a:r>
                        <a:rPr lang="de-DE" sz="1600" dirty="0" smtClean="0">
                          <a:effectLst/>
                        </a:rPr>
                        <a:t>zu „</a:t>
                      </a:r>
                      <a:r>
                        <a:rPr lang="de-DE" sz="1600" dirty="0">
                          <a:effectLst/>
                        </a:rPr>
                        <a:t>Apologie“ </a:t>
                      </a:r>
                      <a:r>
                        <a:rPr lang="de-DE" sz="1600" dirty="0" smtClean="0">
                          <a:effectLst/>
                        </a:rPr>
                        <a:t>und historischem Kontext passen</a:t>
                      </a:r>
                      <a:r>
                        <a:rPr lang="de-DE" sz="1600" dirty="0">
                          <a:effectLst/>
                        </a:rPr>
                        <a:t>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… eigene Spielanlässe und Personenkonstellationen entwickeln;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den Charakter meiner Person mit passenden Aussagen füllen;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Hintergrundinformationen aus dem Unterricht </a:t>
                      </a:r>
                      <a:r>
                        <a:rPr lang="de-DE" sz="1600" dirty="0" smtClean="0">
                          <a:effectLst/>
                        </a:rPr>
                        <a:t>einbauen.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8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Methodische Kompetenz: </a:t>
                      </a:r>
                      <a:r>
                        <a:rPr lang="de-DE" sz="1800" dirty="0" smtClean="0">
                          <a:solidFill>
                            <a:srgbClr val="FFFF00"/>
                          </a:solidFill>
                          <a:effectLst/>
                        </a:rPr>
                        <a:t>Ich kann ...</a:t>
                      </a:r>
                      <a:r>
                        <a:rPr lang="de-DE" sz="1800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</a:rPr>
                        <a:t>Du kannst …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die </a:t>
                      </a:r>
                      <a:r>
                        <a:rPr lang="de-DE" sz="1600" dirty="0" smtClean="0">
                          <a:effectLst/>
                        </a:rPr>
                        <a:t>Vorgaben in </a:t>
                      </a:r>
                      <a:r>
                        <a:rPr lang="de-DE" sz="1600" dirty="0">
                          <a:effectLst/>
                        </a:rPr>
                        <a:t>‚echte‘ Gespräche umsetzen;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so sprechen, dass </a:t>
                      </a:r>
                      <a:r>
                        <a:rPr lang="de-DE" sz="1600" dirty="0" smtClean="0">
                          <a:effectLst/>
                        </a:rPr>
                        <a:t>Zuschauer mich verstehen;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...gespielte Szenen zum vertieften Verständnis des Textes nutzen;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Gestik und Mimik passend </a:t>
                      </a:r>
                      <a:r>
                        <a:rPr lang="de-DE" sz="1600" dirty="0" smtClean="0">
                          <a:effectLst/>
                        </a:rPr>
                        <a:t>zur Szene</a:t>
                      </a:r>
                      <a:r>
                        <a:rPr lang="de-DE" sz="1600" baseline="0" dirty="0" smtClean="0">
                          <a:effectLst/>
                        </a:rPr>
                        <a:t> </a:t>
                      </a:r>
                      <a:r>
                        <a:rPr lang="de-DE" sz="1600" dirty="0" smtClean="0">
                          <a:effectLst/>
                        </a:rPr>
                        <a:t>einsetzen.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8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Personale Kompetenz: </a:t>
                      </a:r>
                      <a:r>
                        <a:rPr lang="de-DE" sz="1800" dirty="0" smtClean="0">
                          <a:solidFill>
                            <a:srgbClr val="FFFF00"/>
                          </a:solidFill>
                          <a:effectLst/>
                        </a:rPr>
                        <a:t>Ich kann ...</a:t>
                      </a:r>
                      <a:r>
                        <a:rPr lang="de-DE" sz="1800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</a:rPr>
                        <a:t>Du kannst …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meine Rolle durchhalten und sie überzeugend spielen;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… auf unerwartete Situationen </a:t>
                      </a:r>
                      <a:r>
                        <a:rPr lang="de-DE" sz="1600" dirty="0" smtClean="0">
                          <a:effectLst/>
                        </a:rPr>
                        <a:t>reagieren;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… aus Fehlversuchen </a:t>
                      </a:r>
                      <a:r>
                        <a:rPr lang="de-DE" sz="1600" dirty="0" smtClean="0">
                          <a:effectLst/>
                        </a:rPr>
                        <a:t>lernen;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… meine Wirkung auf andere</a:t>
                      </a:r>
                      <a:r>
                        <a:rPr lang="de-DE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reflektieren.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87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Soziale Kompetenz: </a:t>
                      </a:r>
                      <a:r>
                        <a:rPr lang="de-DE" sz="1800" dirty="0" smtClean="0">
                          <a:solidFill>
                            <a:srgbClr val="FFFF00"/>
                          </a:solidFill>
                          <a:effectLst/>
                        </a:rPr>
                        <a:t>Ich kann ...</a:t>
                      </a:r>
                      <a:r>
                        <a:rPr lang="de-DE" sz="1800" dirty="0" smtClean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de-DE" sz="1800" dirty="0" smtClean="0">
                          <a:solidFill>
                            <a:srgbClr val="FF0000"/>
                          </a:solidFill>
                          <a:effectLst/>
                        </a:rPr>
                        <a:t>Du kannst …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auf Ideen meines Gegenübers </a:t>
                      </a:r>
                      <a:r>
                        <a:rPr lang="de-DE" sz="1600" dirty="0" smtClean="0">
                          <a:effectLst/>
                        </a:rPr>
                        <a:t>reagieren;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ein wirkliches Gespräch </a:t>
                      </a:r>
                      <a:r>
                        <a:rPr lang="de-DE" sz="1600" dirty="0" smtClean="0">
                          <a:effectLst/>
                        </a:rPr>
                        <a:t>entwickeln;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... gemeinsam Ideen entwickeln;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… mögliche Aktionen meines Gegenübers gedanklich </a:t>
                      </a:r>
                      <a:r>
                        <a:rPr lang="de-DE" sz="1600" dirty="0" smtClean="0">
                          <a:effectLst/>
                        </a:rPr>
                        <a:t>vorwegnehmen.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1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de-D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2" marR="4812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3"/>
          <p:cNvSpPr>
            <a:spLocks noGrp="1"/>
          </p:cNvSpPr>
          <p:nvPr>
            <p:ph type="title"/>
          </p:nvPr>
        </p:nvSpPr>
        <p:spPr>
          <a:xfrm>
            <a:off x="457200" y="55563"/>
            <a:ext cx="8229600" cy="1143000"/>
          </a:xfrm>
        </p:spPr>
        <p:txBody>
          <a:bodyPr/>
          <a:lstStyle/>
          <a:p>
            <a:pPr eaLnBrk="1" hangingPunct="1"/>
            <a:r>
              <a:rPr lang="de-DE" b="1" smtClean="0">
                <a:solidFill>
                  <a:srgbClr val="C00000"/>
                </a:solidFill>
                <a:latin typeface="Constantia" pitchFamily="18" charset="0"/>
              </a:rPr>
              <a:t>Warum die „Apologie“?</a:t>
            </a:r>
            <a:endParaRPr lang="de-DE" smtClean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39700" y="4918075"/>
            <a:ext cx="8353425" cy="17510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b="1" dirty="0">
                <a:solidFill>
                  <a:srgbClr val="C00000"/>
                </a:solidFill>
                <a:latin typeface="Constantia" pitchFamily="18" charset="0"/>
              </a:rPr>
              <a:t>Multiperspektivität im Blick auf Sokrates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6000" b="1" dirty="0" smtClean="0">
              <a:solidFill>
                <a:srgbClr val="C00000"/>
              </a:solidFill>
              <a:latin typeface="Constantia" pitchFamily="18" charset="0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6000" b="1" dirty="0" smtClean="0">
              <a:solidFill>
                <a:srgbClr val="C00000"/>
              </a:solidFill>
              <a:latin typeface="Constantia" pitchFamily="18" charset="0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6000" b="1" dirty="0" smtClean="0">
              <a:solidFill>
                <a:srgbClr val="C00000"/>
              </a:solidFill>
              <a:latin typeface="Constantia" pitchFamily="18" charset="0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40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96838" y="1290638"/>
            <a:ext cx="5980112" cy="8620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55600" indent="-355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3200" b="1" dirty="0">
                <a:solidFill>
                  <a:srgbClr val="C00000"/>
                </a:solidFill>
                <a:latin typeface="Constantia" pitchFamily="18" charset="0"/>
                <a:cs typeface="+mn-cs"/>
              </a:rPr>
              <a:t>hermeneutischer Mehrwert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85725" y="1974850"/>
            <a:ext cx="8566150" cy="8620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55600" indent="-355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3200" b="1">
                <a:solidFill>
                  <a:srgbClr val="C00000"/>
                </a:solidFill>
                <a:latin typeface="Constantia" pitchFamily="18" charset="0"/>
                <a:cs typeface="+mn-cs"/>
              </a:rPr>
              <a:t>„Apologie“ </a:t>
            </a:r>
            <a:r>
              <a:rPr lang="de-DE" sz="3200" b="1" dirty="0">
                <a:solidFill>
                  <a:srgbClr val="C00000"/>
                </a:solidFill>
                <a:latin typeface="Constantia" pitchFamily="18" charset="0"/>
                <a:cs typeface="+mn-cs"/>
              </a:rPr>
              <a:t>als Grundlage für das Graecum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sp>
        <p:nvSpPr>
          <p:cNvPr id="3078" name="Rechteck 10"/>
          <p:cNvSpPr>
            <a:spLocks noChangeArrowheads="1"/>
          </p:cNvSpPr>
          <p:nvPr/>
        </p:nvSpPr>
        <p:spPr bwMode="auto">
          <a:xfrm>
            <a:off x="1477963" y="2395538"/>
            <a:ext cx="4572000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70000"/>
              </a:lnSpc>
            </a:pPr>
            <a:endParaRPr lang="de-DE" b="1">
              <a:solidFill>
                <a:srgbClr val="C00000"/>
              </a:solidFill>
              <a:latin typeface="Constantia" pitchFamily="18" charset="0"/>
            </a:endParaRPr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68263" y="2425700"/>
            <a:ext cx="82359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>
              <a:lnSpc>
                <a:spcPct val="170000"/>
              </a:lnSpc>
              <a:buFont typeface="Arial" charset="0"/>
              <a:buChar char="•"/>
            </a:pPr>
            <a:r>
              <a:rPr lang="de-DE" sz="3200" b="1">
                <a:solidFill>
                  <a:srgbClr val="C00000"/>
                </a:solidFill>
                <a:latin typeface="Constantia" pitchFamily="18" charset="0"/>
              </a:rPr>
              <a:t>der historische Sokrates wird kenntlich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95250" y="3398838"/>
            <a:ext cx="9120188" cy="8620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55600" indent="-355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3200" b="1" dirty="0">
                <a:solidFill>
                  <a:srgbClr val="C00000"/>
                </a:solidFill>
                <a:latin typeface="Constantia" pitchFamily="18" charset="0"/>
                <a:cs typeface="+mn-cs"/>
              </a:rPr>
              <a:t>zahlreiche und klar bezeichnete ‚Leerstellen‘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73025" y="3954463"/>
            <a:ext cx="87566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0850" indent="-450850">
              <a:lnSpc>
                <a:spcPct val="170000"/>
              </a:lnSpc>
              <a:buFont typeface="Arial" charset="0"/>
              <a:buChar char="•"/>
            </a:pPr>
            <a:r>
              <a:rPr lang="de-DE" sz="3200" b="1">
                <a:solidFill>
                  <a:srgbClr val="C00000"/>
                </a:solidFill>
                <a:latin typeface="Constantia" pitchFamily="18" charset="0"/>
              </a:rPr>
              <a:t>emotionale Stimmung beim Prozess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8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548391"/>
              </p:ext>
            </p:extLst>
          </p:nvPr>
        </p:nvGraphicFramePr>
        <p:xfrm>
          <a:off x="63500" y="139700"/>
          <a:ext cx="9131300" cy="638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Dokument" r:id="rId4" imgW="7202636" imgH="5038752" progId="Word.Document.12">
                  <p:embed/>
                </p:oleObj>
              </mc:Choice>
              <mc:Fallback>
                <p:oleObj name="Dokument" r:id="rId4" imgW="7202636" imgH="5038752" progId="Word.Document.12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" y="139700"/>
                        <a:ext cx="9131300" cy="638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50825" y="252413"/>
          <a:ext cx="8569325" cy="2279650"/>
        </p:xfrm>
        <a:graphic>
          <a:graphicData uri="http://schemas.openxmlformats.org/drawingml/2006/table">
            <a:tbl>
              <a:tblPr firstRow="1" firstCol="1" bandRow="1"/>
              <a:tblGrid>
                <a:gridCol w="1357441"/>
                <a:gridCol w="1619901"/>
                <a:gridCol w="5591983"/>
              </a:tblGrid>
              <a:tr h="701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Leerstelle</a:t>
                      </a:r>
                      <a:endParaRPr lang="de-D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mögliche Rolle(n)</a:t>
                      </a:r>
                      <a:endParaRPr lang="de-D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Aktion</a:t>
                      </a:r>
                      <a:endParaRPr lang="de-D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8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nach 19 </a:t>
                      </a:r>
                      <a:r>
                        <a:rPr lang="de-DE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d7</a:t>
                      </a: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Aufruf zur ‚Zeugen‘-Aussage an alle, die bei Gesprächen des Sokrates dabei waren 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alle, die sich angesprochen fühlen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Ihr formuliert Gedankensplitter, mit denen ihr Sokrates’ Behauptung bestätigt – oder auch nicht!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250825" y="2803525"/>
          <a:ext cx="8642350" cy="3715512"/>
        </p:xfrm>
        <a:graphic>
          <a:graphicData uri="http://schemas.openxmlformats.org/drawingml/2006/table">
            <a:tbl>
              <a:tblPr firstRow="1" firstCol="1" bandRow="1"/>
              <a:tblGrid>
                <a:gridCol w="1369008"/>
                <a:gridCol w="1633705"/>
                <a:gridCol w="5639637"/>
              </a:tblGrid>
              <a:tr h="5607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Leerstelle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mögliche Rolle(n)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Aktion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nach </a:t>
                      </a:r>
                      <a:r>
                        <a:rPr lang="de-DE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20e</a:t>
                      </a: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4: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„Werdet nicht unruhig, ihr Männer von Athen!“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Athener, insbesondere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1: Meletos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Anytos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6: Aristophanes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Leandros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Anaitios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Spirios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Chremon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Du formulierst einen Zwischenruf, mit dem du Sokrates’ Weisheits-Anspruch kommentierst.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87325" y="63500"/>
            <a:ext cx="8712200" cy="69865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cap="all" dirty="0">
                <a:latin typeface="+mn-lt"/>
                <a:cs typeface="+mn-cs"/>
              </a:rPr>
              <a:t>Literatur: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cap="small" dirty="0">
                <a:latin typeface="+mn-lt"/>
                <a:cs typeface="+mn-cs"/>
              </a:rPr>
              <a:t>Leonhard Burckhardt/Jürgen von Ungern-Sternberg</a:t>
            </a:r>
            <a:r>
              <a:rPr lang="de-DE" sz="1600" dirty="0">
                <a:latin typeface="+mn-lt"/>
                <a:cs typeface="+mn-cs"/>
              </a:rPr>
              <a:t> (Hgg.) (2000) Große Prozesse im antiken Athen, München.</a:t>
            </a: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tabLst>
                <a:tab pos="273050" algn="l"/>
              </a:tabLst>
              <a:defRPr/>
            </a:pPr>
            <a:r>
              <a:rPr lang="en-US" sz="1600" cap="small" dirty="0">
                <a:latin typeface="+mn-lt"/>
                <a:cs typeface="+mn-cs"/>
              </a:rPr>
              <a:t>Nikos G. </a:t>
            </a:r>
            <a:r>
              <a:rPr lang="en-US" sz="1600" cap="small" dirty="0" err="1">
                <a:latin typeface="+mn-lt"/>
                <a:cs typeface="+mn-cs"/>
              </a:rPr>
              <a:t>Charalabopoulos</a:t>
            </a:r>
            <a:r>
              <a:rPr lang="en-US" sz="1600" cap="small" dirty="0">
                <a:latin typeface="+mn-lt"/>
                <a:cs typeface="+mn-cs"/>
              </a:rPr>
              <a:t> (</a:t>
            </a:r>
            <a:r>
              <a:rPr lang="en-US" sz="1600" dirty="0">
                <a:latin typeface="+mn-lt"/>
                <a:cs typeface="+mn-cs"/>
              </a:rPr>
              <a:t>2012), Platonic Drama and its Ancient Reception, Cambridge. </a:t>
            </a:r>
            <a:r>
              <a:rPr lang="de-DE" sz="1600" dirty="0">
                <a:latin typeface="+mn-lt"/>
                <a:cs typeface="+mn-cs"/>
              </a:rPr>
              <a:t>(</a:t>
            </a:r>
            <a:r>
              <a:rPr lang="de-DE" sz="1600" i="1" dirty="0">
                <a:latin typeface="+mn-lt"/>
                <a:cs typeface="+mn-cs"/>
              </a:rPr>
              <a:t>dialogische Form nicht defizitär, sondern konstitutiv für Verständnis Platons und seiner Form des Philosophierens</a:t>
            </a:r>
            <a:r>
              <a:rPr lang="de-DE" sz="1600" dirty="0">
                <a:latin typeface="+mn-lt"/>
                <a:cs typeface="+mn-cs"/>
              </a:rPr>
              <a:t>).</a:t>
            </a: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cap="small" dirty="0">
                <a:latin typeface="+mn-lt"/>
                <a:cs typeface="+mn-cs"/>
              </a:rPr>
              <a:t>James </a:t>
            </a:r>
            <a:r>
              <a:rPr lang="en-US" sz="1600" cap="small" dirty="0" err="1">
                <a:latin typeface="+mn-lt"/>
                <a:cs typeface="+mn-cs"/>
              </a:rPr>
              <a:t>Colaiaco</a:t>
            </a:r>
            <a:r>
              <a:rPr lang="en-US" sz="1600" dirty="0">
                <a:latin typeface="+mn-lt"/>
                <a:cs typeface="+mn-cs"/>
              </a:rPr>
              <a:t> (2001) Socrates Against Athens, New York.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  <a:cs typeface="+mn-cs"/>
              </a:rPr>
              <a:t>D.</a:t>
            </a:r>
            <a:r>
              <a:rPr lang="en-US" sz="1600" cap="small" dirty="0">
                <a:latin typeface="+mn-lt"/>
                <a:cs typeface="+mn-cs"/>
              </a:rPr>
              <a:t> MacDowell</a:t>
            </a:r>
            <a:r>
              <a:rPr lang="en-US" sz="1600" dirty="0">
                <a:latin typeface="+mn-lt"/>
                <a:cs typeface="+mn-cs"/>
              </a:rPr>
              <a:t> (1962) </a:t>
            </a:r>
            <a:r>
              <a:rPr lang="en-US" sz="1600" dirty="0" err="1">
                <a:latin typeface="+mn-lt"/>
                <a:cs typeface="+mn-cs"/>
              </a:rPr>
              <a:t>Andokides</a:t>
            </a:r>
            <a:r>
              <a:rPr lang="en-US" sz="1600" dirty="0">
                <a:latin typeface="+mn-lt"/>
                <a:cs typeface="+mn-cs"/>
              </a:rPr>
              <a:t> on the Mysteries, Oxford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cap="small" dirty="0">
                <a:latin typeface="+mn-lt"/>
                <a:cs typeface="+mn-cs"/>
              </a:rPr>
              <a:t>Fritz Graf</a:t>
            </a:r>
            <a:r>
              <a:rPr lang="de-DE" sz="1600" dirty="0">
                <a:latin typeface="+mn-lt"/>
                <a:cs typeface="+mn-cs"/>
              </a:rPr>
              <a:t> (2000) Der </a:t>
            </a:r>
            <a:r>
              <a:rPr lang="de-DE" sz="1600" dirty="0" err="1">
                <a:latin typeface="+mn-lt"/>
                <a:cs typeface="+mn-cs"/>
              </a:rPr>
              <a:t>Mysterienprozess</a:t>
            </a:r>
            <a:r>
              <a:rPr lang="de-DE" sz="1600" dirty="0">
                <a:latin typeface="+mn-lt"/>
                <a:cs typeface="+mn-cs"/>
              </a:rPr>
              <a:t>, in: </a:t>
            </a:r>
            <a:r>
              <a:rPr lang="de-DE" sz="1600" cap="small" dirty="0">
                <a:latin typeface="+mn-lt"/>
                <a:cs typeface="+mn-cs"/>
              </a:rPr>
              <a:t>Burckhardt/von Ungern-Sternberg</a:t>
            </a:r>
            <a:r>
              <a:rPr lang="de-DE" sz="1600" dirty="0">
                <a:latin typeface="+mn-lt"/>
                <a:cs typeface="+mn-cs"/>
              </a:rPr>
              <a:t> (2000) 114-127.</a:t>
            </a: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cap="small" dirty="0">
                <a:latin typeface="+mn-lt"/>
                <a:cs typeface="+mn-cs"/>
              </a:rPr>
              <a:t>Ernst </a:t>
            </a:r>
            <a:r>
              <a:rPr lang="de-DE" sz="1600" cap="small" dirty="0" err="1">
                <a:latin typeface="+mn-lt"/>
                <a:cs typeface="+mn-cs"/>
              </a:rPr>
              <a:t>Heitsch</a:t>
            </a:r>
            <a:r>
              <a:rPr lang="de-DE" sz="1600" dirty="0">
                <a:latin typeface="+mn-lt"/>
                <a:cs typeface="+mn-cs"/>
              </a:rPr>
              <a:t> (2002) Platon. Apologie des Sokrates, Übersetzung und Kommentar, Göttingen (Platon, Werke. </a:t>
            </a:r>
            <a:r>
              <a:rPr lang="en-US" sz="1600" dirty="0" err="1">
                <a:latin typeface="+mn-lt"/>
                <a:cs typeface="+mn-cs"/>
              </a:rPr>
              <a:t>Übersetzung</a:t>
            </a:r>
            <a:r>
              <a:rPr lang="en-US" sz="1600" dirty="0">
                <a:latin typeface="+mn-lt"/>
                <a:cs typeface="+mn-cs"/>
              </a:rPr>
              <a:t> und </a:t>
            </a:r>
            <a:r>
              <a:rPr lang="en-US" sz="1600" dirty="0" err="1">
                <a:latin typeface="+mn-lt"/>
                <a:cs typeface="+mn-cs"/>
              </a:rPr>
              <a:t>Kommentar</a:t>
            </a:r>
            <a:r>
              <a:rPr lang="en-US" sz="1600" dirty="0">
                <a:latin typeface="+mn-lt"/>
                <a:cs typeface="+mn-cs"/>
              </a:rPr>
              <a:t> I 2).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cap="small" dirty="0">
                <a:latin typeface="+mn-lt"/>
                <a:cs typeface="+mn-cs"/>
              </a:rPr>
              <a:t>Sarah Iles Johnston</a:t>
            </a:r>
            <a:r>
              <a:rPr lang="en-US" sz="1600" dirty="0">
                <a:latin typeface="+mn-lt"/>
                <a:cs typeface="+mn-cs"/>
              </a:rPr>
              <a:t> (2002) Sacrifice in the Greek Magical </a:t>
            </a:r>
            <a:r>
              <a:rPr lang="en-US" sz="1600" dirty="0" err="1">
                <a:latin typeface="+mn-lt"/>
                <a:cs typeface="+mn-cs"/>
              </a:rPr>
              <a:t>Papyris</a:t>
            </a:r>
            <a:r>
              <a:rPr lang="en-US" sz="1600" dirty="0">
                <a:latin typeface="+mn-lt"/>
                <a:cs typeface="+mn-cs"/>
              </a:rPr>
              <a:t>, in: </a:t>
            </a:r>
            <a:r>
              <a:rPr lang="en-US" sz="1600" cap="small" dirty="0">
                <a:latin typeface="+mn-lt"/>
                <a:cs typeface="+mn-cs"/>
              </a:rPr>
              <a:t>Paul </a:t>
            </a:r>
            <a:r>
              <a:rPr lang="en-US" sz="1600" cap="small" dirty="0" err="1">
                <a:latin typeface="+mn-lt"/>
                <a:cs typeface="+mn-cs"/>
              </a:rPr>
              <a:t>Mirecki</a:t>
            </a:r>
            <a:r>
              <a:rPr lang="en-US" sz="1600" cap="small" dirty="0">
                <a:latin typeface="+mn-lt"/>
                <a:cs typeface="+mn-cs"/>
              </a:rPr>
              <a:t>/Marvin Meyer</a:t>
            </a:r>
            <a:r>
              <a:rPr lang="en-US" sz="1600" dirty="0">
                <a:latin typeface="+mn-lt"/>
                <a:cs typeface="+mn-cs"/>
              </a:rPr>
              <a:t> (</a:t>
            </a:r>
            <a:r>
              <a:rPr lang="en-US" sz="1600" dirty="0" err="1">
                <a:latin typeface="+mn-lt"/>
                <a:cs typeface="+mn-cs"/>
              </a:rPr>
              <a:t>Hgg</a:t>
            </a:r>
            <a:r>
              <a:rPr lang="en-US" sz="1600" dirty="0">
                <a:latin typeface="+mn-lt"/>
                <a:cs typeface="+mn-cs"/>
              </a:rPr>
              <a:t>.) (2002) Magic and Ritual in the Ancient World, Leyden/Boston/New York (Religions in the </a:t>
            </a:r>
            <a:r>
              <a:rPr lang="en-US" sz="1600" dirty="0" err="1">
                <a:latin typeface="+mn-lt"/>
                <a:cs typeface="+mn-cs"/>
              </a:rPr>
              <a:t>Graeco</a:t>
            </a:r>
            <a:r>
              <a:rPr lang="en-US" sz="1600" dirty="0">
                <a:latin typeface="+mn-lt"/>
                <a:cs typeface="+mn-cs"/>
              </a:rPr>
              <a:t>-Roman World 141).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cap="small" dirty="0">
                <a:latin typeface="+mn-lt"/>
                <a:cs typeface="+mn-cs"/>
              </a:rPr>
              <a:t>Debra Nails</a:t>
            </a:r>
            <a:r>
              <a:rPr lang="en-US" sz="1600" dirty="0">
                <a:latin typeface="+mn-lt"/>
                <a:cs typeface="+mn-cs"/>
              </a:rPr>
              <a:t> (2002) The People of Plato. A Prosopography of Plato and other Socratics, Indianapolis u. a. 2002.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cap="small" dirty="0">
                <a:latin typeface="+mn-lt"/>
                <a:cs typeface="+mn-cs"/>
              </a:rPr>
              <a:t>Peter Scholz</a:t>
            </a:r>
            <a:r>
              <a:rPr lang="de-DE" sz="1600" dirty="0">
                <a:latin typeface="+mn-lt"/>
                <a:cs typeface="+mn-cs"/>
              </a:rPr>
              <a:t> (2000) Der Prozess gegen Sokrates – ein &gt;Sündenfall&lt; der athenischen Demokratie? in: </a:t>
            </a:r>
            <a:r>
              <a:rPr lang="de-DE" sz="1600" cap="small" dirty="0">
                <a:latin typeface="+mn-lt"/>
                <a:cs typeface="+mn-cs"/>
              </a:rPr>
              <a:t>Burckhardt/ von Ungern-Sternberg</a:t>
            </a:r>
            <a:r>
              <a:rPr lang="de-DE" sz="1600" dirty="0">
                <a:latin typeface="+mn-lt"/>
                <a:cs typeface="+mn-cs"/>
              </a:rPr>
              <a:t> (2000), 157-173.</a:t>
            </a: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cap="small" dirty="0">
                <a:latin typeface="+mn-lt"/>
                <a:cs typeface="+mn-cs"/>
              </a:rPr>
              <a:t>Angela </a:t>
            </a:r>
            <a:r>
              <a:rPr lang="de-DE" sz="1600" cap="small" dirty="0" err="1">
                <a:latin typeface="+mn-lt"/>
                <a:cs typeface="+mn-cs"/>
              </a:rPr>
              <a:t>Pabst</a:t>
            </a:r>
            <a:r>
              <a:rPr lang="de-DE" sz="1600" dirty="0">
                <a:latin typeface="+mn-lt"/>
                <a:cs typeface="+mn-cs"/>
              </a:rPr>
              <a:t> (2010) Die athenische Demokratie, München (Beck Wissen)</a:t>
            </a: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cap="small" dirty="0">
                <a:latin typeface="+mn-lt"/>
                <a:cs typeface="+mn-cs"/>
              </a:rPr>
              <a:t>V. Parker</a:t>
            </a:r>
            <a:r>
              <a:rPr lang="en-US" sz="1600" dirty="0">
                <a:latin typeface="+mn-lt"/>
                <a:cs typeface="+mn-cs"/>
              </a:rPr>
              <a:t> (1996) Athenian Religion. A History, Oxford 199-217; 335-337.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cap="small" dirty="0">
                <a:latin typeface="+mn-lt"/>
                <a:cs typeface="+mn-cs"/>
              </a:rPr>
              <a:t>Martin </a:t>
            </a:r>
            <a:r>
              <a:rPr lang="en-US" sz="1600" cap="small" dirty="0" err="1">
                <a:latin typeface="+mn-lt"/>
                <a:cs typeface="+mn-cs"/>
              </a:rPr>
              <a:t>Puchner</a:t>
            </a:r>
            <a:r>
              <a:rPr lang="en-US" sz="1600" cap="small" dirty="0">
                <a:latin typeface="+mn-lt"/>
                <a:cs typeface="+mn-cs"/>
              </a:rPr>
              <a:t> (2010)</a:t>
            </a:r>
            <a:r>
              <a:rPr lang="en-US" sz="1600" dirty="0">
                <a:latin typeface="+mn-lt"/>
                <a:cs typeface="+mn-cs"/>
              </a:rPr>
              <a:t> The Drama of Ideas. Platonic Provocations in Theater and Philosophy, Oxford 3-35: </a:t>
            </a:r>
            <a:r>
              <a:rPr lang="en-US" sz="1600" dirty="0" err="1">
                <a:latin typeface="+mn-lt"/>
                <a:cs typeface="+mn-cs"/>
              </a:rPr>
              <a:t>Platon</a:t>
            </a:r>
            <a:r>
              <a:rPr lang="en-US" sz="1600" dirty="0">
                <a:latin typeface="+mn-lt"/>
                <a:cs typeface="+mn-cs"/>
              </a:rPr>
              <a:t> </a:t>
            </a:r>
            <a:r>
              <a:rPr lang="en-US" sz="1600" dirty="0" err="1">
                <a:latin typeface="+mn-lt"/>
                <a:cs typeface="+mn-cs"/>
              </a:rPr>
              <a:t>als</a:t>
            </a:r>
            <a:r>
              <a:rPr lang="en-US" sz="1600" dirty="0">
                <a:latin typeface="+mn-lt"/>
                <a:cs typeface="+mn-cs"/>
              </a:rPr>
              <a:t> </a:t>
            </a:r>
            <a:r>
              <a:rPr lang="en-US" sz="1600" dirty="0" err="1">
                <a:latin typeface="+mn-lt"/>
                <a:cs typeface="+mn-cs"/>
              </a:rPr>
              <a:t>radikaler</a:t>
            </a:r>
            <a:r>
              <a:rPr lang="en-US" sz="1600" dirty="0">
                <a:latin typeface="+mn-lt"/>
                <a:cs typeface="+mn-cs"/>
              </a:rPr>
              <a:t> Theater-Reformer.</a:t>
            </a:r>
            <a:endParaRPr lang="de-DE" sz="1600" dirty="0">
              <a:latin typeface="+mn-lt"/>
              <a:cs typeface="+mn-cs"/>
            </a:endParaRPr>
          </a:p>
          <a:p>
            <a:pPr marL="273050" indent="-2730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cap="small" dirty="0">
                <a:latin typeface="+mn-lt"/>
                <a:cs typeface="+mn-cs"/>
              </a:rPr>
              <a:t>John S. </a:t>
            </a:r>
            <a:r>
              <a:rPr lang="en-US" sz="1600" cap="small" dirty="0" err="1">
                <a:latin typeface="+mn-lt"/>
                <a:cs typeface="+mn-cs"/>
              </a:rPr>
              <a:t>Traill</a:t>
            </a:r>
            <a:r>
              <a:rPr lang="en-US" sz="1600" dirty="0">
                <a:latin typeface="+mn-lt"/>
                <a:cs typeface="+mn-cs"/>
              </a:rPr>
              <a:t> (1994-2011) Persons of Ancient Athens (20 </a:t>
            </a:r>
            <a:r>
              <a:rPr lang="en-US" sz="1600" dirty="0" err="1">
                <a:latin typeface="+mn-lt"/>
                <a:cs typeface="+mn-cs"/>
              </a:rPr>
              <a:t>Bde</a:t>
            </a:r>
            <a:r>
              <a:rPr lang="en-US" sz="1600" dirty="0">
                <a:latin typeface="+mn-lt"/>
                <a:cs typeface="+mn-cs"/>
              </a:rPr>
              <a:t>.) </a:t>
            </a:r>
            <a:r>
              <a:rPr lang="de-DE" sz="1600" dirty="0">
                <a:latin typeface="+mn-lt"/>
                <a:cs typeface="+mn-cs"/>
              </a:rPr>
              <a:t>Toronto.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800" cap="al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cap="all" dirty="0">
                <a:latin typeface="+mn-lt"/>
                <a:cs typeface="+mn-cs"/>
              </a:rPr>
              <a:t>Internet:</a:t>
            </a:r>
            <a:endParaRPr lang="de-DE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u="sng" dirty="0">
                <a:latin typeface="+mn-lt"/>
                <a:cs typeface="+mn-cs"/>
                <a:hlinkClick r:id="rId2"/>
              </a:rPr>
              <a:t>http://www.cretin-derhamhall.org/files/cdh/files/valuesb114/tri2material/greece/TrialofSocratesPacketATM2012.pdf</a:t>
            </a:r>
            <a:r>
              <a:rPr lang="de-DE" sz="1600" dirty="0">
                <a:latin typeface="+mn-lt"/>
                <a:cs typeface="+mn-cs"/>
              </a:rPr>
              <a:t>: </a:t>
            </a:r>
            <a:r>
              <a:rPr lang="de-DE" sz="1600" u="sng" dirty="0">
                <a:latin typeface="+mn-lt"/>
                <a:cs typeface="+mn-cs"/>
                <a:hlinkClick r:id="rId3"/>
              </a:rPr>
              <a:t>http://www.sgt.gr/en/programme/event/688</a:t>
            </a:r>
            <a:r>
              <a:rPr lang="de-DE" sz="1600" dirty="0">
                <a:latin typeface="+mn-lt"/>
                <a:cs typeface="+mn-cs"/>
              </a:rPr>
              <a:t>:</a:t>
            </a:r>
            <a:endParaRPr lang="de-DE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070318"/>
              </p:ext>
            </p:extLst>
          </p:nvPr>
        </p:nvGraphicFramePr>
        <p:xfrm>
          <a:off x="50800" y="266700"/>
          <a:ext cx="9029700" cy="632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Dokument" r:id="rId4" imgW="7202636" imgH="5041627" progId="Word.Document.12">
                  <p:embed/>
                </p:oleObj>
              </mc:Choice>
              <mc:Fallback>
                <p:oleObj name="Dokument" r:id="rId4" imgW="7202636" imgH="5041627" progId="Word.Document.12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" y="266700"/>
                        <a:ext cx="9029700" cy="632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595872"/>
              </p:ext>
            </p:extLst>
          </p:nvPr>
        </p:nvGraphicFramePr>
        <p:xfrm>
          <a:off x="63500" y="228600"/>
          <a:ext cx="8940800" cy="624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Dokument" r:id="rId4" imgW="7202636" imgH="5037674" progId="Word.Document.12">
                  <p:embed/>
                </p:oleObj>
              </mc:Choice>
              <mc:Fallback>
                <p:oleObj name="Dokument" r:id="rId4" imgW="7202636" imgH="5037674" progId="Word.Document.12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" y="228600"/>
                        <a:ext cx="8940800" cy="624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57620"/>
              </p:ext>
            </p:extLst>
          </p:nvPr>
        </p:nvGraphicFramePr>
        <p:xfrm>
          <a:off x="228600" y="266700"/>
          <a:ext cx="8559800" cy="651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Dokument" r:id="rId4" imgW="7051652" imgH="5361874" progId="Word.Document.12">
                  <p:embed/>
                </p:oleObj>
              </mc:Choice>
              <mc:Fallback>
                <p:oleObj name="Dokument" r:id="rId4" imgW="7051652" imgH="5361874" progId="Word.Document.12">
                  <p:embed/>
                  <p:pic>
                    <p:nvPicPr>
                      <p:cNvPr id="0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66700"/>
                        <a:ext cx="8559800" cy="651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F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50825" y="252413"/>
          <a:ext cx="8569325" cy="2279650"/>
        </p:xfrm>
        <a:graphic>
          <a:graphicData uri="http://schemas.openxmlformats.org/drawingml/2006/table">
            <a:tbl>
              <a:tblPr firstRow="1" firstCol="1" bandRow="1"/>
              <a:tblGrid>
                <a:gridCol w="1357441"/>
                <a:gridCol w="1619901"/>
                <a:gridCol w="5591983"/>
              </a:tblGrid>
              <a:tr h="701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Leerstelle</a:t>
                      </a:r>
                      <a:endParaRPr lang="de-D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mögliche Rolle(n)</a:t>
                      </a:r>
                      <a:endParaRPr lang="de-D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Aktion</a:t>
                      </a:r>
                      <a:endParaRPr lang="de-D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8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nach 19 </a:t>
                      </a:r>
                      <a:r>
                        <a:rPr lang="de-DE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d7</a:t>
                      </a: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Aufruf zur ‚Zeugen‘-Aussage an alle, die bei Gesprächen des Sokrates dabei waren 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alle, die sich angesprochen fühlen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Ihr formuliert Gedankensplitter, mit denen ihr Sokrates’ Behauptung bestätigt – oder auch nicht!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250825" y="2803525"/>
          <a:ext cx="8642350" cy="3715512"/>
        </p:xfrm>
        <a:graphic>
          <a:graphicData uri="http://schemas.openxmlformats.org/drawingml/2006/table">
            <a:tbl>
              <a:tblPr firstRow="1" firstCol="1" bandRow="1"/>
              <a:tblGrid>
                <a:gridCol w="1369008"/>
                <a:gridCol w="1633705"/>
                <a:gridCol w="5639637"/>
              </a:tblGrid>
              <a:tr h="5607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Leerstelle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mögliche Rolle(n)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Aktion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nach </a:t>
                      </a:r>
                      <a:r>
                        <a:rPr lang="de-DE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20e</a:t>
                      </a: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4: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„Werdet nicht unruhig, ihr Männer von Athen!“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Athener, insbesondere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1: Meletos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Anytos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6: Aristophanes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Leandros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Anaitios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Spirios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16: </a:t>
                      </a:r>
                      <a:r>
                        <a:rPr lang="en-US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Chremon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…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  <a:tab pos="449580" algn="l"/>
                        </a:tabLst>
                      </a:pPr>
                      <a:r>
                        <a:rPr lang="de-DE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Du formulierst einen Zwischenruf, mit dem du Sokrates’ Weisheits-Anspruch kommentierst.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Old house design template</Template>
  <TotalTime>0</TotalTime>
  <Words>746</Words>
  <Application>Microsoft Office PowerPoint</Application>
  <PresentationFormat>Bildschirmpräsentation (4:3)</PresentationFormat>
  <Paragraphs>193</Paragraphs>
  <Slides>10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2" baseType="lpstr">
      <vt:lpstr>Larissa</vt:lpstr>
      <vt:lpstr>Dokument</vt:lpstr>
      <vt:lpstr>PowerPoint-Präsentation</vt:lpstr>
      <vt:lpstr>Warum die „Apologie“?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Matthias</dc:creator>
  <cp:lastModifiedBy>Job</cp:lastModifiedBy>
  <cp:revision>38</cp:revision>
  <dcterms:created xsi:type="dcterms:W3CDTF">2012-07-01T08:30:19Z</dcterms:created>
  <dcterms:modified xsi:type="dcterms:W3CDTF">2012-10-22T11:52:29Z</dcterms:modified>
</cp:coreProperties>
</file>