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2"/>
    <p:sldMasterId id="2147483652" r:id="rId3"/>
    <p:sldMasterId id="2147483666" r:id="rId4"/>
  </p:sldMasterIdLst>
  <p:notesMasterIdLst>
    <p:notesMasterId r:id="rId76"/>
  </p:notesMasterIdLst>
  <p:sldIdLst>
    <p:sldId id="282" r:id="rId5"/>
    <p:sldId id="265" r:id="rId6"/>
    <p:sldId id="257" r:id="rId7"/>
    <p:sldId id="258" r:id="rId8"/>
    <p:sldId id="260" r:id="rId9"/>
    <p:sldId id="259" r:id="rId10"/>
    <p:sldId id="263" r:id="rId11"/>
    <p:sldId id="266" r:id="rId12"/>
    <p:sldId id="267" r:id="rId13"/>
    <p:sldId id="264" r:id="rId14"/>
    <p:sldId id="268" r:id="rId15"/>
    <p:sldId id="281" r:id="rId16"/>
    <p:sldId id="296" r:id="rId17"/>
    <p:sldId id="280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323" r:id="rId26"/>
    <p:sldId id="324" r:id="rId27"/>
    <p:sldId id="310" r:id="rId28"/>
    <p:sldId id="311" r:id="rId29"/>
    <p:sldId id="312" r:id="rId30"/>
    <p:sldId id="315" r:id="rId31"/>
    <p:sldId id="317" r:id="rId32"/>
    <p:sldId id="325" r:id="rId33"/>
    <p:sldId id="326" r:id="rId34"/>
    <p:sldId id="313" r:id="rId35"/>
    <p:sldId id="319" r:id="rId36"/>
    <p:sldId id="318" r:id="rId37"/>
    <p:sldId id="316" r:id="rId38"/>
    <p:sldId id="314" r:id="rId39"/>
    <p:sldId id="327" r:id="rId40"/>
    <p:sldId id="320" r:id="rId41"/>
    <p:sldId id="321" r:id="rId42"/>
    <p:sldId id="322" r:id="rId43"/>
    <p:sldId id="299" r:id="rId44"/>
    <p:sldId id="298" r:id="rId45"/>
    <p:sldId id="300" r:id="rId46"/>
    <p:sldId id="301" r:id="rId47"/>
    <p:sldId id="341" r:id="rId48"/>
    <p:sldId id="342" r:id="rId49"/>
    <p:sldId id="302" r:id="rId50"/>
    <p:sldId id="343" r:id="rId51"/>
    <p:sldId id="344" r:id="rId52"/>
    <p:sldId id="303" r:id="rId53"/>
    <p:sldId id="304" r:id="rId54"/>
    <p:sldId id="305" r:id="rId55"/>
    <p:sldId id="277" r:id="rId56"/>
    <p:sldId id="278" r:id="rId57"/>
    <p:sldId id="328" r:id="rId58"/>
    <p:sldId id="329" r:id="rId59"/>
    <p:sldId id="292" r:id="rId60"/>
    <p:sldId id="330" r:id="rId61"/>
    <p:sldId id="293" r:id="rId62"/>
    <p:sldId id="331" r:id="rId63"/>
    <p:sldId id="332" r:id="rId64"/>
    <p:sldId id="306" r:id="rId65"/>
    <p:sldId id="333" r:id="rId66"/>
    <p:sldId id="334" r:id="rId67"/>
    <p:sldId id="335" r:id="rId68"/>
    <p:sldId id="336" r:id="rId69"/>
    <p:sldId id="307" r:id="rId70"/>
    <p:sldId id="337" r:id="rId71"/>
    <p:sldId id="338" r:id="rId72"/>
    <p:sldId id="339" r:id="rId73"/>
    <p:sldId id="308" r:id="rId74"/>
    <p:sldId id="309" r:id="rId75"/>
  </p:sldIdLst>
  <p:sldSz cx="9144000" cy="6858000" type="screen4x3"/>
  <p:notesSz cx="7099300" cy="10234613"/>
  <p:custShowLst>
    <p:custShow name="Zielgruppenpräsentation 1" id="0">
      <p:sldLst>
        <p:sld r:id="rId13"/>
        <p:sld r:id="rId12"/>
      </p:sldLst>
    </p:custShow>
    <p:custShow name="Zielgruppenpräsentation 3" id="1">
      <p:sldLst/>
    </p:custShow>
    <p:custShow name="Zielgruppenpräsentation 4" id="2">
      <p:sldLst/>
    </p:custShow>
    <p:custShow name="Zielgruppenpräsentation 5" id="3">
      <p:sldLst/>
    </p:custShow>
    <p:custShow name="Zielgruppenpräsentation 6" id="4">
      <p:sldLst/>
    </p:custShow>
    <p:custShow name="Zielgruppenpräsentation 2" id="5">
      <p:sldLst>
        <p:sld r:id="rId58"/>
      </p:sldLst>
    </p:custShow>
    <p:custShow name="Zielgruppenpräsentation 7" id="6">
      <p:sldLst>
        <p:sld r:id="rId59"/>
      </p:sldLst>
    </p:custShow>
    <p:custShow name="Zielgruppenpräsentation 8" id="7">
      <p:sldLst>
        <p:sld r:id="rId61"/>
      </p:sldLst>
    </p:custShow>
    <p:custShow name="Zielgruppenpräsentation 9" id="8">
      <p:sldLst>
        <p:sld r:id="rId63"/>
      </p:sldLst>
    </p:custShow>
    <p:custShow name="Zielgruppenpräsentation 10" id="9">
      <p:sldLst>
        <p:sld r:id="rId64"/>
      </p:sldLst>
    </p:custShow>
    <p:custShow name="Zielgruppenpräsentation 11" id="10">
      <p:sldLst>
        <p:sld r:id="rId66"/>
      </p:sldLst>
    </p:custShow>
    <p:custShow name="Zielgruppenpräsentation 12" id="11">
      <p:sldLst>
        <p:sld r:id="rId67"/>
      </p:sldLst>
    </p:custShow>
    <p:custShow name="Zielgruppenpräsentation 13" id="12">
      <p:sldLst>
        <p:sld r:id="rId68"/>
      </p:sldLst>
    </p:custShow>
    <p:custShow name="Zielgruppenpräsentation 14" id="13">
      <p:sldLst>
        <p:sld r:id="rId69"/>
      </p:sldLst>
    </p:custShow>
    <p:custShow name="Zielgruppenpräsentation 15" id="14">
      <p:sldLst>
        <p:sld r:id="rId71"/>
      </p:sldLst>
    </p:custShow>
    <p:custShow name="Zielgruppenpräsentation 16" id="15">
      <p:sldLst>
        <p:sld r:id="rId72"/>
      </p:sldLst>
    </p:custShow>
    <p:custShow name="Zielgruppenpräsentation 17" id="16">
      <p:sldLst>
        <p:sld r:id="rId73"/>
      </p:sldLst>
    </p:custShow>
    <p:custShow name="Zielgruppenpräsentation 18" id="17">
      <p:sldLst>
        <p:sld r:id="rId50"/>
      </p:sldLst>
    </p:custShow>
    <p:custShow name="Zielgruppenpräsentation 19" id="18">
      <p:sldLst>
        <p:sld r:id="rId48"/>
      </p:sldLst>
    </p:custShow>
    <p:custShow name="Zielgruppenpräsentation 20" id="19">
      <p:sldLst>
        <p:sld r:id="rId49"/>
      </p:sldLst>
    </p:custShow>
    <p:custShow name="Zielgruppenpräsentation 21" id="20">
      <p:sldLst>
        <p:sld r:id="rId51"/>
      </p:sldLst>
    </p:custShow>
    <p:custShow name="Zielgruppenpräsentation 22" id="21">
      <p:sldLst>
        <p:sld r:id="rId52"/>
      </p:sldLst>
    </p:custShow>
    <p:custShow name="Zielgruppenpräsentation 23" id="22">
      <p:sldLst>
        <p:sld r:id="rId5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565" autoAdjust="0"/>
  </p:normalViewPr>
  <p:slideViewPr>
    <p:cSldViewPr showGuides="1">
      <p:cViewPr varScale="1">
        <p:scale>
          <a:sx n="93" d="100"/>
          <a:sy n="93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EABBC8E-8635-4315-A806-FCCC418BD706}" type="datetimeFigureOut">
              <a:rPr lang="en-US" smtClean="0"/>
              <a:t>6/5/2016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31033B9-9F74-41CA-B6A3-FAFB2BA7F42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1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00638" cy="3825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xfrm>
            <a:off x="172171" y="4991122"/>
            <a:ext cx="6775169" cy="5883543"/>
          </a:xfrm>
          <a:noFill/>
        </p:spPr>
        <p:txBody>
          <a:bodyPr/>
          <a:lstStyle/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Die Fortbildungskonzeption zur Implementierung der Bildungspläne 2016 („Vier-Bausteine-Modell“) schließt Informationen für Schulleitungen, Angebote für alle Schulen und Fachfortbildungen für Lehrkräfte ein. 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Information der Schulleitungen (1.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Um die Information aller Schulleitungen sicherzustellen, werden in Dienstbesprechungen Aufbau und Intention der Bildungspläne dargestellt. Zudem wird die Fortbildungskonzeption (Vier-Bausteine-Modell) vorgestellt.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Schulinterne Fortbildungsveranstaltungen zu den Intentionen der Bildungspläne und den übergreifenden 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Gelingensbedingungen für eine erfolgreiche Umsetzung (2.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Alle Kollegien erhalten die Möglichkeit, die übergreifenden Grundlagen der Bildungsplanreform im Rahmen einer schulinternen Fortbildungsveranstaltung kennenzulernen und sich damit auseinanderzusetzen. Zur Durchführung dieser Veranstaltungen werden Fachberater/innen, sogenannte Bildungsplanberater, speziell qualifiziert.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III)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Fortbildungsangebote zu den Fächern, Fächerverbünden und Wahlpflichtfächern (3.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Im Hinblick auf den Bildungsplan der Grundschule und den gemeinsamen Plan der Sekundarstufe I sind seit September 2013 Konzeptionsgruppen für alle Fächer eingerichtet, die ab dem Schuljahr 2016/17 in den Klassenstufen 1/2 sowie 5/6 unterrichtet werden.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Im Schuljahr 2014/15 beginnen die Konzeptionsgruppen für die Fächer und Wahlpflichtfächer mit ihrer Arbeit, die ab dem Schuljahr 2017/18 in Klasse 7/8 starten.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Bildungsplan des Gymnasiums: Seit Januar 2014 werden in den Konzeptionsgruppen Gymnasium (ZPGn) die Fortbildungsveranstaltungen für den gymnasialen Bildungsplan vorbereitet.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Die ZPGn der Fächer für die Standardstufe 6 (bzw. 2. Fremdsprache Standardstufe 8) multiplizieren die Fortbildungskonzeptionen im Rahmen von Erlasslehrgängen an alle Fachberaterinnen und Fachberater der entsprechenden Fächer im Jahr 2015 (größtenteils in 15/1).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Ab Januar 2015 werden die ZPGn der Fächer für die Standardstufe 8 beauftragt, um mit mindestens einem Jahr Vorlauf regionale Fortbildungen anbieten zu können.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IV)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Schulinterne Weitergabe der Erkenntnisse aus den Fortbildungsveranstaltungen (4.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In jeder Schule wird die Weitergabe der Erkenntnisse aus den Fortbildungsveranstaltungen sichergestellt, um diese allen betroffenen Lehrkräften zugänglich zu machen, damit die fachliche Umsetzung erfolgen kann.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599381" y="316502"/>
            <a:ext cx="492666" cy="172242"/>
          </a:xfrm>
        </p:spPr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Seite </a:t>
            </a:r>
            <a:fld id="{F8FF1768-1DF2-410F-ABF6-E09C1CB8A556}" type="slidenum">
              <a:rPr lang="de-DE" smtClean="0">
                <a:solidFill>
                  <a:srgbClr val="000000"/>
                </a:solidFill>
              </a:rPr>
              <a:pPr/>
              <a:t>4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Kopfzeilenplatzhalt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50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37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0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54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46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71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00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72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55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4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00638" cy="3825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xfrm>
            <a:off x="172171" y="4991122"/>
            <a:ext cx="6775169" cy="5883543"/>
          </a:xfrm>
          <a:noFill/>
        </p:spPr>
        <p:txBody>
          <a:bodyPr/>
          <a:lstStyle/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Die Fortbildungskonzeption zur Implementierung der Bildungspläne 2016 („Vier-Bausteine-Modell“) schließt Informationen für Schulleitungen, Angebote für alle Schulen und Fachfortbildungen für Lehrkräfte ein. 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Information der Schulleitungen (1.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Um die Information aller Schulleitungen sicherzustellen, werden in Dienstbesprechungen Aufbau und Intention der Bildungspläne dargestellt. Zudem wird die Fortbildungskonzeption (Vier-Bausteine-Modell) vorgestellt.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Schulinterne Fortbildungsveranstaltungen zu den Intentionen der Bildungspläne und den übergreifenden 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Gelingensbedingungen für eine erfolgreiche Umsetzung (2.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Alle Kollegien erhalten die Möglichkeit, die übergreifenden Grundlagen der Bildungsplanreform im Rahmen einer schulinternen Fortbildungsveranstaltung kennenzulernen und sich damit auseinanderzusetzen. Zur Durchführung dieser Veranstaltungen werden Fachberater/innen, sogenannte Bildungsplanberater, speziell qualifiziert.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III)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Fortbildungsangebote zu den Fächern, Fächerverbünden und Wahlpflichtfächern (3.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Im Hinblick auf den Bildungsplan der Grundschule und den gemeinsamen Plan der Sekundarstufe I sind seit September 2013 Konzeptionsgruppen für alle Fächer eingerichtet, die ab dem Schuljahr 2016/17 in den Klassenstufen 1/2 sowie 5/6 unterrichtet werden.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Im Schuljahr 2014/15 beginnen die Konzeptionsgruppen für die Fächer und Wahlpflichtfächer mit ihrer Arbeit, die ab dem Schuljahr 2017/18 in Klasse 7/8 starten.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Bildungsplan des Gymnasiums: Seit Januar 2014 werden in den Konzeptionsgruppen Gymnasium (ZPGn) die Fortbildungsveranstaltungen für den gymnasialen Bildungsplan vorbereitet.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Die ZPGn der Fächer für die Standardstufe 6 (bzw. 2. Fremdsprache Standardstufe 8) multiplizieren die Fortbildungskonzeptionen im Rahmen von Erlasslehrgängen an alle Fachberaterinnen und Fachberater der entsprechenden Fächer im Jahr 2015 (größtenteils in 15/1).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Ab Januar 2015 werden die ZPGn der Fächer für die Standardstufe 8 beauftragt, um mit mindestens einem Jahr Vorlauf regionale Fortbildungen anbieten zu können.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IV)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Schulinterne Weitergabe der Erkenntnisse aus den Fortbildungsveranstaltungen (4.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In jeder Schule wird die Weitergabe der Erkenntnisse aus den Fortbildungsveranstaltungen sichergestellt, um diese allen betroffenen Lehrkräften zugänglich zu machen, damit die fachliche Umsetzung erfolgen kann.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599381" y="316502"/>
            <a:ext cx="492666" cy="172242"/>
          </a:xfrm>
        </p:spPr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Seite </a:t>
            </a:r>
            <a:fld id="{F8FF1768-1DF2-410F-ABF6-E09C1CB8A556}" type="slidenum">
              <a:rPr lang="de-DE" smtClean="0">
                <a:solidFill>
                  <a:srgbClr val="000000"/>
                </a:solidFill>
              </a:rPr>
              <a:pPr/>
              <a:t>5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Kopfzeilenplatzhalt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12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3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70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00638" cy="3825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/>
          <p:cNvSpPr>
            <a:spLocks noGrp="1"/>
          </p:cNvSpPr>
          <p:nvPr>
            <p:ph type="body" idx="1"/>
          </p:nvPr>
        </p:nvSpPr>
        <p:spPr>
          <a:xfrm>
            <a:off x="172171" y="4991122"/>
            <a:ext cx="6775169" cy="5883543"/>
          </a:xfrm>
          <a:noFill/>
        </p:spPr>
        <p:txBody>
          <a:bodyPr/>
          <a:lstStyle/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Die Fortbildungskonzeption zur Implementierung der Bildungspläne 2016 („Vier-Bausteine-Modell“) schließt Informationen für Schulleitungen, Angebote für alle Schulen und Fachfortbildungen für Lehrkräfte ein. 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Information der Schulleitungen (1.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Um die Information aller Schulleitungen sicherzustellen, werden in Dienstbesprechungen Aufbau und Intention der Bildungspläne dargestellt. Zudem wird die Fortbildungskonzeption (Vier-Bausteine-Modell) vorgestellt.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Schulinterne Fortbildungsveranstaltungen zu den Intentionen der Bildungspläne und den übergreifenden 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Gelingensbedingungen für eine erfolgreiche Umsetzung (2.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Alle Kollegien erhalten die Möglichkeit, die übergreifenden Grundlagen der Bildungsplanreform im Rahmen einer schulinternen Fortbildungsveranstaltung kennenzulernen und sich damit auseinanderzusetzen. Zur Durchführung dieser Veranstaltungen werden Fachberater/innen, sogenannte Bildungsplanberater, speziell qualifiziert.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III)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Fortbildungsangebote zu den Fächern, Fächerverbünden und Wahlpflichtfächern (3.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Im Hinblick auf den Bildungsplan der Grundschule und den gemeinsamen Plan der Sekundarstufe I sind seit September 2013 Konzeptionsgruppen für alle Fächer eingerichtet, die ab dem Schuljahr 2016/17 in den Klassenstufen 1/2 sowie 5/6 unterrichtet werden.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Im Schuljahr 2014/15 beginnen die Konzeptionsgruppen für die Fächer und Wahlpflichtfächer mit ihrer Arbeit, die ab dem Schuljahr 2017/18 in Klasse 7/8 starten.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Bildungsplan des Gymnasiums: Seit Januar 2014 werden in den Konzeptionsgruppen Gymnasium (ZPGn) die Fortbildungsveranstaltungen für den gymnasialen Bildungsplan vorbereitet.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Die ZPGn der Fächer für die Standardstufe 6 (bzw. 2. Fremdsprache Standardstufe 8) multiplizieren die Fortbildungskonzeptionen im Rahmen von Erlasslehrgängen an alle Fachberaterinnen und Fachberater der entsprechenden Fächer im Jahr 2015 (größtenteils in 15/1).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Ab Januar 2015 werden die ZPGn der Fächer für die Standardstufe 8 beauftragt, um mit mindestens einem Jahr Vorlauf regionale Fortbildungen anbieten zu können.</a:t>
            </a:r>
          </a:p>
          <a:p>
            <a:pPr lvl="0"/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IV) </a:t>
            </a:r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Schulinterne Weitergabe der Erkenntnisse aus den Fortbildungsveranstaltungen (4. Baustein)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In jeder Schule wird die Weitergabe der Erkenntnisse aus den Fortbildungsveranstaltungen sichergestellt, um diese allen betroffenen Lehrkräften zugänglich zu machen, damit die fachliche Umsetzung erfolgen kann.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599381" y="316502"/>
            <a:ext cx="492666" cy="172242"/>
          </a:xfrm>
        </p:spPr>
        <p:txBody>
          <a:bodyPr/>
          <a:lstStyle/>
          <a:p>
            <a:r>
              <a:rPr lang="de-DE" dirty="0" smtClean="0">
                <a:solidFill>
                  <a:srgbClr val="000000"/>
                </a:solidFill>
              </a:rPr>
              <a:t>Seite </a:t>
            </a:r>
            <a:fld id="{F8FF1768-1DF2-410F-ABF6-E09C1CB8A556}" type="slidenum">
              <a:rPr lang="de-DE" smtClean="0">
                <a:solidFill>
                  <a:srgbClr val="000000"/>
                </a:solidFill>
              </a:rPr>
              <a:pPr/>
              <a:t>6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Kopfzeilenplatzhalt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6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00638" cy="3825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6381" y="5158183"/>
            <a:ext cx="6098260" cy="5716482"/>
          </a:xfrm>
        </p:spPr>
        <p:txBody>
          <a:bodyPr/>
          <a:lstStyle/>
          <a:p>
            <a:r>
              <a:rPr lang="de-DE" u="sng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Vorwort und Einführung: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In einem Vorwort</a:t>
            </a:r>
            <a:r>
              <a:rPr lang="de-DE" u="non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wird Herr Minister Andreas Stoch MdL auf Anlass und Bedeutung der Bildungsplanreform 2016 eingehen.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Der Orientierung an den Werten der christlich-abendländischen Kultur wird im Rahmen der Bildungsplanreform umfassend Rechnung getragen. Die Reform fußt auf den diesbezüglichen Vorgaben des Grundgesetzes und der Landesverfassung Baden-Württembergs.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Diese übergeordnete Orientierung, der damit einhergehende Bildungs- und Erziehungsauftrag und auch die Leitperspektiven werden im Vorwort und der Einführung des Bildungsplans deutlich herausgestellt werden. Dort sollen auch weitere Themen von übergeordneter Bedeutung benannt werden, beispielsweise Demokratieerziehung</a:t>
            </a:r>
            <a:r>
              <a:rPr lang="de-DE" u="non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Inklusion, </a:t>
            </a:r>
            <a:r>
              <a:rPr lang="de-DE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kulturelle Bildung oder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Bewegungserziehung</a:t>
            </a:r>
            <a:r>
              <a:rPr lang="de-DE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u="sng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Fachpläne:</a:t>
            </a:r>
          </a:p>
          <a:p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Auf der Ebene der Fachpläne werden Bildungsziele umgesetzt und konkretisiert. </a:t>
            </a:r>
          </a:p>
          <a:p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Die neuen Fachpläne werden aus vier Teilen bestehen: </a:t>
            </a:r>
          </a:p>
          <a:p>
            <a:pPr marL="185715" indent="-185715">
              <a:buFont typeface="Arial" charset="0"/>
              <a:buChar char="•"/>
            </a:pP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Leitgedanken,</a:t>
            </a:r>
          </a:p>
          <a:p>
            <a:pPr marL="185715" indent="-185715">
              <a:buFont typeface="Arial" charset="0"/>
              <a:buChar char="•"/>
            </a:pP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prozessbezogene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Kompetenzen, </a:t>
            </a:r>
          </a:p>
          <a:p>
            <a:pPr marL="185715" indent="-185715">
              <a:buFont typeface="Arial" charset="0"/>
              <a:buChar char="•"/>
            </a:pP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 für inhaltsbezogene Kompetenzen,</a:t>
            </a:r>
          </a:p>
          <a:p>
            <a:pPr marL="185715" indent="-185715">
              <a:buFont typeface="Arial" charset="0"/>
              <a:buChar char="•"/>
            </a:pP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Operatoren.</a:t>
            </a:r>
          </a:p>
          <a:p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Die neuen Fachpläne werden klar strukturierte Kompetenzbeschreibungen mit Aufschlüsselungen in Teilkompetenzen und einer Verweisstruktur zwischen Einzelkompetenzen enthalten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Die Leitperspektiven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werden im Vorwort, in der Einführung und in den Leitgedanken zu jedem Fach genannt und in den Fachplänen konkret verankert. </a:t>
            </a:r>
            <a:endParaRPr lang="de-DE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2177" y="315588"/>
            <a:ext cx="409872" cy="173156"/>
          </a:xfrm>
        </p:spPr>
        <p:txBody>
          <a:bodyPr/>
          <a:lstStyle/>
          <a:p>
            <a:r>
              <a:rPr lang="de-DE" dirty="0" smtClean="0"/>
              <a:t>Seite </a:t>
            </a:r>
            <a:fld id="{F8FF1768-1DF2-410F-ABF6-E09C1CB8A556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46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08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00638" cy="38258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476376" y="5153124"/>
            <a:ext cx="6084101" cy="5318566"/>
          </a:xfrm>
        </p:spPr>
        <p:txBody>
          <a:bodyPr/>
          <a:lstStyle/>
          <a:p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prozessbezogenen 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Kompetenzen: </a:t>
            </a:r>
          </a:p>
          <a:p>
            <a:endParaRPr lang="de-DE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sind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 das Ende des jeweiligen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Bildungsganges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bezogen,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z. B.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bei der Sekundarstufe I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(Sek</a:t>
            </a: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I)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auf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Mittleren Schulabschluss</a:t>
            </a: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MSA).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Sie formieren sich im Bildungsprozess (daher prozessbezogen)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und bilden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diejenigen Kompetenzen ab, die sich im Laufe des Entwicklungsprozesses über die gesamte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Sekundarstufe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 (also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i.d.R. bis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Klasse 10) individuell herausbilden.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nicht auf Standardstufen,</a:t>
            </a:r>
            <a:r>
              <a:rPr lang="de-DE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sondern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auf den gesamten Bildungsgang bezogen. Darüber hinaus sind sie nicht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an spezifische Inhalte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gebunden. Sie konkretisieren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sich aber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den Standards für inhaltsbezogene Kompetenzen.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Im Gegensatz zu den prozessbezogenen Kompetenzen 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gilt für die Standards für inhaltsbezogene </a:t>
            </a:r>
            <a:r>
              <a:rPr lang="de-DE" u="sng" dirty="0">
                <a:latin typeface="Arial" panose="020B0604020202020204" pitchFamily="34" charset="0"/>
                <a:cs typeface="Arial" panose="020B0604020202020204" pitchFamily="34" charset="0"/>
              </a:rPr>
              <a:t>Kompetenzen 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Folgendes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sind auf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einzelne Stufen bezogen, beim gemeinsamen Plan der Sekundarstufe I also jeweils auf die 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Orientierungsstufe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(OS),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Hauptschulabschluss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(HSA)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den MSA.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zeigen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auf,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an welchen Inhalten die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Kompetenzen bis zu der jeweiligen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Standardstufe erworben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werden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daher der Begriff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„inhaltsbezogene Kompetenzen“). </a:t>
            </a:r>
          </a:p>
          <a:p>
            <a:pPr marL="185715" indent="-185715"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definieren die fachlichen Anforderungen an die Schülerinnen und Schüler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legen möglichst konkret und präzise fest, über welche fachlichen Kompetenzen die Schülerinnen und Schüler am Ende der jeweiligen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Standardstufe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verfügen sollen.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99382" y="316502"/>
            <a:ext cx="492666" cy="172242"/>
          </a:xfrm>
        </p:spPr>
        <p:txBody>
          <a:bodyPr/>
          <a:lstStyle/>
          <a:p>
            <a:r>
              <a:rPr lang="de-DE" dirty="0" smtClean="0"/>
              <a:t>Seite </a:t>
            </a:r>
            <a:fld id="{F8FF1768-1DF2-410F-ABF6-E09C1CB8A556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075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19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48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033B9-9F74-41CA-B6A3-FAFB2BA7F4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3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862" cy="4752975"/>
          </a:xfrm>
        </p:spPr>
        <p:txBody>
          <a:bodyPr/>
          <a:lstStyle>
            <a:lvl1pPr marL="271463" indent="-271463">
              <a:buClr>
                <a:srgbClr val="FC854A"/>
              </a:buClr>
              <a:buFont typeface="Wingdings" pitchFamily="2" charset="2"/>
              <a:buChar char="§"/>
              <a:defRPr baseline="0">
                <a:latin typeface="Arial" pitchFamily="34" charset="0"/>
              </a:defRPr>
            </a:lvl1pPr>
            <a:lvl2pPr marL="719138" indent="-268288">
              <a:buClr>
                <a:srgbClr val="FC854A"/>
              </a:buClr>
              <a:buFont typeface="Wingdings" pitchFamily="2" charset="2"/>
              <a:buChar char="§"/>
              <a:defRPr sz="2000" baseline="0">
                <a:latin typeface="Arial" pitchFamily="34" charset="0"/>
              </a:defRPr>
            </a:lvl2pPr>
            <a:lvl3pPr marL="1165225" indent="-266700">
              <a:buClr>
                <a:srgbClr val="FC854A"/>
              </a:buClr>
              <a:buFont typeface="Wingdings" pitchFamily="2" charset="2"/>
              <a:buChar char="§"/>
              <a:defRPr sz="1800" baseline="0">
                <a:latin typeface="Arial" pitchFamily="34" charset="0"/>
              </a:defRPr>
            </a:lvl3pPr>
            <a:lvl4pPr marL="1611313" indent="-261938">
              <a:buClr>
                <a:srgbClr val="873E50"/>
              </a:buClr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  <a:lvl5pPr marL="2057400" indent="-261938">
              <a:buClr>
                <a:srgbClr val="873E50"/>
              </a:buClr>
              <a:buFont typeface="Wingdings" pitchFamily="2" charset="2"/>
              <a:buChar char="§"/>
              <a:defRPr sz="1400" baseline="0">
                <a:latin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88125" y="6309320"/>
            <a:ext cx="2133600" cy="365125"/>
          </a:xfrm>
        </p:spPr>
        <p:txBody>
          <a:bodyPr/>
          <a:lstStyle/>
          <a:p>
            <a:fld id="{B28F9D38-746F-4F66-8DFA-FA7E04203DA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8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862" cy="4752975"/>
          </a:xfrm>
        </p:spPr>
        <p:txBody>
          <a:bodyPr/>
          <a:lstStyle>
            <a:lvl1pPr marL="271463" indent="-271463">
              <a:buClr>
                <a:srgbClr val="FC854A"/>
              </a:buClr>
              <a:buFont typeface="Wingdings" pitchFamily="2" charset="2"/>
              <a:buChar char="§"/>
              <a:defRPr baseline="0">
                <a:latin typeface="Arial" pitchFamily="34" charset="0"/>
              </a:defRPr>
            </a:lvl1pPr>
            <a:lvl2pPr marL="719138" indent="-268288">
              <a:buClr>
                <a:srgbClr val="FC854A"/>
              </a:buClr>
              <a:buFont typeface="Wingdings" pitchFamily="2" charset="2"/>
              <a:buChar char="§"/>
              <a:defRPr sz="2000" baseline="0">
                <a:latin typeface="Arial" pitchFamily="34" charset="0"/>
              </a:defRPr>
            </a:lvl2pPr>
            <a:lvl3pPr marL="1165225" indent="-266700">
              <a:buClr>
                <a:srgbClr val="FC854A"/>
              </a:buClr>
              <a:buFont typeface="Wingdings" pitchFamily="2" charset="2"/>
              <a:buChar char="§"/>
              <a:defRPr sz="1800" baseline="0">
                <a:latin typeface="Arial" pitchFamily="34" charset="0"/>
              </a:defRPr>
            </a:lvl3pPr>
            <a:lvl4pPr marL="1611313" indent="-261938">
              <a:buClr>
                <a:srgbClr val="873E50"/>
              </a:buClr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  <a:lvl5pPr marL="2057400" indent="-261938">
              <a:buClr>
                <a:srgbClr val="873E50"/>
              </a:buClr>
              <a:buFont typeface="Wingdings" pitchFamily="2" charset="2"/>
              <a:buChar char="§"/>
              <a:defRPr sz="1400" baseline="0">
                <a:latin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6356350"/>
            <a:ext cx="5768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TITEL DES VORTRAGS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88125" y="6309320"/>
            <a:ext cx="2133600" cy="365125"/>
          </a:xfrm>
        </p:spPr>
        <p:txBody>
          <a:bodyPr/>
          <a:lstStyle/>
          <a:p>
            <a:fld id="{B28F9D38-746F-4F66-8DFA-FA7E04203DA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31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ußzeilenplatzhalter 4"/>
          <p:cNvSpPr txBox="1">
            <a:spLocks/>
          </p:cNvSpPr>
          <p:nvPr userDrawn="1"/>
        </p:nvSpPr>
        <p:spPr>
          <a:xfrm>
            <a:off x="251967" y="6453188"/>
            <a:ext cx="719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eaLnBrk="0" fontAlgn="auto" hangingPunct="0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 txBox="1">
            <a:spLocks/>
          </p:cNvSpPr>
          <p:nvPr userDrawn="1"/>
        </p:nvSpPr>
        <p:spPr>
          <a:xfrm>
            <a:off x="251967" y="6453188"/>
            <a:ext cx="719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eaLnBrk="0" fontAlgn="auto" hangingPunct="0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fld id="{B28F9D38-746F-4F66-8DFA-FA7E04203DA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TITEL DES VORTRAGS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8F9D38-746F-4F66-8DFA-FA7E04203DA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862" cy="4752975"/>
          </a:xfrm>
        </p:spPr>
        <p:txBody>
          <a:bodyPr/>
          <a:lstStyle>
            <a:lvl1pPr marL="271463" indent="-271463">
              <a:buClr>
                <a:srgbClr val="FC854A"/>
              </a:buClr>
              <a:buFont typeface="Wingdings" pitchFamily="2" charset="2"/>
              <a:buChar char="§"/>
              <a:defRPr baseline="0">
                <a:latin typeface="Arial" pitchFamily="34" charset="0"/>
              </a:defRPr>
            </a:lvl1pPr>
            <a:lvl2pPr marL="719138" indent="-268288">
              <a:buClr>
                <a:srgbClr val="FC854A"/>
              </a:buClr>
              <a:buFont typeface="Wingdings" pitchFamily="2" charset="2"/>
              <a:buChar char="§"/>
              <a:defRPr sz="2000" baseline="0">
                <a:latin typeface="Arial" pitchFamily="34" charset="0"/>
              </a:defRPr>
            </a:lvl2pPr>
            <a:lvl3pPr marL="1165225" indent="-266700">
              <a:buClr>
                <a:srgbClr val="FC854A"/>
              </a:buClr>
              <a:buFont typeface="Wingdings" pitchFamily="2" charset="2"/>
              <a:buChar char="§"/>
              <a:defRPr sz="1800" baseline="0">
                <a:latin typeface="Arial" pitchFamily="34" charset="0"/>
              </a:defRPr>
            </a:lvl3pPr>
            <a:lvl4pPr marL="1611313" indent="-261938">
              <a:buClr>
                <a:srgbClr val="873E50"/>
              </a:buClr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  <a:lvl5pPr marL="2057400" indent="-261938">
              <a:buClr>
                <a:srgbClr val="873E50"/>
              </a:buClr>
              <a:buFont typeface="Wingdings" pitchFamily="2" charset="2"/>
              <a:buChar char="§"/>
              <a:defRPr sz="1400" baseline="0">
                <a:latin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6356350"/>
            <a:ext cx="5768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TITEL DES VORTRAGS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88125" y="6309320"/>
            <a:ext cx="2133600" cy="365125"/>
          </a:xfrm>
        </p:spPr>
        <p:txBody>
          <a:bodyPr/>
          <a:lstStyle/>
          <a:p>
            <a:fld id="{B28F9D38-746F-4F66-8DFA-FA7E04203DA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Bildungsplanreform 2015 Baden-Württemberg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316913" y="6381750"/>
            <a:ext cx="719137" cy="3111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9B83040-7942-4169-937C-1F21426039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de-DE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22D5F-6554-4585-AE32-D161EF27D20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862" cy="4752975"/>
          </a:xfrm>
        </p:spPr>
        <p:txBody>
          <a:bodyPr/>
          <a:lstStyle>
            <a:lvl1pPr marL="271463" indent="-271463">
              <a:buClr>
                <a:srgbClr val="FC854A"/>
              </a:buClr>
              <a:buFont typeface="Wingdings" pitchFamily="2" charset="2"/>
              <a:buChar char="§"/>
              <a:defRPr baseline="0">
                <a:latin typeface="Arial" pitchFamily="34" charset="0"/>
              </a:defRPr>
            </a:lvl1pPr>
            <a:lvl2pPr marL="719138" indent="-268288">
              <a:buClr>
                <a:srgbClr val="FC854A"/>
              </a:buClr>
              <a:buFont typeface="Wingdings" pitchFamily="2" charset="2"/>
              <a:buChar char="§"/>
              <a:defRPr sz="2000" baseline="0">
                <a:latin typeface="Arial" pitchFamily="34" charset="0"/>
              </a:defRPr>
            </a:lvl2pPr>
            <a:lvl3pPr marL="1165225" indent="-266700">
              <a:buClr>
                <a:srgbClr val="FC854A"/>
              </a:buClr>
              <a:buFont typeface="Wingdings" pitchFamily="2" charset="2"/>
              <a:buChar char="§"/>
              <a:defRPr sz="1800" baseline="0">
                <a:latin typeface="Arial" pitchFamily="34" charset="0"/>
              </a:defRPr>
            </a:lvl3pPr>
            <a:lvl4pPr marL="1611313" indent="-261938">
              <a:buClr>
                <a:srgbClr val="873E50"/>
              </a:buClr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  <a:lvl5pPr marL="2057400" indent="-261938">
              <a:buClr>
                <a:srgbClr val="873E50"/>
              </a:buClr>
              <a:buFont typeface="Wingdings" pitchFamily="2" charset="2"/>
              <a:buChar char="§"/>
              <a:defRPr sz="1400" baseline="0">
                <a:latin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862" cy="4752975"/>
          </a:xfrm>
        </p:spPr>
        <p:txBody>
          <a:bodyPr/>
          <a:lstStyle>
            <a:lvl1pPr marL="271463" indent="-271463">
              <a:buClr>
                <a:srgbClr val="FC854A"/>
              </a:buClr>
              <a:buFont typeface="Wingdings" pitchFamily="2" charset="2"/>
              <a:buChar char="§"/>
              <a:defRPr baseline="0">
                <a:latin typeface="Arial" pitchFamily="34" charset="0"/>
              </a:defRPr>
            </a:lvl1pPr>
            <a:lvl2pPr marL="719138" indent="-268288">
              <a:buClr>
                <a:srgbClr val="FC854A"/>
              </a:buClr>
              <a:buFont typeface="Wingdings" pitchFamily="2" charset="2"/>
              <a:buChar char="§"/>
              <a:defRPr sz="2000" baseline="0">
                <a:latin typeface="Arial" pitchFamily="34" charset="0"/>
              </a:defRPr>
            </a:lvl2pPr>
            <a:lvl3pPr marL="1165225" indent="-266700">
              <a:buClr>
                <a:srgbClr val="FC854A"/>
              </a:buClr>
              <a:buFont typeface="Wingdings" pitchFamily="2" charset="2"/>
              <a:buChar char="§"/>
              <a:defRPr sz="1800" baseline="0">
                <a:latin typeface="Arial" pitchFamily="34" charset="0"/>
              </a:defRPr>
            </a:lvl3pPr>
            <a:lvl4pPr marL="1611313" indent="-261938">
              <a:buClr>
                <a:srgbClr val="873E50"/>
              </a:buClr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  <a:lvl5pPr marL="2057400" indent="-261938">
              <a:buClr>
                <a:srgbClr val="873E50"/>
              </a:buClr>
              <a:buFont typeface="Wingdings" pitchFamily="2" charset="2"/>
              <a:buChar char="§"/>
              <a:defRPr sz="1400" baseline="0">
                <a:latin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88125" y="6309320"/>
            <a:ext cx="2133600" cy="365125"/>
          </a:xfrm>
        </p:spPr>
        <p:txBody>
          <a:bodyPr/>
          <a:lstStyle/>
          <a:p>
            <a:fld id="{B28F9D38-746F-4F66-8DFA-FA7E04203DA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862" cy="4752975"/>
          </a:xfrm>
        </p:spPr>
        <p:txBody>
          <a:bodyPr/>
          <a:lstStyle>
            <a:lvl1pPr marL="271463" indent="-271463">
              <a:buClr>
                <a:srgbClr val="FC854A"/>
              </a:buClr>
              <a:buFont typeface="Wingdings" pitchFamily="2" charset="2"/>
              <a:buChar char="§"/>
              <a:defRPr baseline="0">
                <a:latin typeface="Arial" pitchFamily="34" charset="0"/>
              </a:defRPr>
            </a:lvl1pPr>
            <a:lvl2pPr marL="719138" indent="-268288">
              <a:buClr>
                <a:srgbClr val="FC854A"/>
              </a:buClr>
              <a:buFont typeface="Wingdings" pitchFamily="2" charset="2"/>
              <a:buChar char="§"/>
              <a:defRPr sz="2000" baseline="0">
                <a:latin typeface="Arial" pitchFamily="34" charset="0"/>
              </a:defRPr>
            </a:lvl2pPr>
            <a:lvl3pPr marL="1165225" indent="-266700">
              <a:buClr>
                <a:srgbClr val="FC854A"/>
              </a:buClr>
              <a:buFont typeface="Wingdings" pitchFamily="2" charset="2"/>
              <a:buChar char="§"/>
              <a:defRPr sz="1800" baseline="0">
                <a:latin typeface="Arial" pitchFamily="34" charset="0"/>
              </a:defRPr>
            </a:lvl3pPr>
            <a:lvl4pPr marL="1611313" indent="-261938">
              <a:buClr>
                <a:srgbClr val="873E50"/>
              </a:buClr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  <a:lvl5pPr marL="2057400" indent="-261938">
              <a:buClr>
                <a:srgbClr val="873E50"/>
              </a:buClr>
              <a:buFont typeface="Wingdings" pitchFamily="2" charset="2"/>
              <a:buChar char="§"/>
              <a:defRPr sz="1400" baseline="0">
                <a:latin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5" y="6356350"/>
            <a:ext cx="5768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TITEL DES VORTRAGS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88125" y="6309320"/>
            <a:ext cx="2133600" cy="365125"/>
          </a:xfrm>
        </p:spPr>
        <p:txBody>
          <a:bodyPr/>
          <a:lstStyle/>
          <a:p>
            <a:fld id="{B28F9D38-746F-4F66-8DFA-FA7E04203DA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5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9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ußzeilenplatzhalter 4"/>
          <p:cNvSpPr txBox="1">
            <a:spLocks/>
          </p:cNvSpPr>
          <p:nvPr userDrawn="1"/>
        </p:nvSpPr>
        <p:spPr>
          <a:xfrm>
            <a:off x="251967" y="6453188"/>
            <a:ext cx="719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eaLnBrk="0" fontAlgn="auto" hangingPunct="0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 txBox="1">
            <a:spLocks/>
          </p:cNvSpPr>
          <p:nvPr userDrawn="1"/>
        </p:nvSpPr>
        <p:spPr>
          <a:xfrm>
            <a:off x="251967" y="6453188"/>
            <a:ext cx="719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eaLnBrk="0" fontAlgn="auto" hangingPunct="0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fld id="{B28F9D38-746F-4F66-8DFA-FA7E04203DA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TITEL DES VORTRAGS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8F9D38-746F-4F66-8DFA-FA7E04203DA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Bildungsplanreform 2015 Baden-Württemberg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316913" y="6381750"/>
            <a:ext cx="719137" cy="3111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9B83040-7942-4169-937C-1F214260391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de-DE" dirty="0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22D5F-6554-4585-AE32-D161EF27D20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84784"/>
            <a:ext cx="8424862" cy="4752975"/>
          </a:xfrm>
        </p:spPr>
        <p:txBody>
          <a:bodyPr/>
          <a:lstStyle>
            <a:lvl1pPr marL="271463" indent="-271463">
              <a:buClr>
                <a:srgbClr val="FC854A"/>
              </a:buClr>
              <a:buFont typeface="Wingdings" pitchFamily="2" charset="2"/>
              <a:buChar char="§"/>
              <a:defRPr baseline="0">
                <a:latin typeface="Arial" pitchFamily="34" charset="0"/>
              </a:defRPr>
            </a:lvl1pPr>
            <a:lvl2pPr marL="719138" indent="-268288">
              <a:buClr>
                <a:srgbClr val="FC854A"/>
              </a:buClr>
              <a:buFont typeface="Wingdings" pitchFamily="2" charset="2"/>
              <a:buChar char="§"/>
              <a:defRPr sz="2000" baseline="0">
                <a:latin typeface="Arial" pitchFamily="34" charset="0"/>
              </a:defRPr>
            </a:lvl2pPr>
            <a:lvl3pPr marL="1165225" indent="-266700">
              <a:buClr>
                <a:srgbClr val="FC854A"/>
              </a:buClr>
              <a:buFont typeface="Wingdings" pitchFamily="2" charset="2"/>
              <a:buChar char="§"/>
              <a:defRPr sz="1800" baseline="0">
                <a:latin typeface="Arial" pitchFamily="34" charset="0"/>
              </a:defRPr>
            </a:lvl3pPr>
            <a:lvl4pPr marL="1611313" indent="-261938">
              <a:buClr>
                <a:srgbClr val="873E50"/>
              </a:buClr>
              <a:buFont typeface="Wingdings" pitchFamily="2" charset="2"/>
              <a:buChar char="§"/>
              <a:defRPr sz="1600" baseline="0">
                <a:latin typeface="Arial" pitchFamily="34" charset="0"/>
              </a:defRPr>
            </a:lvl4pPr>
            <a:lvl5pPr marL="2057400" indent="-261938">
              <a:buClr>
                <a:srgbClr val="873E50"/>
              </a:buClr>
              <a:buFont typeface="Wingdings" pitchFamily="2" charset="2"/>
              <a:buChar char="§"/>
              <a:defRPr sz="1400" baseline="0">
                <a:latin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A514-6605-43A3-8ACB-9BFC1F7D87D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tif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3.tiff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50000">
              <a:schemeClr val="bg1">
                <a:lumMod val="5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8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7950" y="645318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/>
            <a:r>
              <a:rPr lang="de-DE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t>TITEL DES VORTRAGS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/>
            <a:fld id="{B28F9D38-746F-4F66-8DFA-FA7E04203DA6}" type="slidenum">
              <a:rPr lang="de-DE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 eaLnBrk="0" hangingPunct="0"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1029" name="Picture 5" descr="logo_ls_farbig_vektor_S-korrigier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177800"/>
            <a:ext cx="21161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23838" y="1012825"/>
            <a:ext cx="8696325" cy="431800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de-DE" sz="2800" b="1" dirty="0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1031" name="Grafik 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1300" y="82550"/>
            <a:ext cx="18732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Bildungdieallengerechtwird.tif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106240"/>
            <a:ext cx="1024128" cy="707136"/>
          </a:xfrm>
          <a:prstGeom prst="rect">
            <a:avLst/>
          </a:prstGeom>
        </p:spPr>
      </p:pic>
      <p:pic>
        <p:nvPicPr>
          <p:cNvPr id="9" name="Bild 8"/>
          <p:cNvPicPr>
            <a:picLocks/>
          </p:cNvPicPr>
          <p:nvPr userDrawn="1"/>
        </p:nvPicPr>
        <p:blipFill>
          <a:blip r:embed="rId18"/>
          <a:stretch>
            <a:fillRect/>
          </a:stretch>
        </p:blipFill>
        <p:spPr>
          <a:xfrm flipV="1">
            <a:off x="217104" y="6021288"/>
            <a:ext cx="8712968" cy="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4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773238"/>
            <a:ext cx="82296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7950" y="645318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/>
            <a:r>
              <a:rPr lang="de-DE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t>TITEL DES VORTRAGS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88125" y="64722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/>
            <a:fld id="{B28F9D38-746F-4F66-8DFA-FA7E04203DA6}" type="slidenum">
              <a:rPr lang="de-DE">
                <a:solidFill>
                  <a:prstClr val="black">
                    <a:tint val="75000"/>
                  </a:prstClr>
                </a:solidFill>
                <a:ea typeface="Microsoft YaHei" panose="020B0503020204020204" pitchFamily="34" charset="-122"/>
              </a:rPr>
              <a:pPr eaLnBrk="0" hangingPunct="0"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1029" name="Picture 5" descr="logo_ls_farbig_vektor_S-korrigier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025" y="177800"/>
            <a:ext cx="21161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23838" y="1012825"/>
            <a:ext cx="8696325" cy="431800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de-DE" sz="2800" b="1" dirty="0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1031" name="Grafik 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1300" y="82550"/>
            <a:ext cx="18732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Bildungdieallengerechtwird.tif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106240"/>
            <a:ext cx="1024128" cy="707136"/>
          </a:xfrm>
          <a:prstGeom prst="rect">
            <a:avLst/>
          </a:prstGeom>
        </p:spPr>
      </p:pic>
      <p:pic>
        <p:nvPicPr>
          <p:cNvPr id="9" name="Bild 8"/>
          <p:cNvPicPr>
            <a:picLocks/>
          </p:cNvPicPr>
          <p:nvPr userDrawn="1"/>
        </p:nvPicPr>
        <p:blipFill>
          <a:blip r:embed="rId18"/>
          <a:stretch>
            <a:fillRect/>
          </a:stretch>
        </p:blipFill>
        <p:spPr>
          <a:xfrm flipV="1">
            <a:off x="217104" y="6021288"/>
            <a:ext cx="8712968" cy="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4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3.emf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79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66044" y="2133215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>
                <a:solidFill>
                  <a:schemeClr val="bg1"/>
                </a:solidFill>
              </a:rPr>
              <a:t>Bildungsplan 2016</a:t>
            </a:r>
          </a:p>
          <a:p>
            <a:pPr algn="ctr"/>
            <a:r>
              <a:rPr lang="de-DE" sz="8000" b="1" dirty="0" smtClean="0">
                <a:solidFill>
                  <a:schemeClr val="bg1"/>
                </a:solidFill>
              </a:rPr>
              <a:t>Griechisch</a:t>
            </a:r>
            <a:endParaRPr lang="de-DE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248246" y="960909"/>
            <a:ext cx="8696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Struktur der Fachpläne</a:t>
            </a:r>
            <a:endParaRPr lang="de-DE" sz="2800" b="1" i="1" dirty="0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1835696" y="1988840"/>
            <a:ext cx="6192688" cy="9601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Prozessbezogene Kompetenzen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übergreifend</a:t>
            </a: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allgemeine Ziele des Fachs betreffend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1835696" y="3212976"/>
            <a:ext cx="6192688" cy="16561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für inhaltsbezogene Kompetenzen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Kompetenzbeschreibung</a:t>
            </a: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Teilkompetenzen mit Kenntnissen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07704" y="501317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FF9933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Standardstufen:	  6 - 8 - 10 - 12  </a:t>
            </a:r>
            <a:endParaRPr lang="de-DE" b="1" dirty="0">
              <a:solidFill>
                <a:srgbClr val="FF9933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Richtungspfeil 2"/>
          <p:cNvSpPr/>
          <p:nvPr/>
        </p:nvSpPr>
        <p:spPr>
          <a:xfrm>
            <a:off x="251520" y="1988840"/>
            <a:ext cx="1800200" cy="100811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 des Bildungs-abschnitts </a:t>
            </a:r>
            <a:endParaRPr lang="de-D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chtungspfeil 9"/>
          <p:cNvSpPr/>
          <p:nvPr/>
        </p:nvSpPr>
        <p:spPr>
          <a:xfrm>
            <a:off x="251520" y="3501008"/>
            <a:ext cx="1800200" cy="115212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für jeweilige Stufe</a:t>
            </a:r>
            <a:endParaRPr lang="de-D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Nach links gekrümmter Pfeil 8"/>
          <p:cNvSpPr/>
          <p:nvPr/>
        </p:nvSpPr>
        <p:spPr>
          <a:xfrm>
            <a:off x="8028384" y="2492896"/>
            <a:ext cx="504056" cy="1584176"/>
          </a:xfrm>
          <a:prstGeom prst="curvedLeftArrow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12" name="Nach links gekrümmter Pfeil 11"/>
          <p:cNvSpPr/>
          <p:nvPr/>
        </p:nvSpPr>
        <p:spPr>
          <a:xfrm>
            <a:off x="8028384" y="2636912"/>
            <a:ext cx="360040" cy="1152128"/>
          </a:xfrm>
          <a:prstGeom prst="curved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460432" y="1988840"/>
            <a:ext cx="461665" cy="25202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Verknüpfung / Verweise </a:t>
            </a:r>
            <a:endParaRPr lang="de-DE" dirty="0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4932040" y="4149080"/>
            <a:ext cx="0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05266" y="399147"/>
            <a:ext cx="87592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28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Vergleich Bildungsplan</a:t>
            </a:r>
            <a:endParaRPr lang="de-DE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05267" y="1123083"/>
            <a:ext cx="4320480" cy="4680520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2004</a:t>
            </a:r>
          </a:p>
          <a:p>
            <a:pPr algn="ctr">
              <a:lnSpc>
                <a:spcPct val="150000"/>
              </a:lnSpc>
            </a:pPr>
            <a:endParaRPr lang="de-DE" sz="2000" b="1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000" b="1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k</a:t>
            </a:r>
            <a:r>
              <a:rPr lang="de-DE" sz="20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nappe</a:t>
            </a:r>
            <a:r>
              <a:rPr lang="de-DE" sz="20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und inhaltsbezogene Kompetenzen</a:t>
            </a:r>
          </a:p>
          <a:p>
            <a:pPr>
              <a:buClr>
                <a:schemeClr val="accent6">
                  <a:lumMod val="75000"/>
                </a:schemeClr>
              </a:buClr>
              <a:buSzPct val="110000"/>
            </a:pPr>
            <a:endParaRPr lang="de-DE" sz="2000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ergänzt durch Stichworte zu Inhalten</a:t>
            </a:r>
          </a:p>
        </p:txBody>
      </p:sp>
      <p:sp>
        <p:nvSpPr>
          <p:cNvPr id="6" name="Rechteck 5"/>
          <p:cNvSpPr/>
          <p:nvPr/>
        </p:nvSpPr>
        <p:spPr>
          <a:xfrm>
            <a:off x="4644008" y="1123083"/>
            <a:ext cx="4320480" cy="4680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2016</a:t>
            </a:r>
          </a:p>
          <a:p>
            <a:pPr marL="342000" indent="-342000">
              <a:lnSpc>
                <a:spcPct val="150000"/>
              </a:lnSpc>
            </a:pPr>
            <a:endParaRPr lang="de-DE" sz="2000" b="1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000" indent="-342000"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0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ausformulierte</a:t>
            </a:r>
            <a:r>
              <a:rPr lang="de-DE" sz="20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und inhaltsbezogene Kompetenzen</a:t>
            </a:r>
          </a:p>
          <a:p>
            <a:pPr>
              <a:buClr>
                <a:schemeClr val="accent6">
                  <a:lumMod val="75000"/>
                </a:schemeClr>
              </a:buClr>
              <a:buSzPct val="110000"/>
            </a:pPr>
            <a:endParaRPr lang="de-DE" sz="2000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000" indent="-342000"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0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ergänzt durch [verbindliche/ beispielhafte] Hinweise zur inhaltlichen Umsetzung von </a:t>
            </a:r>
            <a:r>
              <a:rPr lang="de-DE" sz="20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prozessbezogenen</a:t>
            </a:r>
            <a:r>
              <a:rPr lang="de-DE" sz="20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Kompetenzen</a:t>
            </a:r>
            <a:endParaRPr lang="de-DE" sz="2000" dirty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05266" y="399147"/>
            <a:ext cx="87592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28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Vergleich Bildungsplan</a:t>
            </a:r>
            <a:endParaRPr lang="de-DE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05267" y="1123083"/>
            <a:ext cx="4320480" cy="4680520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2004</a:t>
            </a:r>
            <a:endParaRPr lang="de-DE" sz="2200" b="1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</a:t>
            </a: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	Wortschatz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2		Satzlehre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3	Formenlehre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4	Texte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5 	</a:t>
            </a:r>
            <a:r>
              <a:rPr lang="de-DE" sz="22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Griechische Kultur</a:t>
            </a:r>
            <a:endParaRPr lang="de-DE" sz="2200" dirty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44008" y="1123083"/>
            <a:ext cx="4320480" cy="4680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2016</a:t>
            </a:r>
            <a:endParaRPr lang="de-DE" sz="2800" b="1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1	Wortschatz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2		Satzlehre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3	Formenlehre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4	Texte </a:t>
            </a:r>
            <a:r>
              <a:rPr lang="de-DE" sz="22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und </a:t>
            </a:r>
            <a:r>
              <a:rPr lang="de-DE" sz="22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Literatur</a:t>
            </a:r>
            <a:endParaRPr lang="de-DE" sz="2200" b="1" dirty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5 	Antike Kultur</a:t>
            </a:r>
          </a:p>
        </p:txBody>
      </p:sp>
    </p:spTree>
    <p:extLst>
      <p:ext uri="{BB962C8B-B14F-4D97-AF65-F5344CB8AC3E}">
        <p14:creationId xmlns:p14="http://schemas.microsoft.com/office/powerpoint/2010/main" val="68379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05266" y="399147"/>
            <a:ext cx="875922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28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Vergleich Bildungsplan</a:t>
            </a:r>
            <a:endParaRPr lang="de-DE" dirty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05267" y="1123083"/>
            <a:ext cx="4320480" cy="4680520"/>
          </a:xfrm>
          <a:prstGeom prst="rect">
            <a:avLst/>
          </a:prstGeom>
          <a:solidFill>
            <a:schemeClr val="accent6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2004</a:t>
            </a:r>
            <a:endParaRPr lang="de-DE" sz="2200" b="1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2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</a:t>
            </a: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1	Wortschatz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2		Satzlehre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3	Formenlehre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4	Texte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5 	</a:t>
            </a:r>
            <a:r>
              <a:rPr lang="de-DE" sz="22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Griechische</a:t>
            </a:r>
            <a:r>
              <a:rPr lang="de-DE" sz="22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Kultur</a:t>
            </a:r>
            <a:endParaRPr lang="de-DE" sz="2200" dirty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44008" y="1123083"/>
            <a:ext cx="4320480" cy="4680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sz="28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2016</a:t>
            </a:r>
            <a:endParaRPr lang="de-DE" sz="2800" b="1" dirty="0" smtClean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1	Wortschatz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2		Satzlehre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3	Formenlehre</a:t>
            </a: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4	Texte </a:t>
            </a:r>
            <a:r>
              <a:rPr lang="de-DE" sz="2200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und </a:t>
            </a:r>
            <a:r>
              <a:rPr lang="de-DE" sz="2200" b="1" dirty="0" smtClean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Literatur</a:t>
            </a:r>
            <a:endParaRPr lang="de-DE" sz="2200" b="1" dirty="0">
              <a:solidFill>
                <a:srgbClr val="00206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342900" indent="-342900" defTabSz="357188">
              <a:lnSpc>
                <a:spcPct val="150000"/>
              </a:lnSpc>
              <a:buClr>
                <a:schemeClr val="accent6">
                  <a:lumMod val="75000"/>
                </a:schemeClr>
              </a:buClr>
              <a:buSzPct val="110000"/>
              <a:buFont typeface="Wingdings" panose="05000000000000000000" pitchFamily="2" charset="2"/>
              <a:buChar char="§"/>
              <a:tabLst>
                <a:tab pos="1069975" algn="l"/>
              </a:tabLst>
            </a:pP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AB 5 	</a:t>
            </a:r>
            <a:r>
              <a:rPr lang="de-DE" sz="2200" b="1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Antike</a:t>
            </a:r>
            <a:r>
              <a:rPr lang="de-DE" sz="2200" dirty="0">
                <a:solidFill>
                  <a:srgbClr val="00206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 Kultur</a:t>
            </a:r>
          </a:p>
        </p:txBody>
      </p:sp>
    </p:spTree>
    <p:extLst>
      <p:ext uri="{BB962C8B-B14F-4D97-AF65-F5344CB8AC3E}">
        <p14:creationId xmlns:p14="http://schemas.microsoft.com/office/powerpoint/2010/main" val="28837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188640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Bildungsplan 2016 für Griechisch als 3. FS</a:t>
            </a:r>
          </a:p>
          <a:p>
            <a:endParaRPr lang="de-DE" sz="2000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Palatino Linotype" panose="02040502050505030304" pitchFamily="18" charset="0"/>
                <a:cs typeface="Arial" panose="020B0604020202020204" pitchFamily="34" charset="0"/>
              </a:rPr>
              <a:t>Inhaltsverzeichnis</a:t>
            </a:r>
            <a:endParaRPr lang="de-DE" sz="2400" b="1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de-DE" sz="2000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1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  <a:r>
              <a:rPr lang="de-DE" b="1" dirty="0">
                <a:latin typeface="Palatino Linotype" panose="02040502050505030304" pitchFamily="18" charset="0"/>
                <a:cs typeface="Arial" panose="020B0604020202020204" pitchFamily="34" charset="0"/>
              </a:rPr>
              <a:t>Leitgedanken zum Kompetenzerwerb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1.1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Bildungswert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des Faches Griechisch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1.2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Kompetenzen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1.3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Didaktische Hinweise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2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  <a:r>
              <a:rPr lang="de-DE" b="1" dirty="0">
                <a:latin typeface="Palatino Linotype" panose="02040502050505030304" pitchFamily="18" charset="0"/>
                <a:cs typeface="Arial" panose="020B0604020202020204" pitchFamily="34" charset="0"/>
              </a:rPr>
              <a:t>Prozessbezogene Kompetenzen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2.1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Reflektierende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Sprachbetrachtung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2.2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Text-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und Literaturkompetenz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2.3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Interkulturelle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Kompetenz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2.4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Methodenkompetenz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593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188640"/>
            <a:ext cx="8568952" cy="64940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Bildungsplan 2016 für Griechisch als 3. FS</a:t>
            </a:r>
          </a:p>
          <a:p>
            <a:endParaRPr lang="de-DE" sz="2000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Palatino Linotype" panose="02040502050505030304" pitchFamily="18" charset="0"/>
                <a:cs typeface="Arial" panose="020B0604020202020204" pitchFamily="34" charset="0"/>
              </a:rPr>
              <a:t>Inhaltsverzeichnis</a:t>
            </a:r>
            <a:endParaRPr lang="de-DE" sz="2400" b="1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de-DE" sz="2000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3	</a:t>
            </a:r>
            <a:r>
              <a:rPr lang="de-DE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Standards </a:t>
            </a:r>
            <a:r>
              <a:rPr lang="de-DE" b="1" dirty="0">
                <a:latin typeface="Palatino Linotype" panose="02040502050505030304" pitchFamily="18" charset="0"/>
                <a:cs typeface="Arial" panose="020B0604020202020204" pitchFamily="34" charset="0"/>
              </a:rPr>
              <a:t>für inhaltsbezogene </a:t>
            </a:r>
            <a:r>
              <a:rPr lang="de-DE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Kompetenzen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  <a:endParaRPr lang="de-DE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de-DE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3.1		</a:t>
            </a:r>
            <a:r>
              <a:rPr lang="de-DE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Klassen 8 / 9 / 10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3.1.1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.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- Wortschatz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3.1.2.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- Satzlehre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3.1.3.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- Formenlehre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 </a:t>
            </a:r>
          </a:p>
          <a:p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3.1.4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.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- Texte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und Literatur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3.1.5.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- Antike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Kultur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  <a:r>
              <a:rPr lang="de-DE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Klassen 11 / 12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3.2.1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- Wortschatz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- Satzlehre - Formenlehre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3.2.2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- Texte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und Literatur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3.2.2.1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	- Epos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3.2.2.2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	- Lyrik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3.2.2.3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	- Tragödie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3.2.2.4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	- Komödie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3.2.2.5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	- Geschichtsschreibung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3.2.2.6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	- Philosophie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3.2.3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		- Antike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Kultur	</a:t>
            </a:r>
          </a:p>
        </p:txBody>
      </p:sp>
    </p:spTree>
    <p:extLst>
      <p:ext uri="{BB962C8B-B14F-4D97-AF65-F5344CB8AC3E}">
        <p14:creationId xmlns:p14="http://schemas.microsoft.com/office/powerpoint/2010/main" val="39514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188640"/>
            <a:ext cx="8352928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Bildungsplan 2016 für Griechisch als 3. FS</a:t>
            </a:r>
          </a:p>
          <a:p>
            <a:endParaRPr lang="de-DE" sz="2000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Palatino Linotype" panose="02040502050505030304" pitchFamily="18" charset="0"/>
                <a:cs typeface="Arial" panose="020B0604020202020204" pitchFamily="34" charset="0"/>
              </a:rPr>
              <a:t>Inhaltsverzeichnis</a:t>
            </a:r>
            <a:endParaRPr lang="de-DE" sz="2400" b="1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de-DE" sz="2000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4	</a:t>
            </a:r>
            <a:r>
              <a:rPr lang="de-DE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Operatoren </a:t>
            </a:r>
            <a:r>
              <a:rPr lang="de-DE" b="1" dirty="0">
                <a:latin typeface="Palatino Linotype" panose="02040502050505030304" pitchFamily="18" charset="0"/>
                <a:cs typeface="Arial" panose="020B0604020202020204" pitchFamily="34" charset="0"/>
              </a:rPr>
              <a:t>im Fach </a:t>
            </a:r>
            <a:r>
              <a:rPr lang="de-DE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Griechisch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endParaRPr lang="de-DE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5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  <a:r>
              <a:rPr lang="de-DE" b="1" dirty="0">
                <a:latin typeface="Palatino Linotype" panose="02040502050505030304" pitchFamily="18" charset="0"/>
                <a:cs typeface="Arial" panose="020B0604020202020204" pitchFamily="34" charset="0"/>
              </a:rPr>
              <a:t>Anhang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5.1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Verweise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5.2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Abkürzungen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5.3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Geschlechtergerechte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Sprache	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5.4	</a:t>
            </a:r>
            <a:r>
              <a:rPr lang="de-DE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- Besondere </a:t>
            </a:r>
            <a:r>
              <a:rPr lang="de-DE" dirty="0">
                <a:latin typeface="Palatino Linotype" panose="02040502050505030304" pitchFamily="18" charset="0"/>
                <a:cs typeface="Arial" panose="020B0604020202020204" pitchFamily="34" charset="0"/>
              </a:rPr>
              <a:t>Auszeichnungen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50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297229"/>
            <a:ext cx="7560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2.4  Methodenkompetenz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884012"/>
              </p:ext>
            </p:extLst>
          </p:nvPr>
        </p:nvGraphicFramePr>
        <p:xfrm>
          <a:off x="539552" y="764704"/>
          <a:ext cx="7776864" cy="5865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6864"/>
              </a:tblGrid>
              <a:tr h="7065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Schülerinnen und Schüler trainieren – unter Berücksichtigung ihrer Erfahrungen aus dem Unterricht in anderen Fremdsprachen – Techniken zum Erlernen einer stark flektierenden Sprache. Im Sinne der Metakognition reflektieren sie ihre eigenen Lern- und Arbeitsschritte und optimieren ihren persönlichen Lernprozess. </a:t>
                      </a:r>
                      <a:endParaRPr lang="de-DE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316" marR="68316" marT="45410" marB="45410"/>
                </a:tc>
              </a:tr>
              <a:tr h="49820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Schülerinnen und Schüler können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 Vorgehen beim Übersetzen beschreiben;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verschiedene Methoden zum Aufbau und zur Festigung ihres Wortschatzes beschreiben und eine für sie geeignete anwenden;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ihre Kenntnisse im Bereich der Grammatik durch Induktion, Deduktion und Analogie sukzessive erweitern und verschiedene Methoden zur Sicherung und Systematisierung anwenden;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Ziel von Übungen beschreiben und unter verschiedenen Übungsformen die für sie geeigneten auswählen;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 eigenes Lernverhalten kritisch überprüfen und vor diesem Hintergrund effizienter organisieren;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persönliche Lernmaterialien so gestalten, dass diese ihren Lernprozess unterstützen;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geeignete Hilfsmittel einsetzen, um ihre sprachlichen Kenntnisse zu erweitern und einen griechischen Text zu entschlüsseln sowie den Nutzen unterschiedlicher Hilfsmittel bewerten;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Texte gezielt als Informationsquellen auswerten;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antike Werke der Kunst und Architektur beschreiben, deuten und dabei methodisch vorgehen;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Informationen zum Hintergrund eines Textes oder zu übergreifenden Themen beschaffen und sich dabei je nach gesuchter Information begründet für eine geeignete Recherchemethode entscheiden;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Qualität ihrer Informationsquellen kritisch überprüfen und ihr Rechercheverhalten reflektieren;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ihre Arbeitsergebnisse strukturiert, anschaulich und adressatengerecht präsentieren.</a:t>
                      </a:r>
                      <a:endParaRPr lang="de-DE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316" marR="68316" marT="45410" marB="4541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5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602314" cy="4162286"/>
          </a:xfrm>
          <a:prstGeom prst="rect">
            <a:avLst/>
          </a:prstGeom>
        </p:spPr>
      </p:pic>
      <p:sp>
        <p:nvSpPr>
          <p:cNvPr id="16" name="Pfeil nach links 15"/>
          <p:cNvSpPr/>
          <p:nvPr/>
        </p:nvSpPr>
        <p:spPr>
          <a:xfrm rot="2274099">
            <a:off x="2281769" y="5305254"/>
            <a:ext cx="1765490" cy="32403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39552" y="4725144"/>
            <a:ext cx="1872208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9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67544" y="297229"/>
            <a:ext cx="7560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2.4  Methodenkompetenz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868920"/>
              </p:ext>
            </p:extLst>
          </p:nvPr>
        </p:nvGraphicFramePr>
        <p:xfrm>
          <a:off x="539552" y="764704"/>
          <a:ext cx="7776864" cy="5865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6864"/>
              </a:tblGrid>
              <a:tr h="70654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Schülerinnen und Schüler trainieren – unter Berücksichtigung ihrer Erfahrungen aus dem Unterricht in anderen Fremdsprachen – Techniken zum Erlernen einer stark flektierenden Sprache. Im Sinne der Metakognition reflektieren sie ihre eigenen Lern- und Arbeitsschritte und optimieren ihren persönlichen Lernprozess. </a:t>
                      </a:r>
                      <a:endParaRPr lang="de-DE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316" marR="68316" marT="45410" marB="45410"/>
                </a:tc>
              </a:tr>
              <a:tr h="49820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Schülerinnen und Schüler können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 Vorgehen beim Übersetzen beschreiben;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verschiedene Methoden zum Aufbau und zur Festigung ihres Wortschatzes beschreiben und eine für sie geeignete anwenden;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ihre Kenntnisse im Bereich der Grammatik durch Induktion, Deduktion und Analogie sukzessive erweitern und verschiedene Methoden zur Sicherung und Systematisierung anwenden;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 Ziel von Übungen beschreiben und unter verschiedenen Übungsformen die für sie geeigneten auswählen;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 eigenes Lernverhalten kritisch überprüfen und vor diesem Hintergrund effizienter organisieren;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persönliche Lernmaterialien so gestalten, dass diese ihren Lernprozess unterstützen;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geeignete Hilfsmittel einsetzen, um ihre sprachlichen Kenntnisse zu erweitern und einen griechischen Text zu entschlüsseln sowie den Nutzen unterschiedlicher Hilfsmittel bewerten;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Texte gezielt als Informationsquellen auswerten;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antike Werke der Kunst und Architektur beschreiben, deuten und dabei methodisch vorgehen;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Informationen zum Hintergrund eines Textes oder zu übergreifenden Themen beschaffen und sich dabei je nach gesuchter Information begründet für eine geeignete Recherchemethode entscheiden;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 Qualität ihrer Informationsquellen kritisch überprüfen und ihr Rechercheverhalten reflektieren;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+mj-lt"/>
                        <a:buAutoNum type="arabicPeriod"/>
                      </a:pPr>
                      <a:r>
                        <a:rPr lang="de-D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ihre Arbeitsergebnisse strukturiert, anschaulich und adressatengerecht präsentieren.</a:t>
                      </a:r>
                      <a:endParaRPr lang="de-DE" sz="1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316" marR="68316" marT="45410" marB="4541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8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573998" cy="531839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60240" y="602128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http://www.bildungsplaene-bw.de/,Lde/Startseite/de_a/a_gym_GR3</a:t>
            </a:r>
          </a:p>
        </p:txBody>
      </p:sp>
    </p:spTree>
    <p:extLst>
      <p:ext uri="{BB962C8B-B14F-4D97-AF65-F5344CB8AC3E}">
        <p14:creationId xmlns:p14="http://schemas.microsoft.com/office/powerpoint/2010/main" val="2361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81" y="548680"/>
            <a:ext cx="8801707" cy="456605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67544" y="4509120"/>
            <a:ext cx="1800200" cy="1440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links 15"/>
          <p:cNvSpPr/>
          <p:nvPr/>
        </p:nvSpPr>
        <p:spPr>
          <a:xfrm rot="2064208">
            <a:off x="2207676" y="5042511"/>
            <a:ext cx="1733485" cy="32403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2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9" y="1412776"/>
            <a:ext cx="8962984" cy="2420715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79511" y="2623133"/>
            <a:ext cx="4364269" cy="1210358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rechts 2"/>
          <p:cNvSpPr/>
          <p:nvPr/>
        </p:nvSpPr>
        <p:spPr>
          <a:xfrm rot="12785153">
            <a:off x="2227318" y="4232346"/>
            <a:ext cx="1211188" cy="2116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398080" y="4653136"/>
            <a:ext cx="513436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Verweise auf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prozessbezogene Kompetenzen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andere Fächer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Leitperspektiven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Standards für inhaltsbezogene Kompetenzen </a:t>
            </a:r>
          </a:p>
          <a:p>
            <a:pPr marL="285750" indent="-285750">
              <a:buFontTx/>
              <a:buChar char="-"/>
            </a:pP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04458"/>
              </p:ext>
            </p:extLst>
          </p:nvPr>
        </p:nvGraphicFramePr>
        <p:xfrm>
          <a:off x="6516216" y="5085184"/>
          <a:ext cx="212153" cy="212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" name="PHOTO-PAINT" r:id="rId4" imgW="419040" imgH="419040" progId="CorelPHOTOPAINT.Image.17">
                  <p:embed/>
                </p:oleObj>
              </mc:Choice>
              <mc:Fallback>
                <p:oleObj name="PHOTO-PAINT" r:id="rId4" imgW="419040" imgH="41904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6216" y="5085184"/>
                        <a:ext cx="212153" cy="212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304386"/>
              </p:ext>
            </p:extLst>
          </p:nvPr>
        </p:nvGraphicFramePr>
        <p:xfrm>
          <a:off x="5027662" y="5429691"/>
          <a:ext cx="216024" cy="216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" name="PHOTO-PAINT" r:id="rId6" imgW="419040" imgH="419040" progId="CorelPHOTOPAINT.Image.17">
                  <p:embed/>
                </p:oleObj>
              </mc:Choice>
              <mc:Fallback>
                <p:oleObj name="PHOTO-PAINT" r:id="rId6" imgW="419040" imgH="41904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7662" y="5429691"/>
                        <a:ext cx="216024" cy="216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748849"/>
              </p:ext>
            </p:extLst>
          </p:nvPr>
        </p:nvGraphicFramePr>
        <p:xfrm>
          <a:off x="5220072" y="5733256"/>
          <a:ext cx="237770" cy="232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" name="PHOTO-PAINT" r:id="rId8" imgW="419040" imgH="409320" progId="CorelPHOTOPAINT.Image.17">
                  <p:embed/>
                </p:oleObj>
              </mc:Choice>
              <mc:Fallback>
                <p:oleObj name="PHOTO-PAINT" r:id="rId8" imgW="419040" imgH="40932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20072" y="5733256"/>
                        <a:ext cx="237770" cy="232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205749"/>
              </p:ext>
            </p:extLst>
          </p:nvPr>
        </p:nvGraphicFramePr>
        <p:xfrm>
          <a:off x="7596336" y="6021288"/>
          <a:ext cx="237770" cy="23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" name="PHOTO-PAINT" r:id="rId10" imgW="419040" imgH="419040" progId="CorelPHOTOPAINT.Image.17">
                  <p:embed/>
                </p:oleObj>
              </mc:Choice>
              <mc:Fallback>
                <p:oleObj name="PHOTO-PAINT" r:id="rId10" imgW="419040" imgH="41904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96336" y="6021288"/>
                        <a:ext cx="237770" cy="237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73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1520" y="404664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Bildungsplan Deutsch</a:t>
            </a:r>
          </a:p>
          <a:p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► 3.4.1.1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LiterarischeTexte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[…] Die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Schülerinnen und Schüler können Texte methodisch und reflektiert erschließen und ihr Textverständnis differenziert formulieren, diskutieren und reflektieren.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[…]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Schülerinnen und Schüler können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Texte erschließen</a:t>
            </a: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(2)	ihren Leseeindruck und ihr erstes Textverständnis erläutern, begründen und</a:t>
            </a:r>
          </a:p>
          <a:p>
            <a:pPr marL="457200" indent="-457200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 	für den Verstehens-prozess nutzen.</a:t>
            </a:r>
          </a:p>
          <a:p>
            <a:endParaRPr lang="de-D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1520" y="404664"/>
            <a:ext cx="856895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Bildungsplan Latein als 1. Fremdsprache</a:t>
            </a:r>
          </a:p>
          <a:p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► 3.4.2.0 Texte und Literatur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Die Schülerinnen und Schüler können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Vorerschließung</a:t>
            </a: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(2)	sich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 einen längeren Text mithilfe von Leitfragen einen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Überblick</a:t>
            </a:r>
          </a:p>
          <a:p>
            <a:pPr marL="457200" indent="-457200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     	verschaffen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und gezielt Informationen herausarbeiten</a:t>
            </a:r>
          </a:p>
          <a:p>
            <a:endParaRPr lang="de-D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56895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Palatino Linotype" panose="02040502050505030304" pitchFamily="18" charset="0"/>
              </a:rPr>
              <a:t>Modellhaftes Denken</a:t>
            </a:r>
          </a:p>
          <a:p>
            <a:pPr marL="7200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Verständnis komplexer Zusammenhänge durch Denkmodelle (Mythos, Philosophie, Historiographie) </a:t>
            </a:r>
            <a:endParaRPr lang="de-DE" sz="2000" dirty="0">
              <a:latin typeface="Palatino Linotype" panose="02040502050505030304" pitchFamily="18" charset="0"/>
            </a:endParaRP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Palatino Linotype" panose="02040502050505030304" pitchFamily="18" charset="0"/>
              </a:rPr>
              <a:t>Sprache als Mittel der Welterfassung</a:t>
            </a:r>
          </a:p>
          <a:p>
            <a:pPr marL="7200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Griechisch als Sprache mit hoch differenzierten Mitteln</a:t>
            </a:r>
          </a:p>
          <a:p>
            <a:pPr marL="7200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Sprache in verschiedenen Kulturbereichen</a:t>
            </a:r>
          </a:p>
          <a:p>
            <a:pPr marL="720000" indent="-342900">
              <a:buFont typeface="Wingdings" panose="05000000000000000000" pitchFamily="2" charset="2"/>
              <a:buChar char="Ø"/>
            </a:pPr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Palatino Linotype" panose="02040502050505030304" pitchFamily="18" charset="0"/>
              </a:rPr>
              <a:t>Beitrag des Faches zu den </a:t>
            </a:r>
            <a:r>
              <a:rPr lang="de-DE" sz="2000" b="1" dirty="0" smtClean="0">
                <a:latin typeface="Palatino Linotype" panose="02040502050505030304" pitchFamily="18" charset="0"/>
              </a:rPr>
              <a:t>Leitperspektiven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56895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400" b="1" i="1" dirty="0" smtClean="0">
                <a:latin typeface="Palatino Linotype" panose="02040502050505030304" pitchFamily="18" charset="0"/>
              </a:rPr>
              <a:t>Beitrag des Faches zu den Leitperspektiven</a:t>
            </a:r>
          </a:p>
          <a:p>
            <a:endParaRPr lang="de-DE" sz="2000" b="1" i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Bildung für nachhaltige Entwicklung (BNE)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Bildung für Toleranz und Akzeptanz von Vielfalt (BTV)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Prävention und Gesundheitsförderung (PG)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Palatino Linotype" panose="02040502050505030304" pitchFamily="18" charset="0"/>
              </a:rPr>
              <a:t>Berufliche Orientierung (BO)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Palatino Linotype" panose="02040502050505030304" pitchFamily="18" charset="0"/>
              </a:rPr>
              <a:t>Medienbildung (MB)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Palatino Linotype" panose="02040502050505030304" pitchFamily="18" charset="0"/>
              </a:rPr>
              <a:t>Verbraucherbildung (VB)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3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568952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400" b="1" i="1" dirty="0" smtClean="0">
                <a:latin typeface="Palatino Linotype" panose="02040502050505030304" pitchFamily="18" charset="0"/>
              </a:rPr>
              <a:t>Beitrag des Faches zu den Leitperspektiven</a:t>
            </a:r>
          </a:p>
          <a:p>
            <a:endParaRPr lang="de-DE" sz="2000" b="1" i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Bildung für nachhaltige Entwicklung (BNE)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324000"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</a:rPr>
              <a:t>Umsetzung der Aspekte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Werte und Normen in Entscheidungssituationen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Mitwirkung, Mitbestimmung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Demokratiefähigkeit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Friedenssicherung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9566"/>
              </p:ext>
            </p:extLst>
          </p:nvPr>
        </p:nvGraphicFramePr>
        <p:xfrm>
          <a:off x="1115616" y="692696"/>
          <a:ext cx="6861175" cy="599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PHOTO-PAINT" r:id="rId4" imgW="6860880" imgH="5998320" progId="CorelPHOTOPAINT.Image.17">
                  <p:embed/>
                </p:oleObj>
              </mc:Choice>
              <mc:Fallback>
                <p:oleObj name="PHOTO-PAINT" r:id="rId4" imgW="6860880" imgH="599832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616" y="692696"/>
                        <a:ext cx="6861175" cy="599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043608" y="204893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atin typeface="Palatino Linotype" panose="02040502050505030304" pitchFamily="18" charset="0"/>
              </a:rPr>
              <a:t>ΚΑΝΘΑΡΟΣ</a:t>
            </a:r>
            <a:endParaRPr lang="de-DE" sz="2800" b="1" dirty="0">
              <a:latin typeface="Palatino Linotype" panose="0204050205050503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284603" y="6428661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Ernst Klett Verlag GmbH </a:t>
            </a:r>
          </a:p>
        </p:txBody>
      </p:sp>
    </p:spTree>
    <p:extLst>
      <p:ext uri="{BB962C8B-B14F-4D97-AF65-F5344CB8AC3E}">
        <p14:creationId xmlns:p14="http://schemas.microsoft.com/office/powerpoint/2010/main" val="15977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183022"/>
              </p:ext>
            </p:extLst>
          </p:nvPr>
        </p:nvGraphicFramePr>
        <p:xfrm>
          <a:off x="2051720" y="692696"/>
          <a:ext cx="5112568" cy="59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PHOTO-PAINT" r:id="rId4" imgW="6281640" imgH="7333200" progId="CorelPHOTOPAINT.Image.17">
                  <p:embed/>
                </p:oleObj>
              </mc:Choice>
              <mc:Fallback>
                <p:oleObj name="PHOTO-PAINT" r:id="rId4" imgW="6281640" imgH="73332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692696"/>
                        <a:ext cx="5112568" cy="596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51520" y="67353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Palatino Linotype" panose="02040502050505030304" pitchFamily="18" charset="0"/>
              </a:rPr>
              <a:t>ΞΕΝΙΑ</a:t>
            </a:r>
            <a:endParaRPr lang="de-DE" sz="28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2592000" y="4788000"/>
            <a:ext cx="57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4050000" y="4788000"/>
            <a:ext cx="106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2339752" y="4932000"/>
            <a:ext cx="32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2934000" y="4933687"/>
            <a:ext cx="217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2340000" y="5076000"/>
            <a:ext cx="68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876256" y="664351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C.C.Buchner Verlag GmbH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39905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51399"/>
              </p:ext>
            </p:extLst>
          </p:nvPr>
        </p:nvGraphicFramePr>
        <p:xfrm>
          <a:off x="2051720" y="692696"/>
          <a:ext cx="5112568" cy="59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PHOTO-PAINT" r:id="rId4" imgW="6281640" imgH="7333200" progId="CorelPHOTOPAINT.Image.17">
                  <p:embed/>
                </p:oleObj>
              </mc:Choice>
              <mc:Fallback>
                <p:oleObj name="PHOTO-PAINT" r:id="rId4" imgW="6281640" imgH="73332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692696"/>
                        <a:ext cx="5112568" cy="596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51520" y="67353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Palatino Linotype" panose="02040502050505030304" pitchFamily="18" charset="0"/>
              </a:rPr>
              <a:t>ΞΕΝΙΑ</a:t>
            </a:r>
            <a:endParaRPr lang="de-DE" sz="28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2592000" y="4788000"/>
            <a:ext cx="57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4050000" y="4788000"/>
            <a:ext cx="106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2339752" y="4932000"/>
            <a:ext cx="32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2934000" y="4933687"/>
            <a:ext cx="217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2340000" y="5076000"/>
            <a:ext cx="68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2339752" y="5445224"/>
            <a:ext cx="156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4158000" y="5445224"/>
            <a:ext cx="86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3528000" y="5589240"/>
            <a:ext cx="86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6876256" y="664351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C.C.Buchner Verlag GmbH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12212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slideplayer.org/8/2335019/slides/slide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6660232" y="1628800"/>
            <a:ext cx="1944216" cy="18722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01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175847"/>
              </p:ext>
            </p:extLst>
          </p:nvPr>
        </p:nvGraphicFramePr>
        <p:xfrm>
          <a:off x="2051720" y="692696"/>
          <a:ext cx="5112568" cy="596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PHOTO-PAINT" r:id="rId4" imgW="6281640" imgH="7333200" progId="CorelPHOTOPAINT.Image.17">
                  <p:embed/>
                </p:oleObj>
              </mc:Choice>
              <mc:Fallback>
                <p:oleObj name="PHOTO-PAINT" r:id="rId4" imgW="6281640" imgH="73332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692696"/>
                        <a:ext cx="5112568" cy="596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51520" y="67353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atin typeface="Palatino Linotype" panose="02040502050505030304" pitchFamily="18" charset="0"/>
              </a:rPr>
              <a:t>ΞΕΝΙΑ</a:t>
            </a:r>
            <a:endParaRPr lang="de-DE" sz="2800" b="1" dirty="0">
              <a:latin typeface="Palatino Linotype" panose="02040502050505030304" pitchFamily="18" charset="0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2592000" y="4788000"/>
            <a:ext cx="57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4050000" y="4788000"/>
            <a:ext cx="106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2339752" y="4932000"/>
            <a:ext cx="32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2934000" y="4933687"/>
            <a:ext cx="217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2340000" y="5076000"/>
            <a:ext cx="68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2339752" y="5445224"/>
            <a:ext cx="156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4158000" y="5445224"/>
            <a:ext cx="86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3528000" y="5589240"/>
            <a:ext cx="86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3186000" y="6102000"/>
            <a:ext cx="189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2340000" y="6246000"/>
            <a:ext cx="43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876256" y="664351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C.C.Buchner Verlag GmbH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40260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568952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400" b="1" i="1" dirty="0" smtClean="0">
                <a:latin typeface="Palatino Linotype" panose="02040502050505030304" pitchFamily="18" charset="0"/>
              </a:rPr>
              <a:t>Beitrag des Faches zu den Leitperspektiven</a:t>
            </a:r>
          </a:p>
          <a:p>
            <a:endParaRPr lang="de-DE" sz="2000" b="1" i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Bildung für Toleranz und Akzeptanz von Vielfalt (BTV)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324000">
              <a:spcAft>
                <a:spcPts val="600"/>
              </a:spcAft>
            </a:pPr>
            <a:r>
              <a:rPr lang="de-DE" sz="2000" i="1" dirty="0" smtClean="0">
                <a:latin typeface="Palatino Linotype" panose="02040502050505030304" pitchFamily="18" charset="0"/>
              </a:rPr>
              <a:t>Auseinandersetzung mit griechischen Texten wichtig für…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Palatino Linotype" panose="02040502050505030304" pitchFamily="18" charset="0"/>
              </a:rPr>
              <a:t>p</a:t>
            </a:r>
            <a:r>
              <a:rPr lang="de-DE" sz="2000" dirty="0" smtClean="0">
                <a:latin typeface="Palatino Linotype" panose="02040502050505030304" pitchFamily="18" charset="0"/>
              </a:rPr>
              <a:t>ersonale / gesellschaftliche Vielfalt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Palatino Linotype" panose="02040502050505030304" pitchFamily="18" charset="0"/>
              </a:rPr>
              <a:t>w</a:t>
            </a:r>
            <a:r>
              <a:rPr lang="de-DE" sz="2000" dirty="0" smtClean="0">
                <a:latin typeface="Palatino Linotype" panose="02040502050505030304" pitchFamily="18" charset="0"/>
              </a:rPr>
              <a:t>ertorientiertes Handeln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Toleranz und Antidiskriminierung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Akzeptanz anderer Lebensformen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Konfliktbewältigung und Interessensausgleich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Palatino Linotype" panose="02040502050505030304" pitchFamily="18" charset="0"/>
              </a:rPr>
              <a:t>k</a:t>
            </a:r>
            <a:r>
              <a:rPr lang="de-DE" sz="2000" dirty="0" smtClean="0">
                <a:latin typeface="Palatino Linotype" panose="02040502050505030304" pitchFamily="18" charset="0"/>
              </a:rPr>
              <a:t>ritische Überprüfung der eigenen Haltung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9087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latin typeface="Palatino Linotype" panose="02040502050505030304" pitchFamily="18" charset="0"/>
              </a:rPr>
              <a:t>ΚΑΙΡΟΣ</a:t>
            </a:r>
            <a:endParaRPr lang="de-DE" sz="2800" b="1" dirty="0">
              <a:latin typeface="Palatino Linotype" panose="0204050205050503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56792"/>
            <a:ext cx="8221267" cy="3240360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>
            <a:off x="3996000" y="2772000"/>
            <a:ext cx="1296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1800000" y="3024000"/>
            <a:ext cx="59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2520000" y="3006000"/>
            <a:ext cx="385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900000" y="3258000"/>
            <a:ext cx="158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5454000" y="3240000"/>
            <a:ext cx="68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5436000" y="4437112"/>
            <a:ext cx="91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918000" y="4698000"/>
            <a:ext cx="457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6804248" y="659639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C.C.Buchner Verlag GmbH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360743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76470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Palatino Linotype" panose="02040502050505030304" pitchFamily="18" charset="0"/>
              </a:rPr>
              <a:t>ΞΕΝΙΑ</a:t>
            </a:r>
            <a:endParaRPr lang="de-DE" sz="2800" b="1" dirty="0">
              <a:latin typeface="Palatino Linotype" panose="0204050205050503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4" y="1287924"/>
            <a:ext cx="8159852" cy="5328444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1080000" y="4725144"/>
            <a:ext cx="376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1152000" y="4960800"/>
            <a:ext cx="133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1080000" y="5184000"/>
            <a:ext cx="14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876256" y="664351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C.C.Buchner Verlag GmbH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5128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3528" y="67353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Palatino Linotype" panose="02040502050505030304" pitchFamily="18" charset="0"/>
              </a:rPr>
              <a:t>ΚΑΙΡΟΣ</a:t>
            </a:r>
            <a:endParaRPr lang="de-DE" sz="2800" b="1" dirty="0">
              <a:latin typeface="Palatino Linotype" panose="0204050205050503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272864" cy="5040560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5166000" y="3420000"/>
            <a:ext cx="115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1260000" y="3654000"/>
            <a:ext cx="154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1242000" y="4320000"/>
            <a:ext cx="32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1252800" y="4554000"/>
            <a:ext cx="320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876256" y="6643510"/>
            <a:ext cx="3384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© C.C.Buchner Verlag GmbH &amp; Co. KG</a:t>
            </a:r>
          </a:p>
        </p:txBody>
      </p:sp>
    </p:spTree>
    <p:extLst>
      <p:ext uri="{BB962C8B-B14F-4D97-AF65-F5344CB8AC3E}">
        <p14:creationId xmlns:p14="http://schemas.microsoft.com/office/powerpoint/2010/main" val="15985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712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400" b="1" i="1" dirty="0" smtClean="0">
                <a:latin typeface="Palatino Linotype" panose="02040502050505030304" pitchFamily="18" charset="0"/>
              </a:rPr>
              <a:t>Beitrag des Faches zu den Leitperspektiven</a:t>
            </a:r>
          </a:p>
          <a:p>
            <a:endParaRPr lang="de-DE" sz="2000" b="1" i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Prävention und Gesundheitsförderung (PG)</a:t>
            </a:r>
            <a:endParaRPr lang="de-DE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Organisation des eigenen Lernprozesses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Techniken, Methoden, Strategien weiterentwickeln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Denken, Fühlen, Handeln wahrnehmen, ausdrücken und reflektieren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Palatino Linotype" panose="02040502050505030304" pitchFamily="18" charset="0"/>
              </a:rPr>
              <a:t>i</a:t>
            </a:r>
            <a:r>
              <a:rPr lang="de-DE" sz="2000" dirty="0" smtClean="0">
                <a:latin typeface="Palatino Linotype" panose="02040502050505030304" pitchFamily="18" charset="0"/>
              </a:rPr>
              <a:t>m eigenen Handeln als selbstwirksam erleben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692696"/>
            <a:ext cx="8712968" cy="611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Prävention und Gesundheitsförderung (PG)</a:t>
            </a:r>
          </a:p>
          <a:p>
            <a:endParaRPr lang="de-DE" sz="1600" dirty="0" smtClean="0"/>
          </a:p>
          <a:p>
            <a:r>
              <a:rPr lang="de-DE" sz="1600" b="1" dirty="0" smtClean="0"/>
              <a:t>Prävention </a:t>
            </a:r>
            <a:r>
              <a:rPr lang="de-DE" sz="1600" b="1" dirty="0"/>
              <a:t>und Gesundheitsförderung zielen auf die Förderung von Lebenskompetenzen und Stärkung von persönlichen Schutzfaktoren ab. </a:t>
            </a:r>
            <a:r>
              <a:rPr lang="de-DE" sz="1600" dirty="0"/>
              <a:t>Kinder und Jugendliche sollen dabei unterstützt werden, altersspezifische Entwicklungsaufgaben bewältigen zu können. </a:t>
            </a:r>
            <a:r>
              <a:rPr lang="de-DE" sz="1600" dirty="0" smtClean="0"/>
              <a:t>[…]</a:t>
            </a:r>
            <a:r>
              <a:rPr lang="de-DE" sz="1600" dirty="0"/>
              <a:t/>
            </a:r>
            <a:br>
              <a:rPr lang="de-DE" sz="1600" dirty="0"/>
            </a:br>
            <a:endParaRPr lang="de-DE" sz="1600" dirty="0" smtClean="0"/>
          </a:p>
          <a:p>
            <a:r>
              <a:rPr lang="de-DE" sz="1600" dirty="0" smtClean="0"/>
              <a:t>Zentrale</a:t>
            </a:r>
            <a:r>
              <a:rPr lang="de-DE" sz="1600" b="1" dirty="0" smtClean="0"/>
              <a:t> </a:t>
            </a:r>
            <a:r>
              <a:rPr lang="de-DE" sz="1600" b="1" dirty="0"/>
              <a:t>Lern- und Handlungsfelder</a:t>
            </a:r>
            <a:r>
              <a:rPr lang="de-DE" sz="1600" dirty="0"/>
              <a:t> sind: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Selbstregulation: Gedanken, Emotionen und Handlungen </a:t>
            </a:r>
            <a:r>
              <a:rPr lang="de-DE" sz="1600" b="1" dirty="0"/>
              <a:t>selbst regulieren</a:t>
            </a:r>
            <a:r>
              <a:rPr lang="de-DE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ressourcenorientiert</a:t>
            </a:r>
            <a:r>
              <a:rPr lang="de-DE" sz="1600" dirty="0"/>
              <a:t> denken und Probleme lösen;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wertschätzend</a:t>
            </a:r>
            <a:r>
              <a:rPr lang="de-DE" sz="1600" dirty="0"/>
              <a:t> kommunizieren und handeln;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lösungsorientiert</a:t>
            </a:r>
            <a:r>
              <a:rPr lang="de-DE" sz="1600" dirty="0"/>
              <a:t> Konflikte und Stress bewältigen;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Kontakte und Beziehungen aufbauen und halten</a:t>
            </a:r>
            <a:r>
              <a:rPr lang="de-DE" sz="1600" dirty="0" smtClean="0"/>
              <a:t>.</a:t>
            </a:r>
          </a:p>
          <a:p>
            <a:endParaRPr lang="de-DE" sz="1600" dirty="0" smtClean="0"/>
          </a:p>
          <a:p>
            <a:r>
              <a:rPr lang="de-DE" sz="1600" dirty="0" smtClean="0"/>
              <a:t>Die </a:t>
            </a:r>
            <a:r>
              <a:rPr lang="de-DE" sz="1600" dirty="0"/>
              <a:t>Verankerung der Leitperspektive im Bildungsplan wird </a:t>
            </a:r>
            <a:r>
              <a:rPr lang="de-DE" sz="1600" b="1" dirty="0"/>
              <a:t>durch folgende Begriffe konkretisiert</a:t>
            </a:r>
            <a:r>
              <a:rPr lang="de-DE" sz="1600" dirty="0"/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Wahrnehmung und Empfindung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Selbstregulation und Lernen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Bewegung und Entspannung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Körper und Hygiene </a:t>
            </a:r>
            <a:r>
              <a:rPr lang="de-DE" sz="1600" b="1" dirty="0" smtClean="0"/>
              <a:t>			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 smtClean="0"/>
              <a:t>Ernährung</a:t>
            </a:r>
            <a:endParaRPr lang="de-DE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Sucht und Abhängigkeit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Mobbing und Gewalt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1600" dirty="0"/>
              <a:t>Sicherheit und Unfallschutz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de-DE" sz="1600" dirty="0">
              <a:effectLst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3491880" y="4595239"/>
            <a:ext cx="1606769" cy="69033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 flipV="1">
            <a:off x="3203848" y="4869160"/>
            <a:ext cx="1894801" cy="5511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2483768" y="5333093"/>
            <a:ext cx="2614881" cy="2193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2663788" y="5694222"/>
            <a:ext cx="2434861" cy="343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098649" y="5190291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i="1" dirty="0">
                <a:solidFill>
                  <a:srgbClr val="FF0000"/>
                </a:solidFill>
              </a:rPr>
              <a:t>in den inhaltsbezogenen </a:t>
            </a:r>
            <a:r>
              <a:rPr lang="de-DE" sz="1600" i="1" dirty="0" smtClean="0">
                <a:solidFill>
                  <a:srgbClr val="FF0000"/>
                </a:solidFill>
              </a:rPr>
              <a:t>Kompetenzen</a:t>
            </a:r>
          </a:p>
          <a:p>
            <a:pPr lvl="0"/>
            <a:r>
              <a:rPr lang="de-DE" sz="1600" i="1" dirty="0" smtClean="0">
                <a:solidFill>
                  <a:srgbClr val="FF0000"/>
                </a:solidFill>
              </a:rPr>
              <a:t>des Faches </a:t>
            </a:r>
            <a:r>
              <a:rPr lang="de-DE" sz="1600" i="1" dirty="0">
                <a:solidFill>
                  <a:srgbClr val="FF0000"/>
                </a:solidFill>
              </a:rPr>
              <a:t>Griechisch zu finden</a:t>
            </a:r>
          </a:p>
          <a:p>
            <a:endParaRPr lang="de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71296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400" b="1" i="1" dirty="0" smtClean="0">
                <a:latin typeface="Palatino Linotype" panose="02040502050505030304" pitchFamily="18" charset="0"/>
              </a:rPr>
              <a:t>Beitrag des Faches zu den Leitperspektiven</a:t>
            </a:r>
          </a:p>
          <a:p>
            <a:endParaRPr lang="de-DE" sz="2000" b="1" i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Prävention und Gesundheitsförderung (PG)</a:t>
            </a:r>
            <a:endParaRPr lang="de-DE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720000" indent="-3429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3.1.1 </a:t>
            </a:r>
            <a:r>
              <a:rPr lang="de-DE" sz="2000" u="sng" dirty="0" smtClean="0">
                <a:latin typeface="Palatino Linotype" panose="02040502050505030304" pitchFamily="18" charset="0"/>
              </a:rPr>
              <a:t>Wortschatz</a:t>
            </a:r>
          </a:p>
          <a:p>
            <a:pPr marL="377100"/>
            <a:r>
              <a:rPr lang="de-DE" sz="2000" dirty="0" smtClean="0">
                <a:latin typeface="Palatino Linotype" panose="02040502050505030304" pitchFamily="18" charset="0"/>
              </a:rPr>
              <a:t>	(10) Kenntnisse der Wortbildung bei der Erschließung von Lern-</a:t>
            </a:r>
          </a:p>
          <a:p>
            <a:pPr marL="377100">
              <a:spcAft>
                <a:spcPts val="800"/>
              </a:spcAft>
            </a:pPr>
            <a:r>
              <a:rPr lang="de-DE" sz="2000" dirty="0" smtClean="0">
                <a:latin typeface="Palatino Linotype" panose="02040502050505030304" pitchFamily="18" charset="0"/>
              </a:rPr>
              <a:t>                und Zusatzvokabeln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anwenden</a:t>
            </a:r>
          </a:p>
          <a:p>
            <a:pPr marL="377100"/>
            <a:r>
              <a:rPr lang="de-DE" sz="2000" dirty="0">
                <a:latin typeface="Palatino Linotype" panose="02040502050505030304" pitchFamily="18" charset="0"/>
              </a:rPr>
              <a:t>	</a:t>
            </a:r>
            <a:r>
              <a:rPr lang="de-DE" sz="2000" dirty="0" smtClean="0">
                <a:latin typeface="Palatino Linotype" panose="02040502050505030304" pitchFamily="18" charset="0"/>
              </a:rPr>
              <a:t>(14) Angaben zur Bedeutungsdifferenzierung im Wörterbuch</a:t>
            </a:r>
          </a:p>
          <a:p>
            <a:pPr marL="377100"/>
            <a:r>
              <a:rPr lang="de-DE" sz="2000" dirty="0" smtClean="0">
                <a:latin typeface="Palatino Linotype" panose="02040502050505030304" pitchFamily="18" charset="0"/>
              </a:rPr>
              <a:t>                zunehmend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selbstständig nutzen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712968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400" b="1" i="1" dirty="0" smtClean="0">
                <a:latin typeface="Palatino Linotype" panose="02040502050505030304" pitchFamily="18" charset="0"/>
              </a:rPr>
              <a:t>Beitrag des Faches zu den Leitperspektiven</a:t>
            </a:r>
          </a:p>
          <a:p>
            <a:endParaRPr lang="de-DE" sz="2000" b="1" i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Prävention und Gesundheitsförderung (PG)</a:t>
            </a:r>
            <a:endParaRPr lang="de-DE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720000" indent="-3429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3.1.2 </a:t>
            </a:r>
            <a:r>
              <a:rPr lang="de-DE" sz="2000" u="sng" dirty="0" smtClean="0">
                <a:latin typeface="Palatino Linotype" panose="02040502050505030304" pitchFamily="18" charset="0"/>
              </a:rPr>
              <a:t>Satzlehre</a:t>
            </a:r>
          </a:p>
          <a:p>
            <a:pPr indent="-180000"/>
            <a:r>
              <a:rPr lang="de-DE" sz="2000" dirty="0" smtClean="0">
                <a:latin typeface="Palatino Linotype" panose="02040502050505030304" pitchFamily="18" charset="0"/>
              </a:rPr>
              <a:t>	(1) einfache Methode zur grafischen Satzanalyse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anwenden</a:t>
            </a:r>
          </a:p>
          <a:p>
            <a:pPr marL="377100"/>
            <a:endParaRPr lang="de-DE" sz="2000" dirty="0">
              <a:latin typeface="Palatino Linotype" panose="02040502050505030304" pitchFamily="18" charset="0"/>
            </a:endParaRPr>
          </a:p>
          <a:p>
            <a:pPr marL="7200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3.1.3 </a:t>
            </a:r>
            <a:r>
              <a:rPr lang="de-DE" sz="2000" u="sng" dirty="0" smtClean="0">
                <a:latin typeface="Palatino Linotype" panose="02040502050505030304" pitchFamily="18" charset="0"/>
              </a:rPr>
              <a:t>Formenlehre</a:t>
            </a:r>
          </a:p>
          <a:p>
            <a:pPr marL="377100"/>
            <a:endParaRPr lang="de-DE" sz="2000" dirty="0" smtClean="0">
              <a:latin typeface="Palatino Linotype" panose="02040502050505030304" pitchFamily="18" charset="0"/>
            </a:endParaRPr>
          </a:p>
          <a:p>
            <a:pPr marL="377100"/>
            <a:r>
              <a:rPr lang="de-DE" sz="2000" dirty="0">
                <a:latin typeface="Palatino Linotype" panose="02040502050505030304" pitchFamily="18" charset="0"/>
              </a:rPr>
              <a:t>	</a:t>
            </a:r>
            <a:r>
              <a:rPr lang="de-DE" sz="2000" dirty="0" smtClean="0">
                <a:latin typeface="Palatino Linotype" panose="02040502050505030304" pitchFamily="18" charset="0"/>
              </a:rPr>
              <a:t>(1)  erworbene Kenntnisse der wichtigsten Lautgesetze bei der</a:t>
            </a:r>
          </a:p>
          <a:p>
            <a:pPr marL="377100">
              <a:spcAft>
                <a:spcPts val="800"/>
              </a:spcAft>
            </a:pPr>
            <a:r>
              <a:rPr lang="de-DE" sz="2000" dirty="0" smtClean="0">
                <a:latin typeface="Palatino Linotype" panose="02040502050505030304" pitchFamily="18" charset="0"/>
              </a:rPr>
              <a:t>	       Analyse von Formen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zunehmend selbstständig anwenden</a:t>
            </a:r>
          </a:p>
          <a:p>
            <a:pPr marL="377100"/>
            <a:r>
              <a:rPr lang="de-DE" sz="2000" dirty="0" smtClean="0">
                <a:latin typeface="Palatino Linotype" panose="02040502050505030304" pitchFamily="18" charset="0"/>
              </a:rPr>
              <a:t>	(8)  Angaben im Wörterbuch zum Formenbestand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zunehmend             	       selbstständig nutzen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4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712968" cy="526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1.1 Bildungswert des Faches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400" b="1" i="1" dirty="0" smtClean="0">
                <a:latin typeface="Palatino Linotype" panose="02040502050505030304" pitchFamily="18" charset="0"/>
              </a:rPr>
              <a:t>Beitrag des Faches zu den Leitperspektiven</a:t>
            </a:r>
          </a:p>
          <a:p>
            <a:endParaRPr lang="de-DE" sz="2000" b="1" i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Prävention und Gesundheitsförderung (PG)</a:t>
            </a:r>
            <a:endParaRPr lang="de-DE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>
              <a:latin typeface="Palatino Linotype" panose="02040502050505030304" pitchFamily="18" charset="0"/>
            </a:endParaRPr>
          </a:p>
          <a:p>
            <a:pPr marL="720000" indent="-3429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3.1.4 </a:t>
            </a:r>
            <a:r>
              <a:rPr lang="de-DE" sz="2000" u="sng" dirty="0" smtClean="0">
                <a:latin typeface="Palatino Linotype" panose="02040502050505030304" pitchFamily="18" charset="0"/>
              </a:rPr>
              <a:t>Texte und Literatur</a:t>
            </a:r>
          </a:p>
          <a:p>
            <a:pPr marL="377100"/>
            <a:r>
              <a:rPr lang="de-DE" sz="2000" dirty="0" smtClean="0">
                <a:latin typeface="Palatino Linotype" panose="02040502050505030304" pitchFamily="18" charset="0"/>
              </a:rPr>
              <a:t>	(1)  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zunehmend selbstständig </a:t>
            </a:r>
            <a:r>
              <a:rPr lang="de-DE" sz="2000" dirty="0" smtClean="0">
                <a:latin typeface="Palatino Linotype" panose="02040502050505030304" pitchFamily="18" charset="0"/>
              </a:rPr>
              <a:t>Informationen aus dem Textumfeld 	        […]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zusammenstellen</a:t>
            </a:r>
          </a:p>
          <a:p>
            <a:pPr marL="377100"/>
            <a:endParaRPr lang="de-DE" sz="2000" dirty="0" smtClean="0">
              <a:latin typeface="Palatino Linotype" panose="02040502050505030304" pitchFamily="18" charset="0"/>
            </a:endParaRPr>
          </a:p>
          <a:p>
            <a:pPr marL="377100"/>
            <a:r>
              <a:rPr lang="de-DE" sz="2000" dirty="0" smtClean="0">
                <a:latin typeface="Palatino Linotype" panose="02040502050505030304" pitchFamily="18" charset="0"/>
              </a:rPr>
              <a:t>	(3)   aus verschiedenen Satzerschließungsmethoden eine geeignete 	       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auswählen und anwenden</a:t>
            </a:r>
          </a:p>
          <a:p>
            <a:pPr marL="377100"/>
            <a:endParaRPr lang="de-DE" sz="2000" dirty="0">
              <a:latin typeface="Palatino Linotype" panose="02040502050505030304" pitchFamily="18" charset="0"/>
            </a:endParaRPr>
          </a:p>
          <a:p>
            <a:pPr marL="377100"/>
            <a:r>
              <a:rPr lang="de-DE" sz="2000" dirty="0" smtClean="0">
                <a:latin typeface="Palatino Linotype" panose="02040502050505030304" pitchFamily="18" charset="0"/>
              </a:rPr>
              <a:t>	(14) Inhalte von Texten </a:t>
            </a:r>
            <a:r>
              <a:rPr lang="de-DE" sz="2000" b="1" spc="-2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mit eigenen Erlebnissen und Einstellungen  </a:t>
            </a:r>
            <a:r>
              <a:rPr lang="de-DE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	        </a:t>
            </a:r>
            <a:r>
              <a:rPr lang="de-DE" sz="20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vergleichen</a:t>
            </a:r>
            <a:endParaRPr lang="de-DE" sz="20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3"/>
          <p:cNvSpPr txBox="1">
            <a:spLocks noChangeArrowheads="1"/>
          </p:cNvSpPr>
          <p:nvPr/>
        </p:nvSpPr>
        <p:spPr bwMode="auto">
          <a:xfrm>
            <a:off x="239609" y="452105"/>
            <a:ext cx="869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de-DE" sz="2800" b="1" dirty="0" smtClean="0">
                <a:solidFill>
                  <a:srgbClr val="FFFF00"/>
                </a:solidFill>
                <a:latin typeface="Calibri"/>
                <a:ea typeface="+mn-ea"/>
                <a:cs typeface="Calibri"/>
              </a:rPr>
              <a:t>Implementierung - Fortbildungskonzeption</a:t>
            </a:r>
            <a:endParaRPr lang="de-DE" sz="2800" b="1" dirty="0">
              <a:solidFill>
                <a:srgbClr val="FFFF00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468506" y="2421916"/>
            <a:ext cx="2119266" cy="2663268"/>
            <a:chOff x="2627784" y="1556792"/>
            <a:chExt cx="2020684" cy="3528392"/>
          </a:xfrm>
        </p:grpSpPr>
        <p:sp>
          <p:nvSpPr>
            <p:cNvPr id="36" name="Eine Ecke des Rechtecks schneiden 35"/>
            <p:cNvSpPr/>
            <p:nvPr/>
          </p:nvSpPr>
          <p:spPr>
            <a:xfrm>
              <a:off x="2627784" y="1556792"/>
              <a:ext cx="2020684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39" name="Abgerundetes Rechteck 38"/>
            <p:cNvSpPr/>
            <p:nvPr/>
          </p:nvSpPr>
          <p:spPr>
            <a:xfrm>
              <a:off x="2710994" y="4149080"/>
              <a:ext cx="1800200" cy="57606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Fachberater/innen Bildungsplan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bgerundetes Rechteck 42"/>
            <p:cNvSpPr/>
            <p:nvPr/>
          </p:nvSpPr>
          <p:spPr>
            <a:xfrm>
              <a:off x="2923217" y="2060848"/>
              <a:ext cx="1368152" cy="332392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Kollegium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654900" y="2708920"/>
              <a:ext cx="1917100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Intention</a:t>
              </a:r>
              <a:r>
                <a:rPr lang="de-DE" sz="13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Implementierungs-konzept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6759356" y="1556792"/>
            <a:ext cx="1989108" cy="3528392"/>
            <a:chOff x="6759356" y="1556792"/>
            <a:chExt cx="1989108" cy="3528392"/>
          </a:xfrm>
        </p:grpSpPr>
        <p:sp>
          <p:nvSpPr>
            <p:cNvPr id="38" name="Eine Ecke des Rechtecks schneiden 37"/>
            <p:cNvSpPr/>
            <p:nvPr/>
          </p:nvSpPr>
          <p:spPr>
            <a:xfrm>
              <a:off x="6788476" y="1556792"/>
              <a:ext cx="1959988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1" name="Abgerundetes Rechteck 40"/>
            <p:cNvSpPr/>
            <p:nvPr/>
          </p:nvSpPr>
          <p:spPr>
            <a:xfrm>
              <a:off x="6960505" y="4383340"/>
              <a:ext cx="1643943" cy="26979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Fachschaften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bgerundetes Rechteck 44"/>
            <p:cNvSpPr/>
            <p:nvPr/>
          </p:nvSpPr>
          <p:spPr>
            <a:xfrm>
              <a:off x="7033830" y="2060848"/>
              <a:ext cx="1368152" cy="361068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Fachschaften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759356" y="2708920"/>
              <a:ext cx="191710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Weitergabe</a:t>
              </a:r>
              <a:r>
                <a:rPr lang="de-DE" sz="14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</a:t>
              </a:r>
            </a:p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Diskussion</a:t>
              </a: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344718" y="2761184"/>
            <a:ext cx="1928952" cy="2324000"/>
            <a:chOff x="539552" y="1556792"/>
            <a:chExt cx="1959988" cy="3528392"/>
          </a:xfrm>
        </p:grpSpPr>
        <p:sp>
          <p:nvSpPr>
            <p:cNvPr id="3" name="Eine Ecke des Rechtecks schneiden 2"/>
            <p:cNvSpPr/>
            <p:nvPr/>
          </p:nvSpPr>
          <p:spPr>
            <a:xfrm>
              <a:off x="539552" y="1556792"/>
              <a:ext cx="1959988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" name="Abgerundetes Rechteck 3"/>
            <p:cNvSpPr/>
            <p:nvPr/>
          </p:nvSpPr>
          <p:spPr>
            <a:xfrm>
              <a:off x="827584" y="4437112"/>
              <a:ext cx="1311916" cy="27131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RPen, SSÄ</a:t>
              </a:r>
              <a:endPara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bgerundetes Rechteck 41"/>
            <p:cNvSpPr/>
            <p:nvPr/>
          </p:nvSpPr>
          <p:spPr>
            <a:xfrm>
              <a:off x="814026" y="2060848"/>
              <a:ext cx="1368152" cy="309762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Schulleitung</a:t>
              </a:r>
              <a:endPara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39552" y="2780928"/>
              <a:ext cx="1917100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Intention</a:t>
              </a:r>
              <a:r>
                <a:rPr lang="de-DE" sz="13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Implementierungs-konzept</a:t>
              </a:r>
            </a:p>
          </p:txBody>
        </p:sp>
      </p:grpSp>
      <p:sp>
        <p:nvSpPr>
          <p:cNvPr id="7" name="Ellipse 6"/>
          <p:cNvSpPr/>
          <p:nvPr/>
        </p:nvSpPr>
        <p:spPr>
          <a:xfrm>
            <a:off x="1151119" y="5183738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3308418" y="5183738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5372475" y="5176017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7426739" y="5174680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71125" y="1988840"/>
            <a:ext cx="1989108" cy="3096344"/>
            <a:chOff x="4671124" y="1556792"/>
            <a:chExt cx="2018177" cy="3528392"/>
          </a:xfrm>
        </p:grpSpPr>
        <p:sp>
          <p:nvSpPr>
            <p:cNvPr id="37" name="Eine Ecke des Rechtecks schneiden 36"/>
            <p:cNvSpPr/>
            <p:nvPr/>
          </p:nvSpPr>
          <p:spPr>
            <a:xfrm>
              <a:off x="4716015" y="1556792"/>
              <a:ext cx="1973286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4" name="Abgerundetes Rechteck 43"/>
            <p:cNvSpPr/>
            <p:nvPr/>
          </p:nvSpPr>
          <p:spPr>
            <a:xfrm>
              <a:off x="4945598" y="2086694"/>
              <a:ext cx="1368152" cy="334194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Lehrkräfte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71124" y="2761183"/>
              <a:ext cx="19171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Fachfortbildungen</a:t>
              </a:r>
            </a:p>
          </p:txBody>
        </p:sp>
        <p:sp>
          <p:nvSpPr>
            <p:cNvPr id="27" name="Abgerundetes Rechteck 26"/>
            <p:cNvSpPr/>
            <p:nvPr/>
          </p:nvSpPr>
          <p:spPr>
            <a:xfrm>
              <a:off x="4789731" y="4149080"/>
              <a:ext cx="1800200" cy="5760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Fachberater/innen Unterricht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1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980728"/>
            <a:ext cx="8820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1.2 Kompetenzen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Palatino Linotype" panose="02040502050505030304" pitchFamily="18" charset="0"/>
              </a:rPr>
              <a:t>Beschäftigung mit griechischen Texten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Palatino Linotype" panose="02040502050505030304" pitchFamily="18" charset="0"/>
              </a:rPr>
              <a:t>Reflexion </a:t>
            </a:r>
            <a:r>
              <a:rPr lang="de-DE" sz="2000" b="1" dirty="0" smtClean="0">
                <a:latin typeface="Palatino Linotype" panose="02040502050505030304" pitchFamily="18" charset="0"/>
              </a:rPr>
              <a:t>sprachlicher Nuancierungsmöglichkeiten</a:t>
            </a:r>
          </a:p>
          <a:p>
            <a:endParaRPr lang="de-DE" sz="2000" b="1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Palatino Linotype" panose="02040502050505030304" pitchFamily="18" charset="0"/>
              </a:rPr>
              <a:t>v</a:t>
            </a:r>
            <a:r>
              <a:rPr lang="de-DE" sz="2000" b="1" dirty="0" smtClean="0">
                <a:latin typeface="Palatino Linotype" panose="02040502050505030304" pitchFamily="18" charset="0"/>
              </a:rPr>
              <a:t>erschiedene Methoden </a:t>
            </a:r>
            <a:r>
              <a:rPr lang="de-DE" sz="2000" dirty="0" smtClean="0">
                <a:latin typeface="Palatino Linotype" panose="02040502050505030304" pitchFamily="18" charset="0"/>
              </a:rPr>
              <a:t>beim Umgang mit </a:t>
            </a:r>
            <a:r>
              <a:rPr lang="de-DE" sz="2000" b="1" dirty="0" smtClean="0">
                <a:latin typeface="Palatino Linotype" panose="02040502050505030304" pitchFamily="18" charset="0"/>
              </a:rPr>
              <a:t>Texten</a:t>
            </a:r>
            <a:endParaRPr lang="de-DE" sz="2000" dirty="0" smtClean="0">
              <a:latin typeface="Palatino Linotype" panose="02040502050505030304" pitchFamily="18" charset="0"/>
            </a:endParaRP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spc="-20" dirty="0" smtClean="0">
                <a:latin typeface="Palatino Linotype" panose="02040502050505030304" pitchFamily="18" charset="0"/>
              </a:rPr>
              <a:t>Methodenkompetenz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Palatino Linotype" panose="02040502050505030304" pitchFamily="18" charset="0"/>
              </a:rPr>
              <a:t>Stellung nehmen </a:t>
            </a:r>
            <a:r>
              <a:rPr lang="de-DE" sz="2000" dirty="0" smtClean="0">
                <a:latin typeface="Palatino Linotype" panose="02040502050505030304" pitchFamily="18" charset="0"/>
              </a:rPr>
              <a:t>und </a:t>
            </a:r>
            <a:r>
              <a:rPr lang="de-DE" sz="2000" b="1" dirty="0" smtClean="0">
                <a:latin typeface="Palatino Linotype" panose="02040502050505030304" pitchFamily="18" charset="0"/>
              </a:rPr>
              <a:t>reflektieren 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1052736"/>
            <a:ext cx="8568952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1.3 Didaktische Hinweise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Palatino Linotype" panose="02040502050505030304" pitchFamily="18" charset="0"/>
              </a:rPr>
              <a:t>Wortschatzarbeit</a:t>
            </a:r>
            <a:r>
              <a:rPr lang="de-DE" sz="2000" dirty="0" smtClean="0">
                <a:latin typeface="Palatino Linotype" panose="02040502050505030304" pitchFamily="18" charset="0"/>
              </a:rPr>
              <a:t>: Ausrichtung an </a:t>
            </a:r>
            <a:r>
              <a:rPr lang="de-DE" sz="2000" b="1" dirty="0" smtClean="0">
                <a:latin typeface="Palatino Linotype" panose="02040502050505030304" pitchFamily="18" charset="0"/>
              </a:rPr>
              <a:t>Platon</a:t>
            </a:r>
            <a:r>
              <a:rPr lang="de-DE" sz="2000" dirty="0" smtClean="0">
                <a:latin typeface="Palatino Linotype" panose="02040502050505030304" pitchFamily="18" charset="0"/>
              </a:rPr>
              <a:t> (frühe und mittlere Dialoge)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Palatino Linotype" panose="02040502050505030304" pitchFamily="18" charset="0"/>
              </a:rPr>
              <a:t>Wortbildungsregeln</a:t>
            </a:r>
            <a:r>
              <a:rPr lang="de-DE" sz="2000" dirty="0" smtClean="0">
                <a:latin typeface="Palatino Linotype" panose="02040502050505030304" pitchFamily="18" charset="0"/>
              </a:rPr>
              <a:t>, um unbekannte Vokabeln zu erschließen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Palatino Linotype" panose="02040502050505030304" pitchFamily="18" charset="0"/>
              </a:rPr>
              <a:t>Grammatik und Übungen auf </a:t>
            </a:r>
            <a:r>
              <a:rPr lang="de-DE" sz="2000" b="1" dirty="0" smtClean="0">
                <a:latin typeface="Palatino Linotype" panose="02040502050505030304" pitchFamily="18" charset="0"/>
              </a:rPr>
              <a:t>Textarbeit</a:t>
            </a:r>
            <a:r>
              <a:rPr lang="de-DE" sz="2000" dirty="0" smtClean="0">
                <a:latin typeface="Palatino Linotype" panose="02040502050505030304" pitchFamily="18" charset="0"/>
              </a:rPr>
              <a:t> ausrichten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2000" dirty="0">
                <a:latin typeface="Palatino Linotype" panose="02040502050505030304" pitchFamily="18" charset="0"/>
              </a:rPr>
              <a:t>g</a:t>
            </a:r>
            <a:r>
              <a:rPr lang="de-DE" sz="2000" dirty="0" smtClean="0">
                <a:latin typeface="Palatino Linotype" panose="02040502050505030304" pitchFamily="18" charset="0"/>
              </a:rPr>
              <a:t>riechische </a:t>
            </a:r>
            <a:r>
              <a:rPr lang="de-DE" sz="2000" b="1" dirty="0" smtClean="0">
                <a:latin typeface="Palatino Linotype" panose="02040502050505030304" pitchFamily="18" charset="0"/>
              </a:rPr>
              <a:t>Spezifika</a:t>
            </a:r>
            <a:r>
              <a:rPr lang="de-DE" sz="2000" dirty="0" smtClean="0">
                <a:latin typeface="Palatino Linotype" panose="02040502050505030304" pitchFamily="18" charset="0"/>
              </a:rPr>
              <a:t> (Verbalaspekt, modale Färbung) im Deutschen </a:t>
            </a:r>
            <a:r>
              <a:rPr lang="de-DE" sz="2000" b="1" dirty="0" smtClean="0">
                <a:latin typeface="Palatino Linotype" panose="02040502050505030304" pitchFamily="18" charset="0"/>
              </a:rPr>
              <a:t>bewusst anwenden</a:t>
            </a:r>
          </a:p>
          <a:p>
            <a:pPr marL="341100"/>
            <a:r>
              <a:rPr lang="de-DE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 </a:t>
            </a:r>
            <a:r>
              <a:rPr lang="de-DE" sz="2000" dirty="0" smtClean="0">
                <a:latin typeface="Palatino Linotype" panose="02040502050505030304" pitchFamily="18" charset="0"/>
              </a:rPr>
              <a:t>Vermeidung ungebräuchlicher Sprachmuster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>
                <a:latin typeface="Palatino Linotype" panose="02040502050505030304" pitchFamily="18" charset="0"/>
              </a:rPr>
              <a:t>Originallektüre</a:t>
            </a:r>
            <a:r>
              <a:rPr lang="de-DE" sz="2000" dirty="0" smtClean="0">
                <a:latin typeface="Palatino Linotype" panose="02040502050505030304" pitchFamily="18" charset="0"/>
              </a:rPr>
              <a:t>: spätestens im ersten Halbjahr des dritten Lernjahres,    also erste Hälfte von Klasse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Palatino Linotype" panose="02040502050505030304" pitchFamily="18" charset="0"/>
              </a:rPr>
              <a:t>rechtzeitig Gebrauch des </a:t>
            </a:r>
            <a:r>
              <a:rPr lang="de-DE" sz="2000" b="1" dirty="0" smtClean="0">
                <a:latin typeface="Palatino Linotype" panose="02040502050505030304" pitchFamily="18" charset="0"/>
              </a:rPr>
              <a:t>Wörterbuchs</a:t>
            </a:r>
            <a:r>
              <a:rPr lang="de-DE" sz="2000" dirty="0" smtClean="0">
                <a:latin typeface="Palatino Linotype" panose="02040502050505030304" pitchFamily="18" charset="0"/>
              </a:rPr>
              <a:t> einüben</a:t>
            </a:r>
          </a:p>
          <a:p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1 Leitgedanken zum Kompetenzerwerb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1052736"/>
            <a:ext cx="856895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Prozessbezogene Kompetenzen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 smtClean="0">
                <a:latin typeface="Palatino Linotype" panose="02040502050505030304" pitchFamily="18" charset="0"/>
              </a:rPr>
              <a:t>allgemeine Bildungsziele </a:t>
            </a:r>
            <a:r>
              <a:rPr lang="de-DE" sz="2000" dirty="0" smtClean="0">
                <a:latin typeface="Palatino Linotype" panose="02040502050505030304" pitchFamily="18" charset="0"/>
              </a:rPr>
              <a:t>der Fächer</a:t>
            </a:r>
            <a:endParaRPr lang="de-DE" sz="2000" dirty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 smtClean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Palatino Linotype" panose="02040502050505030304" pitchFamily="18" charset="0"/>
              </a:rPr>
              <a:t>Mittelpunkt: </a:t>
            </a:r>
            <a:r>
              <a:rPr lang="de-DE" sz="2000" b="1" dirty="0" smtClean="0">
                <a:latin typeface="Palatino Linotype" panose="02040502050505030304" pitchFamily="18" charset="0"/>
              </a:rPr>
              <a:t>individuelle Kompetenzentwicklung,                            </a:t>
            </a:r>
            <a:r>
              <a:rPr lang="de-DE" sz="2000" dirty="0" smtClean="0">
                <a:latin typeface="Palatino Linotype" panose="02040502050505030304" pitchFamily="18" charset="0"/>
              </a:rPr>
              <a:t>also </a:t>
            </a:r>
            <a:r>
              <a:rPr lang="de-DE" sz="2000" dirty="0">
                <a:latin typeface="Palatino Linotype" panose="02040502050505030304" pitchFamily="18" charset="0"/>
              </a:rPr>
              <a:t>den </a:t>
            </a:r>
            <a:r>
              <a:rPr lang="de-DE" sz="2000" b="1" dirty="0">
                <a:latin typeface="Palatino Linotype" panose="02040502050505030304" pitchFamily="18" charset="0"/>
              </a:rPr>
              <a:t>gesamten </a:t>
            </a:r>
            <a:r>
              <a:rPr lang="de-DE" sz="2000" b="1" dirty="0" smtClean="0">
                <a:latin typeface="Palatino Linotype" panose="02040502050505030304" pitchFamily="18" charset="0"/>
              </a:rPr>
              <a:t>Bildungs</a:t>
            </a:r>
            <a:r>
              <a:rPr lang="de-DE" sz="2000" b="1" u="sng" dirty="0" smtClean="0">
                <a:latin typeface="Palatino Linotype" panose="02040502050505030304" pitchFamily="18" charset="0"/>
              </a:rPr>
              <a:t>prozess</a:t>
            </a:r>
            <a:endParaRPr lang="de-DE" sz="2000" b="1" dirty="0">
              <a:latin typeface="Palatino Linotype" panose="02040502050505030304" pitchFamily="18" charset="0"/>
            </a:endParaRP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 smtClean="0">
                <a:latin typeface="Palatino Linotype" panose="02040502050505030304" pitchFamily="18" charset="0"/>
              </a:rPr>
              <a:t>personale </a:t>
            </a:r>
            <a:r>
              <a:rPr lang="de-DE" sz="2000" b="1" dirty="0">
                <a:latin typeface="Palatino Linotype" panose="02040502050505030304" pitchFamily="18" charset="0"/>
              </a:rPr>
              <a:t>und soziale </a:t>
            </a:r>
            <a:r>
              <a:rPr lang="de-DE" sz="2000" b="1" dirty="0" smtClean="0">
                <a:latin typeface="Palatino Linotype" panose="02040502050505030304" pitchFamily="18" charset="0"/>
              </a:rPr>
              <a:t>Aspekte</a:t>
            </a:r>
            <a:endParaRPr lang="de-DE" sz="2000" dirty="0" smtClean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 smtClean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i="1" dirty="0">
                <a:latin typeface="Palatino Linotype" panose="02040502050505030304" pitchFamily="18" charset="0"/>
              </a:rPr>
              <a:t>n</a:t>
            </a:r>
            <a:r>
              <a:rPr lang="de-DE" sz="2000" i="1" dirty="0" smtClean="0">
                <a:latin typeface="Palatino Linotype" panose="02040502050505030304" pitchFamily="18" charset="0"/>
              </a:rPr>
              <a:t>icht</a:t>
            </a:r>
            <a:r>
              <a:rPr lang="de-DE" sz="2000" dirty="0" smtClean="0">
                <a:latin typeface="Palatino Linotype" panose="02040502050505030304" pitchFamily="18" charset="0"/>
              </a:rPr>
              <a:t> an </a:t>
            </a:r>
            <a:r>
              <a:rPr lang="de-DE" sz="2000" b="1" dirty="0">
                <a:latin typeface="Palatino Linotype" panose="02040502050505030304" pitchFamily="18" charset="0"/>
              </a:rPr>
              <a:t>einzelne Inhalte </a:t>
            </a:r>
            <a:r>
              <a:rPr lang="de-DE" sz="2000" dirty="0">
                <a:latin typeface="Palatino Linotype" panose="02040502050505030304" pitchFamily="18" charset="0"/>
              </a:rPr>
              <a:t>gebunden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 smtClean="0"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 smtClean="0">
                <a:latin typeface="Palatino Linotype" panose="02040502050505030304" pitchFamily="18" charset="0"/>
              </a:rPr>
              <a:t>übergeordnete Kompetenzen</a:t>
            </a:r>
            <a:endParaRPr lang="de-DE" sz="2000" dirty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23528" y="1052736"/>
            <a:ext cx="85689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Prozessbezogene Kompetenzen</a:t>
            </a:r>
          </a:p>
          <a:p>
            <a:r>
              <a:rPr lang="de-DE" sz="3600" b="1" dirty="0">
                <a:latin typeface="Palatino Linotype" panose="02040502050505030304" pitchFamily="18" charset="0"/>
              </a:rPr>
              <a:t>i</a:t>
            </a:r>
            <a:r>
              <a:rPr lang="de-DE" sz="3600" b="1" dirty="0" smtClean="0">
                <a:latin typeface="Palatino Linotype" panose="02040502050505030304" pitchFamily="18" charset="0"/>
              </a:rPr>
              <a:t>m Fach Griechisch</a:t>
            </a:r>
          </a:p>
          <a:p>
            <a:endParaRPr lang="de-DE" b="1" dirty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2.1 	</a:t>
            </a:r>
            <a:r>
              <a:rPr lang="de-DE" sz="2800" dirty="0" smtClean="0">
                <a:latin typeface="Palatino Linotype" panose="02040502050505030304" pitchFamily="18" charset="0"/>
                <a:hlinkClick r:id="" action="ppaction://customshow?id=1&amp;return=true"/>
              </a:rPr>
              <a:t>Reflektierende Sprachbetrachtung</a:t>
            </a:r>
            <a:endParaRPr lang="de-DE" sz="2800" dirty="0" smtClean="0">
              <a:latin typeface="Palatino Linotype" panose="02040502050505030304" pitchFamily="18" charset="0"/>
            </a:endParaRP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2.2 	</a:t>
            </a:r>
            <a:r>
              <a:rPr lang="de-DE" sz="2800" dirty="0" smtClean="0">
                <a:latin typeface="Palatino Linotype" panose="02040502050505030304" pitchFamily="18" charset="0"/>
                <a:hlinkClick r:id="" action="ppaction://customshow?id=2&amp;return=true"/>
              </a:rPr>
              <a:t>Text- und Literaturkompetenz</a:t>
            </a:r>
            <a:endParaRPr lang="de-DE" sz="2800" dirty="0" smtClean="0">
              <a:latin typeface="Palatino Linotype" panose="02040502050505030304" pitchFamily="18" charset="0"/>
            </a:endParaRP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2.3 	</a:t>
            </a:r>
            <a:r>
              <a:rPr lang="de-DE" sz="2800" dirty="0" smtClean="0">
                <a:latin typeface="Palatino Linotype" panose="02040502050505030304" pitchFamily="18" charset="0"/>
                <a:hlinkClick r:id="" action="ppaction://customshow?id=3&amp;return=true"/>
              </a:rPr>
              <a:t>Interkulturelle Kompetenz</a:t>
            </a:r>
            <a:endParaRPr lang="de-DE" sz="2800" dirty="0" smtClean="0">
              <a:latin typeface="Palatino Linotype" panose="02040502050505030304" pitchFamily="18" charset="0"/>
            </a:endParaRP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2.4 	</a:t>
            </a:r>
            <a:r>
              <a:rPr lang="de-DE" sz="2800" dirty="0" smtClean="0">
                <a:latin typeface="Palatino Linotype" panose="02040502050505030304" pitchFamily="18" charset="0"/>
                <a:hlinkClick r:id="" action="ppaction://customshow?id=4&amp;return=true"/>
              </a:rPr>
              <a:t>Methodenkompetenz</a:t>
            </a:r>
            <a:endParaRPr lang="de-DE" sz="2800" dirty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3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69846"/>
            <a:ext cx="8460432" cy="3918310"/>
          </a:xfrm>
          <a:prstGeom prst="rect">
            <a:avLst/>
          </a:prstGeom>
        </p:spPr>
      </p:pic>
      <p:sp>
        <p:nvSpPr>
          <p:cNvPr id="5" name="Rechteck 4">
            <a:hlinkClick r:id="" action="ppaction://customshow?id=17&amp;return=true"/>
          </p:cNvPr>
          <p:cNvSpPr/>
          <p:nvPr/>
        </p:nvSpPr>
        <p:spPr>
          <a:xfrm>
            <a:off x="539552" y="2420890"/>
            <a:ext cx="8046640" cy="100811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7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69846"/>
            <a:ext cx="8460432" cy="3918310"/>
          </a:xfrm>
          <a:prstGeom prst="rect">
            <a:avLst/>
          </a:prstGeom>
        </p:spPr>
      </p:pic>
      <p:sp>
        <p:nvSpPr>
          <p:cNvPr id="5" name="Rechteck 4">
            <a:hlinkClick r:id="rId3" action="ppaction://hlinksldjump"/>
          </p:cNvPr>
          <p:cNvSpPr/>
          <p:nvPr/>
        </p:nvSpPr>
        <p:spPr>
          <a:xfrm>
            <a:off x="530424" y="3394810"/>
            <a:ext cx="8046640" cy="18343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4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052736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2.1 	Reflektierende Sprachbetrachtung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b="1" i="1" dirty="0" smtClean="0">
                <a:latin typeface="Palatino Linotype" panose="02040502050505030304" pitchFamily="18" charset="0"/>
              </a:rPr>
              <a:t>Reflexion über Sprache als Mittel der Weltsicht</a:t>
            </a:r>
          </a:p>
          <a:p>
            <a:endParaRPr lang="de-DE" sz="2800" b="1" i="1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metasprachliche Terminologie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p</a:t>
            </a:r>
            <a:r>
              <a:rPr lang="de-DE" sz="2400" dirty="0" smtClean="0">
                <a:latin typeface="Palatino Linotype" panose="02040502050505030304" pitchFamily="18" charset="0"/>
              </a:rPr>
              <a:t>assende Ausdrucksform im Deutschen begründet anwenden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Spezifika des Griechischen herausarbeiten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chteck 1">
            <a:hlinkClick r:id="rId2" action="ppaction://hlinksldjump"/>
          </p:cNvPr>
          <p:cNvSpPr/>
          <p:nvPr/>
        </p:nvSpPr>
        <p:spPr>
          <a:xfrm>
            <a:off x="107504" y="1988840"/>
            <a:ext cx="7776864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1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052736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2.1 	Reflektierende Sprachbetrachtung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b="1" i="1" dirty="0" smtClean="0">
                <a:latin typeface="Palatino Linotype" panose="02040502050505030304" pitchFamily="18" charset="0"/>
              </a:rPr>
              <a:t>Reflexion über Sprache als Mittel der Weltsicht</a:t>
            </a:r>
          </a:p>
          <a:p>
            <a:endParaRPr lang="de-DE" sz="2800" b="1" i="1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metasprachliche Terminologie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p</a:t>
            </a:r>
            <a:r>
              <a:rPr lang="de-DE" sz="2400" dirty="0" smtClean="0">
                <a:latin typeface="Palatino Linotype" panose="02040502050505030304" pitchFamily="18" charset="0"/>
              </a:rPr>
              <a:t>assende Ausdrucksform im Deutschen begründet anwenden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Spezifika des Griechischen herausarbeiten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07504" y="2852936"/>
            <a:ext cx="8856984" cy="19854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38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052736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2.1 	Reflektierende Sprachbetrachtung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b="1" i="1" dirty="0" smtClean="0">
                <a:latin typeface="Palatino Linotype" panose="02040502050505030304" pitchFamily="18" charset="0"/>
              </a:rPr>
              <a:t>Reflexion über Sprache als Mittel der Weltsicht</a:t>
            </a:r>
          </a:p>
          <a:p>
            <a:endParaRPr lang="de-DE" sz="2800" b="1" i="1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metasprachliche Terminologie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p</a:t>
            </a:r>
            <a:r>
              <a:rPr lang="de-DE" sz="2400" dirty="0" smtClean="0">
                <a:latin typeface="Palatino Linotype" panose="02040502050505030304" pitchFamily="18" charset="0"/>
              </a:rPr>
              <a:t>assende Ausdrucksform im Deutschen begründet anwenden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Spezifika des Griechischen herausarbeiten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6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052736"/>
            <a:ext cx="892899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2.2 	Text- und Literaturkompetenz</a:t>
            </a:r>
          </a:p>
          <a:p>
            <a:endParaRPr lang="de-DE" sz="3600" b="1" dirty="0">
              <a:latin typeface="Palatino Linotype" panose="02040502050505030304" pitchFamily="18" charset="0"/>
            </a:endParaRPr>
          </a:p>
          <a:p>
            <a:r>
              <a:rPr lang="de-DE" sz="2800" b="1" i="1" dirty="0">
                <a:latin typeface="Palatino Linotype" panose="02040502050505030304" pitchFamily="18" charset="0"/>
              </a:rPr>
              <a:t>v</a:t>
            </a:r>
            <a:r>
              <a:rPr lang="de-DE" sz="2800" b="1" i="1" dirty="0" smtClean="0">
                <a:latin typeface="Palatino Linotype" panose="02040502050505030304" pitchFamily="18" charset="0"/>
              </a:rPr>
              <a:t>ertieftes Verständnis griechischer Texte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Erschließung griechischer Texte durch ersten Zugang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Übersetzen, Vergleich von Übersetzungen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g</a:t>
            </a:r>
            <a:r>
              <a:rPr lang="de-DE" sz="2400" dirty="0" smtClean="0">
                <a:latin typeface="Palatino Linotype" panose="02040502050505030304" pitchFamily="18" charset="0"/>
              </a:rPr>
              <a:t>attungs- und textsortentypische Merkmale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Entstehungs- und Rezeptionsbedingungen griechischer Texte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Bezug zur eigenen Erfahrungswelt und Stellungnahme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4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3"/>
          <p:cNvSpPr txBox="1">
            <a:spLocks noChangeArrowheads="1"/>
          </p:cNvSpPr>
          <p:nvPr/>
        </p:nvSpPr>
        <p:spPr bwMode="auto">
          <a:xfrm>
            <a:off x="239609" y="452105"/>
            <a:ext cx="869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de-DE" sz="2800" b="1" dirty="0" smtClean="0">
                <a:solidFill>
                  <a:srgbClr val="FFFF00"/>
                </a:solidFill>
                <a:latin typeface="Calibri"/>
                <a:ea typeface="+mn-ea"/>
                <a:cs typeface="Calibri"/>
              </a:rPr>
              <a:t>Implementierung - Fortbildungskonzeption</a:t>
            </a:r>
            <a:endParaRPr lang="de-DE" sz="2800" b="1" dirty="0">
              <a:solidFill>
                <a:srgbClr val="FFFF00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468506" y="2421916"/>
            <a:ext cx="2119266" cy="2663268"/>
            <a:chOff x="2627784" y="1556792"/>
            <a:chExt cx="2020684" cy="3528392"/>
          </a:xfrm>
        </p:grpSpPr>
        <p:sp>
          <p:nvSpPr>
            <p:cNvPr id="36" name="Eine Ecke des Rechtecks schneiden 35"/>
            <p:cNvSpPr/>
            <p:nvPr/>
          </p:nvSpPr>
          <p:spPr>
            <a:xfrm>
              <a:off x="2627784" y="1556792"/>
              <a:ext cx="2020684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39" name="Abgerundetes Rechteck 38"/>
            <p:cNvSpPr/>
            <p:nvPr/>
          </p:nvSpPr>
          <p:spPr>
            <a:xfrm>
              <a:off x="2710994" y="4149080"/>
              <a:ext cx="1800200" cy="57606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Fachberater/innen Bildungsplan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bgerundetes Rechteck 42"/>
            <p:cNvSpPr/>
            <p:nvPr/>
          </p:nvSpPr>
          <p:spPr>
            <a:xfrm>
              <a:off x="2923217" y="2060848"/>
              <a:ext cx="1368152" cy="332392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Kollegium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654900" y="2708920"/>
              <a:ext cx="1917100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Intention</a:t>
              </a:r>
              <a:r>
                <a:rPr lang="de-DE" sz="13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Implementierungs-konzept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6759356" y="1556792"/>
            <a:ext cx="1989108" cy="3528392"/>
            <a:chOff x="6759356" y="1556792"/>
            <a:chExt cx="1989108" cy="3528392"/>
          </a:xfrm>
        </p:grpSpPr>
        <p:sp>
          <p:nvSpPr>
            <p:cNvPr id="38" name="Eine Ecke des Rechtecks schneiden 37"/>
            <p:cNvSpPr/>
            <p:nvPr/>
          </p:nvSpPr>
          <p:spPr>
            <a:xfrm>
              <a:off x="6788476" y="1556792"/>
              <a:ext cx="1959988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1" name="Abgerundetes Rechteck 40"/>
            <p:cNvSpPr/>
            <p:nvPr/>
          </p:nvSpPr>
          <p:spPr>
            <a:xfrm>
              <a:off x="6960505" y="4383340"/>
              <a:ext cx="1643943" cy="26979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Fachschaften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bgerundetes Rechteck 44"/>
            <p:cNvSpPr/>
            <p:nvPr/>
          </p:nvSpPr>
          <p:spPr>
            <a:xfrm>
              <a:off x="7033830" y="2060848"/>
              <a:ext cx="1368152" cy="361068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Fachschaften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759356" y="2708920"/>
              <a:ext cx="191710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Weitergabe</a:t>
              </a:r>
              <a:r>
                <a:rPr lang="de-DE" sz="14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</a:t>
              </a:r>
            </a:p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Diskussion</a:t>
              </a: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344718" y="2761184"/>
            <a:ext cx="1928952" cy="2324000"/>
            <a:chOff x="539552" y="1556792"/>
            <a:chExt cx="1959988" cy="3528392"/>
          </a:xfrm>
        </p:grpSpPr>
        <p:sp>
          <p:nvSpPr>
            <p:cNvPr id="3" name="Eine Ecke des Rechtecks schneiden 2"/>
            <p:cNvSpPr/>
            <p:nvPr/>
          </p:nvSpPr>
          <p:spPr>
            <a:xfrm>
              <a:off x="539552" y="1556792"/>
              <a:ext cx="1959988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" name="Abgerundetes Rechteck 3"/>
            <p:cNvSpPr/>
            <p:nvPr/>
          </p:nvSpPr>
          <p:spPr>
            <a:xfrm>
              <a:off x="827584" y="4437112"/>
              <a:ext cx="1311916" cy="27131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RPen, SSÄ</a:t>
              </a:r>
              <a:endPara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bgerundetes Rechteck 41"/>
            <p:cNvSpPr/>
            <p:nvPr/>
          </p:nvSpPr>
          <p:spPr>
            <a:xfrm>
              <a:off x="814026" y="2060848"/>
              <a:ext cx="1368152" cy="309762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Schulleitung</a:t>
              </a:r>
              <a:endPara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39552" y="2780928"/>
              <a:ext cx="1917100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Intention</a:t>
              </a:r>
              <a:r>
                <a:rPr lang="de-DE" sz="13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Implementierungs-konzept</a:t>
              </a:r>
            </a:p>
          </p:txBody>
        </p:sp>
      </p:grpSp>
      <p:sp>
        <p:nvSpPr>
          <p:cNvPr id="7" name="Ellipse 6"/>
          <p:cNvSpPr/>
          <p:nvPr/>
        </p:nvSpPr>
        <p:spPr>
          <a:xfrm>
            <a:off x="1151119" y="5183738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3308418" y="5183738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5372475" y="5176017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7426739" y="5174680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71125" y="1988840"/>
            <a:ext cx="1989108" cy="3096344"/>
            <a:chOff x="4671124" y="1556792"/>
            <a:chExt cx="2018177" cy="3528392"/>
          </a:xfrm>
        </p:grpSpPr>
        <p:sp>
          <p:nvSpPr>
            <p:cNvPr id="37" name="Eine Ecke des Rechtecks schneiden 36"/>
            <p:cNvSpPr/>
            <p:nvPr/>
          </p:nvSpPr>
          <p:spPr>
            <a:xfrm>
              <a:off x="4716015" y="1556792"/>
              <a:ext cx="1973286" cy="3528392"/>
            </a:xfrm>
            <a:prstGeom prst="snip1Rect">
              <a:avLst/>
            </a:prstGeom>
            <a:solidFill>
              <a:srgbClr val="FF0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4" name="Abgerundetes Rechteck 43"/>
            <p:cNvSpPr/>
            <p:nvPr/>
          </p:nvSpPr>
          <p:spPr>
            <a:xfrm>
              <a:off x="4945598" y="2086694"/>
              <a:ext cx="1368152" cy="334194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Lehrkräfte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71124" y="2761184"/>
              <a:ext cx="19171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Fachfortbildungen</a:t>
              </a:r>
            </a:p>
          </p:txBody>
        </p:sp>
        <p:sp>
          <p:nvSpPr>
            <p:cNvPr id="27" name="Abgerundetes Rechteck 26"/>
            <p:cNvSpPr/>
            <p:nvPr/>
          </p:nvSpPr>
          <p:spPr>
            <a:xfrm>
              <a:off x="4789731" y="4149080"/>
              <a:ext cx="1800200" cy="5760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Fachberater/innen Unterricht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0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052736"/>
            <a:ext cx="892899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2.3	Interkulturelle Kompetenz</a:t>
            </a:r>
          </a:p>
          <a:p>
            <a:endParaRPr lang="de-DE" sz="3600" b="1" dirty="0">
              <a:latin typeface="Palatino Linotype" panose="02040502050505030304" pitchFamily="18" charset="0"/>
            </a:endParaRPr>
          </a:p>
          <a:p>
            <a:r>
              <a:rPr lang="de-DE" sz="2800" b="1" i="1" dirty="0" smtClean="0">
                <a:latin typeface="Palatino Linotype" panose="02040502050505030304" pitchFamily="18" charset="0"/>
              </a:rPr>
              <a:t>Auseinandersetzung mit griechischen Denkmodellen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verbindende Elemente europäischer Kultur und Auseinandersetzung mit dem Fremden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Fortwirken griechischer Kultur 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m</a:t>
            </a:r>
            <a:r>
              <a:rPr lang="de-DE" sz="2400" dirty="0" smtClean="0">
                <a:latin typeface="Palatino Linotype" panose="02040502050505030304" pitchFamily="18" charset="0"/>
              </a:rPr>
              <a:t>enschliche Grund- und Grenzsituationen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052736"/>
            <a:ext cx="89289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2.4	Methodenkompetenz</a:t>
            </a:r>
          </a:p>
          <a:p>
            <a:endParaRPr lang="de-DE" sz="3600" b="1" dirty="0">
              <a:latin typeface="Palatino Linotype" panose="02040502050505030304" pitchFamily="18" charset="0"/>
            </a:endParaRPr>
          </a:p>
          <a:p>
            <a:r>
              <a:rPr lang="de-DE" sz="2800" b="1" i="1" dirty="0" smtClean="0">
                <a:latin typeface="Palatino Linotype" panose="02040502050505030304" pitchFamily="18" charset="0"/>
              </a:rPr>
              <a:t>Lern- und Erschließungsstrategien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eigene Lern- und Arbeitsschritte reflektieren und  persönlichen Lernprozess optimieren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Einsatz geeigneter Hilfsmittel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Palatino Linotype" panose="02040502050505030304" pitchFamily="18" charset="0"/>
              </a:rPr>
              <a:t>Recherche zum Hintergrund eines Textes oder zu Themen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k</a:t>
            </a:r>
            <a:r>
              <a:rPr lang="de-DE" sz="2400" dirty="0" smtClean="0">
                <a:latin typeface="Palatino Linotype" panose="02040502050505030304" pitchFamily="18" charset="0"/>
              </a:rPr>
              <a:t>ritische Prüfung von Quellen und eigener Recherche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2 Prozessbezogene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67544" y="692696"/>
            <a:ext cx="82809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Inhaltsbezogene Kompetenzen</a:t>
            </a:r>
          </a:p>
          <a:p>
            <a:endParaRPr lang="de-DE" sz="36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3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1 	Wortschatz</a:t>
            </a:r>
            <a:r>
              <a:rPr lang="de-DE" sz="3600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sz="3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2 	Satzlehre</a:t>
            </a:r>
            <a:r>
              <a:rPr lang="de-DE" sz="3600" dirty="0">
                <a:latin typeface="Palatino Linotype" panose="02040502050505030304" pitchFamily="18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de-DE" sz="3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3 	Formenlehre</a:t>
            </a:r>
            <a:r>
              <a:rPr lang="de-DE" sz="3600" dirty="0">
                <a:latin typeface="Palatino Linotype" panose="02040502050505030304" pitchFamily="18" charset="0"/>
                <a:cs typeface="Arial" panose="020B0604020202020204" pitchFamily="34" charset="0"/>
              </a:rPr>
              <a:t>		 </a:t>
            </a:r>
          </a:p>
          <a:p>
            <a:pPr>
              <a:lnSpc>
                <a:spcPct val="150000"/>
              </a:lnSpc>
            </a:pPr>
            <a:r>
              <a:rPr lang="de-DE" sz="3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4 	Texte </a:t>
            </a:r>
            <a:r>
              <a:rPr lang="de-DE" sz="3600" dirty="0">
                <a:latin typeface="Palatino Linotype" panose="02040502050505030304" pitchFamily="18" charset="0"/>
                <a:cs typeface="Arial" panose="020B0604020202020204" pitchFamily="34" charset="0"/>
              </a:rPr>
              <a:t>und Literatur	</a:t>
            </a:r>
          </a:p>
          <a:p>
            <a:pPr>
              <a:lnSpc>
                <a:spcPct val="150000"/>
              </a:lnSpc>
            </a:pPr>
            <a:r>
              <a:rPr lang="de-DE" sz="36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5 	Antike </a:t>
            </a:r>
            <a:r>
              <a:rPr lang="de-DE" sz="3600" dirty="0">
                <a:latin typeface="Palatino Linotype" panose="02040502050505030304" pitchFamily="18" charset="0"/>
                <a:cs typeface="Arial" panose="020B0604020202020204" pitchFamily="34" charset="0"/>
              </a:rPr>
              <a:t>Kultur</a:t>
            </a:r>
            <a:endParaRPr lang="de-DE" sz="3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2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809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  <a:cs typeface="Arial" panose="020B0604020202020204" pitchFamily="34" charset="0"/>
              </a:rPr>
              <a:t>e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rarbeiten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sich einen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Wortschatz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von etwa </a:t>
            </a:r>
            <a:r>
              <a:rPr lang="de-DE" sz="2000" b="1" dirty="0">
                <a:latin typeface="Palatino Linotype" panose="02040502050505030304" pitchFamily="18" charset="0"/>
                <a:cs typeface="Arial" panose="020B0604020202020204" pitchFamily="34" charset="0"/>
              </a:rPr>
              <a:t>800 Wörtern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, darunter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die 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häufigsten Wörter in den frühen und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mittleren Dialogen Platons;</a:t>
            </a: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  <a:cs typeface="Arial" panose="020B0604020202020204" pitchFamily="34" charset="0"/>
              </a:rPr>
              <a:t>l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ernen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Prinzipien 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der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  <a:hlinkClick r:id="" action="ppaction://customshow?id=5&amp;return=true"/>
              </a:rPr>
              <a:t>Wortbildung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kennen;</a:t>
            </a:r>
            <a:endParaRPr lang="de-DE" sz="2000" b="1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  <a:cs typeface="Arial" panose="020B0604020202020204" pitchFamily="34" charset="0"/>
              </a:rPr>
              <a:t>e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rschließen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zunehmend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  <a:hlinkClick r:id="" action="ppaction://customshow?id=22&amp;return=true"/>
              </a:rPr>
              <a:t>alltags- </a:t>
            </a:r>
            <a:r>
              <a:rPr lang="de-DE" sz="2000" b="1" dirty="0">
                <a:latin typeface="Palatino Linotype" panose="02040502050505030304" pitchFamily="18" charset="0"/>
                <a:cs typeface="Arial" panose="020B0604020202020204" pitchFamily="34" charset="0"/>
                <a:hlinkClick r:id="" action="ppaction://customshow?id=22&amp;return=true"/>
              </a:rPr>
              <a:t>und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  <a:hlinkClick r:id="" action="ppaction://customshow?id=22&amp;return=true"/>
              </a:rPr>
              <a:t>fachsprachliche Wörter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.</a:t>
            </a: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1 Wortschatz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799288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pPr>
              <a:spcAft>
                <a:spcPts val="600"/>
              </a:spcAft>
            </a:pP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(9) 	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elementare Prinzipien der Wortbildung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formulieren,              den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Aufbau von Wörtern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(Stamm, Präfix, Suffix; Simplex, Kompositum) und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Lautveränderungen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(z. B. Assimilation, Ablaut) beschreiben.</a:t>
            </a:r>
          </a:p>
          <a:p>
            <a:pPr>
              <a:spcAft>
                <a:spcPts val="600"/>
              </a:spcAft>
            </a:pP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1 Wortschatz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9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pPr>
              <a:spcAft>
                <a:spcPts val="600"/>
              </a:spcAft>
            </a:pP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(12)	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Fachausdrücke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aus anderen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Schulfächern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, der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Berufswelt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sowie aus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weiteren Bereichen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(z. B. Protein, Orchestermusiker,</a:t>
            </a: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    	Demokratie) von ihren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griechischen Wurzeln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her erklären.</a:t>
            </a: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1 Wortschatz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46608"/>
            <a:ext cx="828092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i="1" dirty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s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ind in der Lage, sich die </a:t>
            </a:r>
            <a:r>
              <a:rPr lang="de-DE" sz="2000" b="1" dirty="0">
                <a:latin typeface="Palatino Linotype" panose="02040502050505030304" pitchFamily="18" charset="0"/>
                <a:cs typeface="Arial" panose="020B0604020202020204" pitchFamily="34" charset="0"/>
              </a:rPr>
              <a:t>Struktur komplexer griechischer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Sätze     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zu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erarbeiten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;</a:t>
            </a: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vergleichen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vielfältige 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und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nuancierte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  <a:hlinkClick r:id="" action="ppaction://customshow?id=7&amp;return=true"/>
              </a:rPr>
              <a:t>Ausdrucksmöglichkeiten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der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griechischen 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Sprache mit dem Deutschen und mit anderen Sprachen anhand syntaktischer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Phänomene.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2</a:t>
            </a:r>
            <a:r>
              <a:rPr lang="de-DE" sz="2800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Satzlehre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792088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(6) 	den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Tempus- und </a:t>
            </a:r>
            <a:r>
              <a:rPr lang="de-DE" sz="2000" b="1" dirty="0" err="1" smtClean="0">
                <a:latin typeface="Palatino Linotype" panose="02040502050505030304" pitchFamily="18" charset="0"/>
                <a:cs typeface="Arial" panose="020B0604020202020204" pitchFamily="34" charset="0"/>
              </a:rPr>
              <a:t>Modusgebrauch</a:t>
            </a:r>
            <a:r>
              <a:rPr lang="de-DE" sz="2000" b="1" dirty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des Griechischen mit dem</a:t>
            </a: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    	anderer Sprachen vergleichen;</a:t>
            </a:r>
          </a:p>
          <a:p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(7) 	die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Verwendungsweisen der Modi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in Haupt- und Nebensätzen</a:t>
            </a: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    	benennen und zielsprachenorientiert wiedergeben;</a:t>
            </a:r>
          </a:p>
          <a:p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(8) 	die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Aspekte der </a:t>
            </a:r>
            <a:r>
              <a:rPr lang="de-DE" sz="2000" b="1" dirty="0" err="1" smtClean="0">
                <a:latin typeface="Palatino Linotype" panose="02040502050505030304" pitchFamily="18" charset="0"/>
                <a:cs typeface="Arial" panose="020B0604020202020204" pitchFamily="34" charset="0"/>
              </a:rPr>
              <a:t>Tempusstämme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unterscheiden und deren</a:t>
            </a: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    	Nuancen sachgerecht wiedergeben.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2 Satzlehre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36898" y="2564903"/>
            <a:ext cx="85275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i="1" dirty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 smtClean="0">
                <a:latin typeface="Palatino Linotype" panose="02040502050505030304" pitchFamily="18" charset="0"/>
              </a:rPr>
              <a:t>erarbeiten</a:t>
            </a:r>
            <a:r>
              <a:rPr lang="de-DE" sz="2000" dirty="0" smtClean="0">
                <a:latin typeface="Palatino Linotype" panose="02040502050505030304" pitchFamily="18" charset="0"/>
              </a:rPr>
              <a:t> sich die Grundlagen </a:t>
            </a:r>
            <a:r>
              <a:rPr lang="de-DE" sz="2000" dirty="0">
                <a:latin typeface="Palatino Linotype" panose="02040502050505030304" pitchFamily="18" charset="0"/>
              </a:rPr>
              <a:t>der </a:t>
            </a: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8&amp;return=true"/>
              </a:rPr>
              <a:t>Formenlehre</a:t>
            </a:r>
            <a:r>
              <a:rPr lang="de-DE" sz="2000" b="1" dirty="0" smtClean="0">
                <a:latin typeface="Palatino Linotype" panose="02040502050505030304" pitchFamily="18" charset="0"/>
              </a:rPr>
              <a:t> </a:t>
            </a:r>
            <a:r>
              <a:rPr lang="de-DE" sz="2000" dirty="0" smtClean="0">
                <a:latin typeface="Palatino Linotype" panose="02040502050505030304" pitchFamily="18" charset="0"/>
              </a:rPr>
              <a:t>durch Auseinandersetzung mit </a:t>
            </a:r>
            <a:r>
              <a:rPr lang="de-DE" sz="2000" dirty="0">
                <a:latin typeface="Palatino Linotype" panose="02040502050505030304" pitchFamily="18" charset="0"/>
              </a:rPr>
              <a:t>griechischen </a:t>
            </a:r>
            <a:r>
              <a:rPr lang="de-DE" sz="2000" dirty="0" smtClean="0">
                <a:latin typeface="Palatino Linotype" panose="02040502050505030304" pitchFamily="18" charset="0"/>
              </a:rPr>
              <a:t>Lehrbuchtexten;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</a:rPr>
              <a:t>e</a:t>
            </a:r>
            <a:r>
              <a:rPr lang="de-DE" sz="2000" b="1" dirty="0" smtClean="0">
                <a:latin typeface="Palatino Linotype" panose="02040502050505030304" pitchFamily="18" charset="0"/>
              </a:rPr>
              <a:t>rschließen</a:t>
            </a:r>
            <a:r>
              <a:rPr lang="de-DE" sz="2000" dirty="0" smtClean="0">
                <a:latin typeface="Palatino Linotype" panose="02040502050505030304" pitchFamily="18" charset="0"/>
              </a:rPr>
              <a:t> sich weitere Formen zunächst </a:t>
            </a:r>
            <a:r>
              <a:rPr lang="de-DE" sz="2000" b="1" dirty="0">
                <a:latin typeface="Palatino Linotype" panose="02040502050505030304" pitchFamily="18" charset="0"/>
              </a:rPr>
              <a:t>unter Anleitung </a:t>
            </a:r>
            <a:r>
              <a:rPr lang="de-DE" sz="2000" b="1" dirty="0" smtClean="0">
                <a:latin typeface="Palatino Linotype" panose="02040502050505030304" pitchFamily="18" charset="0"/>
              </a:rPr>
              <a:t>                   </a:t>
            </a:r>
            <a:r>
              <a:rPr lang="de-DE" sz="2000" dirty="0" smtClean="0">
                <a:latin typeface="Palatino Linotype" panose="02040502050505030304" pitchFamily="18" charset="0"/>
              </a:rPr>
              <a:t>und mithilfe bekannter </a:t>
            </a:r>
            <a:r>
              <a:rPr lang="de-DE" sz="2000" dirty="0">
                <a:latin typeface="Palatino Linotype" panose="02040502050505030304" pitchFamily="18" charset="0"/>
              </a:rPr>
              <a:t>Regeln aus Texten der </a:t>
            </a:r>
            <a:r>
              <a:rPr lang="de-DE" sz="2000" dirty="0" smtClean="0">
                <a:latin typeface="Palatino Linotype" panose="02040502050505030304" pitchFamily="18" charset="0"/>
              </a:rPr>
              <a:t>Originallektüre;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</a:rPr>
              <a:t>g</a:t>
            </a:r>
            <a:r>
              <a:rPr lang="de-DE" sz="2000" b="1" dirty="0" smtClean="0">
                <a:latin typeface="Palatino Linotype" panose="02040502050505030304" pitchFamily="18" charset="0"/>
              </a:rPr>
              <a:t>ewinnen</a:t>
            </a:r>
            <a:r>
              <a:rPr lang="de-DE" sz="2000" dirty="0" smtClean="0">
                <a:latin typeface="Palatino Linotype" panose="02040502050505030304" pitchFamily="18" charset="0"/>
              </a:rPr>
              <a:t> einen </a:t>
            </a:r>
            <a:r>
              <a:rPr lang="de-DE" sz="2000" b="1" dirty="0" smtClean="0">
                <a:latin typeface="Palatino Linotype" panose="02040502050505030304" pitchFamily="18" charset="0"/>
              </a:rPr>
              <a:t>Einblick</a:t>
            </a:r>
            <a:r>
              <a:rPr lang="de-DE" sz="2000" dirty="0" smtClean="0">
                <a:latin typeface="Palatino Linotype" panose="02040502050505030304" pitchFamily="18" charset="0"/>
              </a:rPr>
              <a:t> in </a:t>
            </a:r>
            <a:r>
              <a:rPr lang="de-DE" sz="2000" dirty="0">
                <a:latin typeface="Palatino Linotype" panose="02040502050505030304" pitchFamily="18" charset="0"/>
              </a:rPr>
              <a:t>das </a:t>
            </a:r>
            <a:r>
              <a:rPr lang="de-DE" sz="2000" b="1" dirty="0">
                <a:latin typeface="Palatino Linotype" panose="02040502050505030304" pitchFamily="18" charset="0"/>
                <a:hlinkClick r:id="" action="ppaction://customshow?id=9&amp;return=true"/>
              </a:rPr>
              <a:t>System der </a:t>
            </a: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9&amp;return=true"/>
              </a:rPr>
              <a:t>Formenbildung</a:t>
            </a:r>
            <a:r>
              <a:rPr lang="de-DE" sz="2000" dirty="0" smtClean="0">
                <a:latin typeface="Palatino Linotype" panose="02040502050505030304" pitchFamily="18" charset="0"/>
              </a:rPr>
              <a:t> und </a:t>
            </a:r>
            <a:r>
              <a:rPr lang="de-DE" sz="2000" b="1" dirty="0" smtClean="0">
                <a:latin typeface="Palatino Linotype" panose="02040502050505030304" pitchFamily="18" charset="0"/>
              </a:rPr>
              <a:t>wenden</a:t>
            </a:r>
            <a:r>
              <a:rPr lang="de-DE" sz="2000" dirty="0" smtClean="0">
                <a:latin typeface="Palatino Linotype" panose="02040502050505030304" pitchFamily="18" charset="0"/>
              </a:rPr>
              <a:t> erworbene </a:t>
            </a:r>
            <a:r>
              <a:rPr lang="de-DE" sz="2000" dirty="0">
                <a:latin typeface="Palatino Linotype" panose="02040502050505030304" pitchFamily="18" charset="0"/>
              </a:rPr>
              <a:t>Kenntnisse bei der Formenanalyse zunehmend selbstständig </a:t>
            </a:r>
            <a:r>
              <a:rPr lang="de-DE" sz="2000" b="1" dirty="0" smtClean="0">
                <a:latin typeface="Palatino Linotype" panose="02040502050505030304" pitchFamily="18" charset="0"/>
              </a:rPr>
              <a:t>an</a:t>
            </a:r>
            <a:r>
              <a:rPr lang="de-DE" sz="2000" dirty="0" smtClean="0">
                <a:latin typeface="Palatino Linotype" panose="02040502050505030304" pitchFamily="18" charset="0"/>
              </a:rPr>
              <a:t>.</a:t>
            </a:r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3 Formenlehre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3529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(3) 	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Formen von Substantiven, Adjektiven und Pronomina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(Personal-,</a:t>
            </a: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    	Possessiv-, Interrogativ- und Reflexivpronomen, </a:t>
            </a:r>
            <a:r>
              <a:rPr lang="el-GR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αὐτός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) bestimmen;</a:t>
            </a:r>
          </a:p>
          <a:p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(6) 	häufig vorkommende Formen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thematischer und athematischer</a:t>
            </a:r>
          </a:p>
          <a:p>
            <a:pPr marL="457200" indent="-457200"/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    	Verben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(</a:t>
            </a:r>
            <a:r>
              <a:rPr lang="el-GR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εἰμί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el-GR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φημί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el-GR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εἶμι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) sowie von </a:t>
            </a:r>
            <a:r>
              <a:rPr lang="el-GR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οἶδα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, </a:t>
            </a:r>
            <a:r>
              <a:rPr lang="el-GR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βαίνω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und </a:t>
            </a:r>
            <a:r>
              <a:rPr lang="el-GR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γιγνώσκω</a:t>
            </a:r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     	bestimmen und übersetzen</a:t>
            </a: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.</a:t>
            </a:r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3 Formenlehre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3"/>
          <p:cNvSpPr txBox="1">
            <a:spLocks noChangeArrowheads="1"/>
          </p:cNvSpPr>
          <p:nvPr/>
        </p:nvSpPr>
        <p:spPr bwMode="auto">
          <a:xfrm>
            <a:off x="239609" y="452105"/>
            <a:ext cx="869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de-DE" sz="2800" b="1" dirty="0" smtClean="0">
                <a:solidFill>
                  <a:srgbClr val="FFFF00"/>
                </a:solidFill>
                <a:latin typeface="Calibri"/>
                <a:ea typeface="+mn-ea"/>
                <a:cs typeface="Calibri"/>
              </a:rPr>
              <a:t>Implementierung - Fortbildungskonzeption</a:t>
            </a:r>
            <a:endParaRPr lang="de-DE" sz="2800" b="1" dirty="0">
              <a:solidFill>
                <a:srgbClr val="FFFF00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468506" y="2421916"/>
            <a:ext cx="2119266" cy="2663268"/>
            <a:chOff x="2627784" y="1556792"/>
            <a:chExt cx="2020684" cy="3528392"/>
          </a:xfrm>
        </p:grpSpPr>
        <p:sp>
          <p:nvSpPr>
            <p:cNvPr id="36" name="Eine Ecke des Rechtecks schneiden 35"/>
            <p:cNvSpPr/>
            <p:nvPr/>
          </p:nvSpPr>
          <p:spPr>
            <a:xfrm>
              <a:off x="2627784" y="1556792"/>
              <a:ext cx="2020684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39" name="Abgerundetes Rechteck 38"/>
            <p:cNvSpPr/>
            <p:nvPr/>
          </p:nvSpPr>
          <p:spPr>
            <a:xfrm>
              <a:off x="2710994" y="4149080"/>
              <a:ext cx="1800200" cy="57606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Fachberater/innen Bildungsplan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bgerundetes Rechteck 42"/>
            <p:cNvSpPr/>
            <p:nvPr/>
          </p:nvSpPr>
          <p:spPr>
            <a:xfrm>
              <a:off x="2923217" y="2060848"/>
              <a:ext cx="1368152" cy="332392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Kollegium</a:t>
              </a: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654900" y="2708920"/>
              <a:ext cx="1917100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Intention</a:t>
              </a:r>
              <a:r>
                <a:rPr lang="de-DE" sz="13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Implementierungs-konzept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6759356" y="1556792"/>
            <a:ext cx="1989108" cy="3528392"/>
            <a:chOff x="6759356" y="1556792"/>
            <a:chExt cx="1989108" cy="3528392"/>
          </a:xfrm>
        </p:grpSpPr>
        <p:sp>
          <p:nvSpPr>
            <p:cNvPr id="38" name="Eine Ecke des Rechtecks schneiden 37"/>
            <p:cNvSpPr/>
            <p:nvPr/>
          </p:nvSpPr>
          <p:spPr>
            <a:xfrm>
              <a:off x="6788476" y="1556792"/>
              <a:ext cx="1959988" cy="3528392"/>
            </a:xfrm>
            <a:prstGeom prst="snip1Rect">
              <a:avLst/>
            </a:prstGeom>
            <a:solidFill>
              <a:srgbClr val="FF0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1" name="Abgerundetes Rechteck 40"/>
            <p:cNvSpPr/>
            <p:nvPr/>
          </p:nvSpPr>
          <p:spPr>
            <a:xfrm>
              <a:off x="6960505" y="4383340"/>
              <a:ext cx="1643943" cy="26979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Fachschaften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bgerundetes Rechteck 44"/>
            <p:cNvSpPr/>
            <p:nvPr/>
          </p:nvSpPr>
          <p:spPr>
            <a:xfrm>
              <a:off x="7033830" y="2060848"/>
              <a:ext cx="1368152" cy="361068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Fachschaften</a:t>
              </a: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6759356" y="2708920"/>
              <a:ext cx="1917100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Weitergabe</a:t>
              </a:r>
              <a:r>
                <a:rPr lang="de-DE" sz="14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</a:t>
              </a:r>
            </a:p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Diskussion</a:t>
              </a: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344718" y="2761184"/>
            <a:ext cx="1928952" cy="2324000"/>
            <a:chOff x="539552" y="1556792"/>
            <a:chExt cx="1959988" cy="3528392"/>
          </a:xfrm>
        </p:grpSpPr>
        <p:sp>
          <p:nvSpPr>
            <p:cNvPr id="3" name="Eine Ecke des Rechtecks schneiden 2"/>
            <p:cNvSpPr/>
            <p:nvPr/>
          </p:nvSpPr>
          <p:spPr>
            <a:xfrm>
              <a:off x="539552" y="1556792"/>
              <a:ext cx="1959988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" name="Abgerundetes Rechteck 3"/>
            <p:cNvSpPr/>
            <p:nvPr/>
          </p:nvSpPr>
          <p:spPr>
            <a:xfrm>
              <a:off x="827584" y="4437112"/>
              <a:ext cx="1311916" cy="27131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RPen, SSÄ</a:t>
              </a:r>
              <a:endParaRPr 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bgerundetes Rechteck 41"/>
            <p:cNvSpPr/>
            <p:nvPr/>
          </p:nvSpPr>
          <p:spPr>
            <a:xfrm>
              <a:off x="814026" y="2060848"/>
              <a:ext cx="1368152" cy="309762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Schulleitung</a:t>
              </a:r>
              <a:endParaRPr 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39552" y="2780928"/>
              <a:ext cx="1917100" cy="73866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Intention</a:t>
              </a:r>
              <a:r>
                <a:rPr lang="de-DE" sz="1300" dirty="0" smtClean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, </a:t>
              </a:r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Implementierungs-konzept</a:t>
              </a:r>
            </a:p>
          </p:txBody>
        </p:sp>
      </p:grpSp>
      <p:sp>
        <p:nvSpPr>
          <p:cNvPr id="7" name="Ellipse 6"/>
          <p:cNvSpPr/>
          <p:nvPr/>
        </p:nvSpPr>
        <p:spPr>
          <a:xfrm>
            <a:off x="1151119" y="5183738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3308418" y="5183738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5372475" y="5176017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7426739" y="5174680"/>
            <a:ext cx="316150" cy="3161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de-DE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671125" y="1988840"/>
            <a:ext cx="1989108" cy="3096344"/>
            <a:chOff x="4671124" y="1556792"/>
            <a:chExt cx="2018177" cy="3528392"/>
          </a:xfrm>
        </p:grpSpPr>
        <p:sp>
          <p:nvSpPr>
            <p:cNvPr id="37" name="Eine Ecke des Rechtecks schneiden 36"/>
            <p:cNvSpPr/>
            <p:nvPr/>
          </p:nvSpPr>
          <p:spPr>
            <a:xfrm>
              <a:off x="4716015" y="1556792"/>
              <a:ext cx="1973286" cy="3528392"/>
            </a:xfrm>
            <a:prstGeom prst="snip1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de-DE" sz="2400" dirty="0">
                <a:solidFill>
                  <a:prstClr val="black"/>
                </a:solidFill>
              </a:endParaRPr>
            </a:p>
          </p:txBody>
        </p:sp>
        <p:sp>
          <p:nvSpPr>
            <p:cNvPr id="44" name="Abgerundetes Rechteck 43"/>
            <p:cNvSpPr/>
            <p:nvPr/>
          </p:nvSpPr>
          <p:spPr>
            <a:xfrm>
              <a:off x="4945598" y="2086694"/>
              <a:ext cx="1368152" cy="334194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Lehrkräfte</a:t>
              </a: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71124" y="2761183"/>
              <a:ext cx="191710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de-DE" sz="14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Fachfortbildungen</a:t>
              </a:r>
            </a:p>
          </p:txBody>
        </p:sp>
        <p:sp>
          <p:nvSpPr>
            <p:cNvPr id="27" name="Abgerundetes Rechteck 26"/>
            <p:cNvSpPr/>
            <p:nvPr/>
          </p:nvSpPr>
          <p:spPr>
            <a:xfrm>
              <a:off x="4789731" y="4149080"/>
              <a:ext cx="1800200" cy="57606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r>
                <a:rPr lang="de-DE" sz="1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Fachberater/innen Unterricht</a:t>
              </a:r>
              <a:endParaRPr lang="de-DE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36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(7) 	die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Bedeutung der Stammreihe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für die Formenbildung erläutern, bei der Einordnung der Formen in ein Paradigma anwenden und für die Formenbestimmung nutzen.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3 Formenlehre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36898" y="2564903"/>
            <a:ext cx="852759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i="1" dirty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</a:rPr>
              <a:t>w</a:t>
            </a:r>
            <a:r>
              <a:rPr lang="de-DE" sz="2000" b="1" dirty="0" smtClean="0">
                <a:latin typeface="Palatino Linotype" panose="02040502050505030304" pitchFamily="18" charset="0"/>
              </a:rPr>
              <a:t>enden</a:t>
            </a:r>
            <a:r>
              <a:rPr lang="de-DE" sz="2000" dirty="0" smtClean="0">
                <a:latin typeface="Palatino Linotype" panose="02040502050505030304" pitchFamily="18" charset="0"/>
              </a:rPr>
              <a:t> in Wortschatz</a:t>
            </a:r>
            <a:r>
              <a:rPr lang="de-DE" sz="2000" dirty="0">
                <a:latin typeface="Palatino Linotype" panose="02040502050505030304" pitchFamily="18" charset="0"/>
              </a:rPr>
              <a:t>, Satzlehre und Formenlehre </a:t>
            </a:r>
            <a:r>
              <a:rPr lang="de-DE" sz="2000" b="1" dirty="0" smtClean="0">
                <a:latin typeface="Palatino Linotype" panose="02040502050505030304" pitchFamily="18" charset="0"/>
              </a:rPr>
              <a:t>erworbene </a:t>
            </a: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10&amp;return=true"/>
              </a:rPr>
              <a:t>Kompetenzen</a:t>
            </a:r>
            <a:r>
              <a:rPr lang="de-DE" sz="2000" b="1" dirty="0" smtClean="0">
                <a:latin typeface="Palatino Linotype" panose="02040502050505030304" pitchFamily="18" charset="0"/>
              </a:rPr>
              <a:t> </a:t>
            </a:r>
            <a:r>
              <a:rPr lang="de-DE" sz="2000" dirty="0">
                <a:latin typeface="Palatino Linotype" panose="02040502050505030304" pitchFamily="18" charset="0"/>
              </a:rPr>
              <a:t>bei der Erschließung von Lehrbuchtexten </a:t>
            </a:r>
            <a:r>
              <a:rPr lang="de-DE" sz="2000" dirty="0" smtClean="0">
                <a:latin typeface="Palatino Linotype" panose="02040502050505030304" pitchFamily="18" charset="0"/>
              </a:rPr>
              <a:t>und bei der Lektüre […] Platons selbstständig </a:t>
            </a:r>
            <a:r>
              <a:rPr lang="de-DE" sz="2000" b="1" dirty="0" smtClean="0">
                <a:latin typeface="Palatino Linotype" panose="02040502050505030304" pitchFamily="18" charset="0"/>
              </a:rPr>
              <a:t>an</a:t>
            </a:r>
            <a:r>
              <a:rPr lang="de-DE" sz="2000" dirty="0" smtClean="0">
                <a:latin typeface="Palatino Linotype" panose="02040502050505030304" pitchFamily="18" charset="0"/>
              </a:rPr>
              <a:t>;</a:t>
            </a:r>
          </a:p>
          <a:p>
            <a:endParaRPr lang="de-DE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smtClean="0">
                <a:latin typeface="Palatino Linotype" panose="02040502050505030304" pitchFamily="18" charset="0"/>
              </a:rPr>
              <a:t>Wählen bei </a:t>
            </a:r>
            <a:r>
              <a:rPr lang="de-DE" sz="2000" dirty="0">
                <a:latin typeface="Palatino Linotype" panose="02040502050505030304" pitchFamily="18" charset="0"/>
              </a:rPr>
              <a:t>der Übersetzung </a:t>
            </a:r>
            <a:r>
              <a:rPr lang="de-DE" sz="2000" b="1" dirty="0" smtClean="0">
                <a:latin typeface="Palatino Linotype" panose="02040502050505030304" pitchFamily="18" charset="0"/>
              </a:rPr>
              <a:t>bewusst</a:t>
            </a:r>
            <a:r>
              <a:rPr lang="de-DE" sz="2000" dirty="0" smtClean="0">
                <a:latin typeface="Palatino Linotype" panose="02040502050505030304" pitchFamily="18" charset="0"/>
              </a:rPr>
              <a:t> </a:t>
            </a:r>
            <a:r>
              <a:rPr lang="de-DE" sz="2000" dirty="0">
                <a:latin typeface="Palatino Linotype" panose="02040502050505030304" pitchFamily="18" charset="0"/>
              </a:rPr>
              <a:t>eine sachgerechte und </a:t>
            </a:r>
            <a:r>
              <a:rPr lang="de-DE" sz="2000" b="1" dirty="0">
                <a:latin typeface="Palatino Linotype" panose="02040502050505030304" pitchFamily="18" charset="0"/>
              </a:rPr>
              <a:t>zielsprachenadäquate </a:t>
            </a: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11&amp;return=true"/>
              </a:rPr>
              <a:t>Formulierung</a:t>
            </a:r>
            <a:r>
              <a:rPr lang="de-DE" sz="2000" dirty="0" smtClean="0">
                <a:latin typeface="Palatino Linotype" panose="02040502050505030304" pitchFamily="18" charset="0"/>
              </a:rPr>
              <a:t>;</a:t>
            </a:r>
          </a:p>
          <a:p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12&amp;return=true"/>
              </a:rPr>
              <a:t>strukturieren</a:t>
            </a:r>
            <a:r>
              <a:rPr lang="de-DE" sz="2000" b="1" dirty="0" smtClean="0">
                <a:latin typeface="Palatino Linotype" panose="02040502050505030304" pitchFamily="18" charset="0"/>
              </a:rPr>
              <a:t> Texte </a:t>
            </a:r>
            <a:r>
              <a:rPr lang="de-DE" sz="2000" dirty="0" smtClean="0">
                <a:latin typeface="Palatino Linotype" panose="02040502050505030304" pitchFamily="18" charset="0"/>
              </a:rPr>
              <a:t>und </a:t>
            </a:r>
            <a:r>
              <a:rPr lang="de-DE" sz="2000" b="1" dirty="0" smtClean="0">
                <a:latin typeface="Palatino Linotype" panose="02040502050505030304" pitchFamily="18" charset="0"/>
              </a:rPr>
              <a:t>interpretieren </a:t>
            </a:r>
            <a:r>
              <a:rPr lang="de-DE" sz="2000" dirty="0" smtClean="0">
                <a:latin typeface="Palatino Linotype" panose="02040502050505030304" pitchFamily="18" charset="0"/>
              </a:rPr>
              <a:t>zunehmend </a:t>
            </a:r>
            <a:r>
              <a:rPr lang="de-DE" sz="2000" b="1" dirty="0">
                <a:latin typeface="Palatino Linotype" panose="02040502050505030304" pitchFamily="18" charset="0"/>
              </a:rPr>
              <a:t>selbstständig </a:t>
            </a:r>
            <a:r>
              <a:rPr lang="de-DE" sz="2000" dirty="0" smtClean="0">
                <a:latin typeface="Palatino Linotype" panose="02040502050505030304" pitchFamily="18" charset="0"/>
              </a:rPr>
              <a:t>(durch </a:t>
            </a:r>
            <a:r>
              <a:rPr lang="de-DE" sz="2000" dirty="0">
                <a:latin typeface="Palatino Linotype" panose="02040502050505030304" pitchFamily="18" charset="0"/>
              </a:rPr>
              <a:t>Einbeziehen auch </a:t>
            </a:r>
            <a:r>
              <a:rPr lang="de-DE" sz="2000" dirty="0" smtClean="0">
                <a:latin typeface="Palatino Linotype" panose="02040502050505030304" pitchFamily="18" charset="0"/>
              </a:rPr>
              <a:t>sachlicher und </a:t>
            </a:r>
            <a:r>
              <a:rPr lang="de-DE" sz="2000" dirty="0">
                <a:latin typeface="Palatino Linotype" panose="02040502050505030304" pitchFamily="18" charset="0"/>
              </a:rPr>
              <a:t>historischer </a:t>
            </a:r>
            <a:r>
              <a:rPr lang="de-DE" sz="2000" dirty="0" smtClean="0">
                <a:latin typeface="Palatino Linotype" panose="02040502050505030304" pitchFamily="18" charset="0"/>
              </a:rPr>
              <a:t>Hintergründe);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</a:rPr>
              <a:t>e</a:t>
            </a:r>
            <a:r>
              <a:rPr lang="de-DE" sz="2000" b="1" dirty="0" smtClean="0">
                <a:latin typeface="Palatino Linotype" panose="02040502050505030304" pitchFamily="18" charset="0"/>
              </a:rPr>
              <a:t>rweitern ihre Weltsicht</a:t>
            </a:r>
            <a:r>
              <a:rPr lang="de-DE" sz="2000" dirty="0" smtClean="0">
                <a:latin typeface="Palatino Linotype" panose="02040502050505030304" pitchFamily="18" charset="0"/>
              </a:rPr>
              <a:t> um eine philosophische Dimension          durch </a:t>
            </a: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13&amp;return=true"/>
              </a:rPr>
              <a:t>Platon-Texte</a:t>
            </a:r>
            <a:r>
              <a:rPr lang="de-DE" sz="2000" b="1" dirty="0" smtClean="0">
                <a:latin typeface="Palatino Linotype" panose="02040502050505030304" pitchFamily="18" charset="0"/>
              </a:rPr>
              <a:t>.</a:t>
            </a:r>
            <a:endParaRPr lang="de-DE" sz="2000" b="1" dirty="0"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4</a:t>
            </a:r>
            <a:r>
              <a:rPr lang="de-DE" sz="2800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Texte und Literatur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>
              <a:buAutoNum type="arabicParenBoth"/>
            </a:pPr>
            <a:r>
              <a:rPr lang="de-DE" sz="2000" dirty="0">
                <a:latin typeface="Palatino Linotype" panose="02040502050505030304" pitchFamily="18" charset="0"/>
                <a:cs typeface="Arial" panose="020B0604020202020204" pitchFamily="34" charset="0"/>
              </a:rPr>
              <a:t>z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unehmend selbstständig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Informationen aus dem Textumfeld</a:t>
            </a: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(z. B. Überschrift, Einleitung)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und aus dem Text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(z. B. Sach-, Wortfelder, Handlungsträger) zusammenstellen;</a:t>
            </a:r>
          </a:p>
          <a:p>
            <a:pPr marL="457200" indent="-457200"/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(2) 	eine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vorläufige Inhaltsvermutung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, auch unter Berücksichtigung</a:t>
            </a: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	von Sachwissen, formulieren.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4 Texte und Literatur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(5) 	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aus dem Bedeutungsspektrum polysemer Worte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zunehmend selbstständig eine im Kontext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passende Bedeutung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auswählen  und ihre Entscheidung begründen;</a:t>
            </a:r>
          </a:p>
          <a:p>
            <a:pPr marL="457200" indent="-457200"/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(6) 	eine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kontextgemäße Bedeutung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aus dem Wörterbuch auswählen und ihre Entscheidung begründen.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4 Texte und Literatur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44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(8) 	sprachlich-formale und inhaltliche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Textmerkmale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zunehmend selbstständig herausarbeiten (z. B. Textsorte, Personen, Tempora, Modi, Diathesen, Wort- und Sachfelder, sinntragende Begriffe).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4 Texte und Literatur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3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(15)	das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Entstehen einer philosophischen Reflexions- und Frage-haltung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am Beispiel des sokratischen Philosophierens beschreiben.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4 Texte und Literatur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5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36898" y="2564903"/>
            <a:ext cx="85275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i="1" dirty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 smtClean="0">
                <a:latin typeface="Palatino Linotype" panose="02040502050505030304" pitchFamily="18" charset="0"/>
              </a:rPr>
              <a:t>erwerben</a:t>
            </a:r>
            <a:r>
              <a:rPr lang="de-DE" sz="2000" dirty="0" smtClean="0">
                <a:latin typeface="Palatino Linotype" panose="02040502050505030304" pitchFamily="18" charset="0"/>
              </a:rPr>
              <a:t> ein </a:t>
            </a:r>
            <a:r>
              <a:rPr lang="de-DE" sz="2000" dirty="0">
                <a:latin typeface="Palatino Linotype" panose="02040502050505030304" pitchFamily="18" charset="0"/>
              </a:rPr>
              <a:t>historisches und kulturelles </a:t>
            </a:r>
            <a:r>
              <a:rPr lang="de-DE" sz="2000" b="1" dirty="0">
                <a:latin typeface="Palatino Linotype" panose="02040502050505030304" pitchFamily="18" charset="0"/>
                <a:hlinkClick r:id="" action="ppaction://customshow?id=14&amp;return=true"/>
              </a:rPr>
              <a:t>Orientierungswissen</a:t>
            </a:r>
            <a:r>
              <a:rPr lang="de-DE" sz="2000" dirty="0">
                <a:latin typeface="Palatino Linotype" panose="02040502050505030304" pitchFamily="18" charset="0"/>
              </a:rPr>
              <a:t> über die griechische Antike </a:t>
            </a:r>
            <a:r>
              <a:rPr lang="de-DE" sz="2000" dirty="0" smtClean="0">
                <a:latin typeface="Palatino Linotype" panose="02040502050505030304" pitchFamily="18" charset="0"/>
              </a:rPr>
              <a:t>und nutzen es </a:t>
            </a:r>
            <a:r>
              <a:rPr lang="de-DE" sz="2000" b="1" dirty="0" smtClean="0">
                <a:latin typeface="Palatino Linotype" panose="02040502050505030304" pitchFamily="18" charset="0"/>
              </a:rPr>
              <a:t>zur </a:t>
            </a:r>
            <a:r>
              <a:rPr lang="de-DE" sz="2000" b="1" dirty="0">
                <a:latin typeface="Palatino Linotype" panose="02040502050505030304" pitchFamily="18" charset="0"/>
              </a:rPr>
              <a:t>Erschließung und Interpretation </a:t>
            </a:r>
            <a:r>
              <a:rPr lang="de-DE" sz="2000" dirty="0">
                <a:latin typeface="Palatino Linotype" panose="02040502050505030304" pitchFamily="18" charset="0"/>
              </a:rPr>
              <a:t>von </a:t>
            </a:r>
            <a:r>
              <a:rPr lang="de-DE" sz="2000" dirty="0" smtClean="0">
                <a:latin typeface="Palatino Linotype" panose="02040502050505030304" pitchFamily="18" charset="0"/>
              </a:rPr>
              <a:t>Texten;</a:t>
            </a:r>
            <a:endParaRPr lang="de-DE" sz="2000" b="1" dirty="0" smtClean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</a:rPr>
              <a:t>v</a:t>
            </a:r>
            <a:r>
              <a:rPr lang="de-DE" sz="2000" b="1" dirty="0" smtClean="0">
                <a:latin typeface="Palatino Linotype" panose="02040502050505030304" pitchFamily="18" charset="0"/>
              </a:rPr>
              <a:t>ergleichen</a:t>
            </a:r>
            <a:r>
              <a:rPr lang="de-DE" sz="2000" dirty="0" smtClean="0">
                <a:latin typeface="Palatino Linotype" panose="02040502050505030304" pitchFamily="18" charset="0"/>
              </a:rPr>
              <a:t> griechische </a:t>
            </a:r>
            <a:r>
              <a:rPr lang="de-DE" sz="2000" dirty="0">
                <a:latin typeface="Palatino Linotype" panose="02040502050505030304" pitchFamily="18" charset="0"/>
              </a:rPr>
              <a:t>Lebensformen mit der </a:t>
            </a:r>
            <a:r>
              <a:rPr lang="de-DE" sz="2000" b="1" dirty="0">
                <a:latin typeface="Palatino Linotype" panose="02040502050505030304" pitchFamily="18" charset="0"/>
                <a:hlinkClick r:id="" action="ppaction://customshow?id=15&amp;return=true"/>
              </a:rPr>
              <a:t>eigenen </a:t>
            </a: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15&amp;return=true"/>
              </a:rPr>
              <a:t>Lebenswelt</a:t>
            </a:r>
            <a:r>
              <a:rPr lang="de-DE" sz="2000" dirty="0" smtClean="0">
                <a:latin typeface="Palatino Linotype" panose="02040502050505030304" pitchFamily="18" charset="0"/>
              </a:rPr>
              <a:t>;</a:t>
            </a:r>
            <a:endParaRPr lang="de-DE" sz="2000" b="1" dirty="0" smtClean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>
                <a:latin typeface="Palatino Linotype" panose="02040502050505030304" pitchFamily="18" charset="0"/>
              </a:rPr>
              <a:t>e</a:t>
            </a:r>
            <a:r>
              <a:rPr lang="de-DE" sz="2000" b="1" dirty="0" smtClean="0">
                <a:latin typeface="Palatino Linotype" panose="02040502050505030304" pitchFamily="18" charset="0"/>
              </a:rPr>
              <a:t>rkennen</a:t>
            </a:r>
            <a:r>
              <a:rPr lang="de-DE" sz="2000" dirty="0" smtClean="0">
                <a:latin typeface="Palatino Linotype" panose="02040502050505030304" pitchFamily="18" charset="0"/>
              </a:rPr>
              <a:t> </a:t>
            </a:r>
            <a:r>
              <a:rPr lang="de-DE" sz="2000" b="1" dirty="0" smtClean="0">
                <a:latin typeface="Palatino Linotype" panose="02040502050505030304" pitchFamily="18" charset="0"/>
              </a:rPr>
              <a:t>griechische </a:t>
            </a:r>
            <a:r>
              <a:rPr lang="de-DE" sz="2000" b="1" dirty="0">
                <a:latin typeface="Palatino Linotype" panose="02040502050505030304" pitchFamily="18" charset="0"/>
              </a:rPr>
              <a:t>Kultur </a:t>
            </a:r>
            <a:r>
              <a:rPr lang="de-DE" sz="2000" dirty="0" smtClean="0">
                <a:latin typeface="Palatino Linotype" panose="02040502050505030304" pitchFamily="18" charset="0"/>
              </a:rPr>
              <a:t>als bis </a:t>
            </a:r>
            <a:r>
              <a:rPr lang="de-DE" sz="2000" dirty="0">
                <a:latin typeface="Palatino Linotype" panose="02040502050505030304" pitchFamily="18" charset="0"/>
              </a:rPr>
              <a:t>in die Gegenwart </a:t>
            </a:r>
            <a:r>
              <a:rPr lang="de-DE" sz="2000" b="1" dirty="0" smtClean="0">
                <a:latin typeface="Palatino Linotype" panose="02040502050505030304" pitchFamily="18" charset="0"/>
                <a:hlinkClick r:id="" action="ppaction://customshow?id=16&amp;return=true"/>
              </a:rPr>
              <a:t>prägende </a:t>
            </a:r>
            <a:r>
              <a:rPr lang="de-DE" sz="2000" b="1" dirty="0">
                <a:latin typeface="Palatino Linotype" panose="02040502050505030304" pitchFamily="18" charset="0"/>
                <a:hlinkClick r:id="" action="ppaction://customshow?id=16&amp;return=true"/>
              </a:rPr>
              <a:t>Kraft </a:t>
            </a:r>
            <a:r>
              <a:rPr lang="de-DE" sz="2000" dirty="0">
                <a:latin typeface="Palatino Linotype" panose="02040502050505030304" pitchFamily="18" charset="0"/>
              </a:rPr>
              <a:t>für </a:t>
            </a:r>
            <a:r>
              <a:rPr lang="de-DE" sz="2000" dirty="0" smtClean="0">
                <a:latin typeface="Palatino Linotype" panose="02040502050505030304" pitchFamily="18" charset="0"/>
              </a:rPr>
              <a:t>Europa und </a:t>
            </a:r>
            <a:r>
              <a:rPr lang="de-DE" sz="2000" b="1" dirty="0" smtClean="0">
                <a:latin typeface="Palatino Linotype" panose="02040502050505030304" pitchFamily="18" charset="0"/>
              </a:rPr>
              <a:t>finden</a:t>
            </a:r>
            <a:r>
              <a:rPr lang="de-DE" sz="2000" dirty="0" smtClean="0">
                <a:latin typeface="Palatino Linotype" panose="02040502050505030304" pitchFamily="18" charset="0"/>
              </a:rPr>
              <a:t> </a:t>
            </a:r>
            <a:r>
              <a:rPr lang="de-DE" sz="2000" dirty="0">
                <a:latin typeface="Palatino Linotype" panose="02040502050505030304" pitchFamily="18" charset="0"/>
              </a:rPr>
              <a:t>dafür Beispiele auch im eigenen </a:t>
            </a:r>
            <a:r>
              <a:rPr lang="de-DE" sz="2000" b="1" dirty="0" smtClean="0">
                <a:latin typeface="Palatino Linotype" panose="02040502050505030304" pitchFamily="18" charset="0"/>
              </a:rPr>
              <a:t>Lebensumfeld</a:t>
            </a:r>
            <a:r>
              <a:rPr lang="de-DE" sz="2000" dirty="0" smtClean="0">
                <a:latin typeface="Palatino Linotype" panose="02040502050505030304" pitchFamily="18" charset="0"/>
              </a:rPr>
              <a:t>.</a:t>
            </a:r>
            <a:endParaRPr lang="de-DE" sz="2000" dirty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5 Antike Kultur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>
              <a:buAutoNum type="arabicParenBoth" startAt="5"/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zur zeitlichen Einordnung und Interpretation von Texten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Grundkenntnisse über die griechische Ereignisgeschichte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(Perserkriege, Peloponnesischer Krieg, Alexanderzug) und über den sozio-kulturellen Kontext anwenden;</a:t>
            </a:r>
          </a:p>
          <a:p>
            <a:pPr marL="457200" indent="-457200">
              <a:buAutoNum type="arabicParenBoth" startAt="5"/>
            </a:pP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>
              <a:buAutoNum type="arabicParenBoth" startAt="8"/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Hauptströmungen der griechischen Philosophie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(Vorsokratiker, Sophisten, Sokratiker) beschreiben;</a:t>
            </a:r>
          </a:p>
          <a:p>
            <a:pPr marL="457200" indent="-457200">
              <a:buAutoNum type="arabicParenBoth" startAt="8"/>
            </a:pP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>
              <a:buAutoNum type="arabicParenBoth" startAt="8"/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Leben, Prozess und Tod des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Sokrates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in Grundzügen darstellen.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5 Antike Kultur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8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(11)	Formen und Funktionen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religiöser Praktiken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bei den Griechen beschreiben und erklären (z. B. Gebet, Opfer, Prozession, Orakel);</a:t>
            </a:r>
          </a:p>
          <a:p>
            <a:pPr marL="457200" indent="-457200">
              <a:buAutoNum type="arabicParenBoth" startAt="5"/>
            </a:pPr>
            <a:endParaRPr lang="de-DE" sz="2000" dirty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(13)	die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Stellung des Menschen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 im Spannungsfeld zwischen Schicksalsgebundenheit und Eigenverantwortung an Beispielen aus der Mythologie erläutern.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5 Antike Kultur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67544" y="2564903"/>
            <a:ext cx="82089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Die Schülerinnen und Schüler können…</a:t>
            </a:r>
          </a:p>
          <a:p>
            <a:endParaRPr lang="de-DE" sz="2000" dirty="0" smtClean="0"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marL="457200" indent="-457200"/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(16)	Beispiele für das </a:t>
            </a:r>
            <a:r>
              <a:rPr lang="de-DE" sz="2000" b="1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Fortleben der Antike </a:t>
            </a:r>
            <a:r>
              <a:rPr lang="de-DE" sz="2000" dirty="0" smtClean="0">
                <a:latin typeface="Palatino Linotype" panose="02040502050505030304" pitchFamily="18" charset="0"/>
                <a:cs typeface="Arial" panose="020B0604020202020204" pitchFamily="34" charset="0"/>
              </a:rPr>
              <a:t>analysieren                            (z. B. in der Kunst, Architektur, Literatur, Film).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7544" y="1690355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latin typeface="Palatino Linotype" panose="02040502050505030304" pitchFamily="18" charset="0"/>
                <a:cs typeface="Arial" panose="020B0604020202020204" pitchFamily="34" charset="0"/>
              </a:rPr>
              <a:t>5 Antike Kultur</a:t>
            </a:r>
            <a:endParaRPr lang="de-DE" sz="2800" b="1" i="1" dirty="0">
              <a:latin typeface="Palatino Linotype" panose="0204050205050503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3 Inhaltsbezogene Kompetenzen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0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5364088" y="3573016"/>
            <a:ext cx="21602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23838" y="980728"/>
            <a:ext cx="8696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800" b="1" i="1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Aufbau der Bildungspläne </a:t>
            </a:r>
            <a:endParaRPr lang="de-DE" sz="2800" b="1" i="1" dirty="0">
              <a:solidFill>
                <a:prstClr val="black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251520" y="1700808"/>
            <a:ext cx="8640960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Vorwort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Einführung 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251520" y="2780928"/>
            <a:ext cx="8640960" cy="21602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Fachpläne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Operatoren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251520" y="5229200"/>
            <a:ext cx="8640960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Glossar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251520" y="3429000"/>
            <a:ext cx="8640960" cy="1008112"/>
          </a:xfrm>
          <a:prstGeom prst="roundRect">
            <a:avLst/>
          </a:prstGeom>
          <a:solidFill>
            <a:srgbClr val="FFFFCC">
              <a:alpha val="7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Leitgedanken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Prozessbezogene Kompetenzen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Inhaltsbezogene Kompetenzen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4572000" y="3429000"/>
            <a:ext cx="1872208" cy="1008112"/>
          </a:xfrm>
          <a:prstGeom prst="roundRect">
            <a:avLst/>
          </a:prstGeom>
          <a:noFill/>
          <a:ln w="25400">
            <a:solidFill>
              <a:srgbClr val="F799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srgbClr val="F79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Leit-perspektiven</a:t>
            </a:r>
            <a:endParaRPr lang="de-DE" sz="2000" b="1" dirty="0">
              <a:solidFill>
                <a:srgbClr val="F79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6516216" y="3501008"/>
            <a:ext cx="2160240" cy="864096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F79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fachübergreifende,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F79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spiralcurriculare Verankerung</a:t>
            </a:r>
            <a:endParaRPr lang="de-DE" b="1" dirty="0">
              <a:solidFill>
                <a:srgbClr val="F79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4572000" y="1700213"/>
            <a:ext cx="1872208" cy="792162"/>
          </a:xfrm>
          <a:prstGeom prst="roundRect">
            <a:avLst/>
          </a:prstGeom>
          <a:solidFill>
            <a:srgbClr val="FFFFCC">
              <a:alpha val="72000"/>
            </a:srgbClr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F7994B"/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customshow?id=0&amp;return=true"/>
              </a:rPr>
              <a:t>Leit-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F7994B"/>
                </a:solidFill>
                <a:latin typeface="Arial" panose="020B0604020202020204" pitchFamily="34" charset="0"/>
                <a:cs typeface="Arial" panose="020B0604020202020204" pitchFamily="34" charset="0"/>
                <a:hlinkClick r:id="" action="ppaction://customshow?id=0&amp;return=true"/>
              </a:rPr>
              <a:t>perspektiven</a:t>
            </a:r>
            <a:endParaRPr lang="de-DE" b="1" dirty="0">
              <a:solidFill>
                <a:srgbClr val="F799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052736"/>
            <a:ext cx="8928992" cy="645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Palatino Linotype" panose="02040502050505030304" pitchFamily="18" charset="0"/>
              </a:rPr>
              <a:t>Operatoren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err="1" smtClean="0">
                <a:latin typeface="Palatino Linotype" panose="02040502050505030304" pitchFamily="18" charset="0"/>
              </a:rPr>
              <a:t>Operatorenliste</a:t>
            </a:r>
            <a:r>
              <a:rPr lang="de-DE" sz="2400" dirty="0" smtClean="0">
                <a:latin typeface="Palatino Linotype" panose="02040502050505030304" pitchFamily="18" charset="0"/>
              </a:rPr>
              <a:t> mit handlungsanleitenden Verben</a:t>
            </a:r>
            <a:endParaRPr lang="de-DE" sz="2400" dirty="0">
              <a:latin typeface="Palatino Linotype" panose="02040502050505030304" pitchFamily="18" charset="0"/>
            </a:endParaRP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d</a:t>
            </a:r>
            <a:r>
              <a:rPr lang="de-DE" sz="2400" dirty="0" smtClean="0">
                <a:latin typeface="Palatino Linotype" panose="02040502050505030304" pitchFamily="18" charset="0"/>
              </a:rPr>
              <a:t>rei Anforderungsbereiche:</a:t>
            </a:r>
          </a:p>
          <a:p>
            <a:pPr marL="7200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Palatino Linotype" panose="02040502050505030304" pitchFamily="18" charset="0"/>
              </a:rPr>
              <a:t>Reproduktion (AFB I)</a:t>
            </a:r>
          </a:p>
          <a:p>
            <a:pPr marL="7200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Palatino Linotype" panose="02040502050505030304" pitchFamily="18" charset="0"/>
              </a:rPr>
              <a:t>Reorganisation (AFB II)</a:t>
            </a:r>
          </a:p>
          <a:p>
            <a:pPr marL="7200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Palatino Linotype" panose="02040502050505030304" pitchFamily="18" charset="0"/>
              </a:rPr>
              <a:t>Transfer / Bewertung (AFB III)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>
                <a:latin typeface="Palatino Linotype" panose="02040502050505030304" pitchFamily="18" charset="0"/>
              </a:rPr>
              <a:t>i</a:t>
            </a:r>
            <a:r>
              <a:rPr lang="de-DE" sz="2400" dirty="0" smtClean="0">
                <a:latin typeface="Palatino Linotype" panose="02040502050505030304" pitchFamily="18" charset="0"/>
              </a:rPr>
              <a:t>dentische Operatoren in Latein und Griechisch;                    mit Deutsch und Ethik abgestimmt</a:t>
            </a: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endParaRPr lang="de-DE" sz="24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 smtClean="0">
              <a:latin typeface="Palatino Linotype" panose="02040502050505030304" pitchFamily="18" charset="0"/>
            </a:endParaRP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endParaRPr lang="de-DE" sz="2000" dirty="0">
              <a:latin typeface="Palatino Linotype" panose="0204050205050503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4 Operatoren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788024" y="1886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Palatino Linotype" panose="02040502050505030304" pitchFamily="18" charset="0"/>
              </a:rPr>
              <a:t>4 Operatoren</a:t>
            </a:r>
            <a:endParaRPr lang="de-DE" b="1" i="1" dirty="0">
              <a:solidFill>
                <a:schemeClr val="tx2">
                  <a:lumMod val="60000"/>
                  <a:lumOff val="40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56792"/>
            <a:ext cx="6973834" cy="420599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15616" y="10527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Palatino Linotype" panose="02040502050505030304" pitchFamily="18" charset="0"/>
              </a:rPr>
              <a:t>3.1.4 Texte und Literatur</a:t>
            </a:r>
            <a:endParaRPr lang="de-DE" dirty="0">
              <a:latin typeface="Palatino Linotype" panose="02040502050505030304" pitchFamily="18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475656" y="1916832"/>
            <a:ext cx="936104" cy="36004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5436096" y="2348880"/>
            <a:ext cx="936104" cy="36004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2555776" y="3299750"/>
            <a:ext cx="936104" cy="36004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4949007" y="4005064"/>
            <a:ext cx="936104" cy="36004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3059832" y="4941168"/>
            <a:ext cx="1124265" cy="36004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7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9512" y="980728"/>
            <a:ext cx="8712968" cy="4896544"/>
          </a:xfrm>
        </p:spPr>
        <p:txBody>
          <a:bodyPr/>
          <a:lstStyle/>
          <a:p>
            <a:pPr marL="0" indent="0">
              <a:buNone/>
            </a:pPr>
            <a:r>
              <a:rPr lang="de-DE" b="1" i="1" dirty="0" smtClean="0"/>
              <a:t>Sechs </a:t>
            </a:r>
            <a:r>
              <a:rPr lang="de-DE" b="1" i="1" dirty="0" smtClean="0">
                <a:hlinkClick r:id="" action="ppaction://customshow?id=0"/>
              </a:rPr>
              <a:t>Leitperspektiven</a:t>
            </a:r>
            <a:endParaRPr lang="de-DE" b="1" i="1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a) allgemeine </a:t>
            </a:r>
            <a:r>
              <a:rPr lang="de-DE" dirty="0"/>
              <a:t>Leitperspektiven</a:t>
            </a:r>
            <a:r>
              <a:rPr lang="de-DE" dirty="0" smtClean="0"/>
              <a:t>:</a:t>
            </a:r>
          </a:p>
          <a:p>
            <a:pPr marL="0" indent="0">
              <a:buNone/>
            </a:pPr>
            <a:r>
              <a:rPr lang="de-DE" dirty="0" smtClean="0"/>
              <a:t>	− Bildung </a:t>
            </a:r>
            <a:r>
              <a:rPr lang="de-DE" dirty="0"/>
              <a:t>für nachhaltige </a:t>
            </a:r>
            <a:r>
              <a:rPr lang="de-DE" dirty="0" smtClean="0"/>
              <a:t>Entwicklung (BNE)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− Bildung </a:t>
            </a:r>
            <a:r>
              <a:rPr lang="de-DE" dirty="0"/>
              <a:t>für Toleranz und Akzeptanz von </a:t>
            </a:r>
            <a:r>
              <a:rPr lang="de-DE" dirty="0" smtClean="0"/>
              <a:t>Vielfalt (BTV) 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	− Prävention </a:t>
            </a:r>
            <a:r>
              <a:rPr lang="de-DE" dirty="0"/>
              <a:t>und </a:t>
            </a:r>
            <a:r>
              <a:rPr lang="de-DE" dirty="0" smtClean="0"/>
              <a:t>Gesundheitsförderung (PG)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b</a:t>
            </a:r>
            <a:r>
              <a:rPr lang="de-DE" dirty="0"/>
              <a:t>) </a:t>
            </a:r>
            <a:r>
              <a:rPr lang="de-DE" dirty="0" smtClean="0"/>
              <a:t>themenspezifische </a:t>
            </a:r>
            <a:r>
              <a:rPr lang="de-DE" dirty="0"/>
              <a:t>Leitperspektiven: </a:t>
            </a:r>
          </a:p>
          <a:p>
            <a:pPr marL="0" indent="0">
              <a:buNone/>
            </a:pPr>
            <a:r>
              <a:rPr lang="de-DE" dirty="0" smtClean="0"/>
              <a:t>	− Berufliche </a:t>
            </a:r>
            <a:r>
              <a:rPr lang="de-DE" dirty="0"/>
              <a:t>Orientierung </a:t>
            </a:r>
            <a:r>
              <a:rPr lang="de-DE" dirty="0" smtClean="0"/>
              <a:t>(BO)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	− Medienbildung (MB)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	− Verbraucherbildung (VB)</a:t>
            </a:r>
            <a:endParaRPr lang="de-DE" dirty="0"/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352925"/>
          </a:xfrm>
        </p:spPr>
        <p:txBody>
          <a:bodyPr/>
          <a:lstStyle/>
          <a:p>
            <a:pPr marL="0" indent="0">
              <a:buNone/>
            </a:pPr>
            <a:r>
              <a:rPr lang="de-DE" b="1" i="1" dirty="0" smtClean="0"/>
              <a:t>Leitperspektiven</a:t>
            </a:r>
            <a:endParaRPr lang="de-DE" b="1" i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300" i="1" dirty="0"/>
              <a:t>Für die einzelnen Leitperspektiven sollen </a:t>
            </a:r>
            <a:r>
              <a:rPr lang="de-DE" sz="2300" b="1" i="1" dirty="0"/>
              <a:t>fachspezifische </a:t>
            </a:r>
            <a:r>
              <a:rPr lang="de-DE" sz="2300" i="1" dirty="0"/>
              <a:t>und</a:t>
            </a:r>
            <a:r>
              <a:rPr lang="de-DE" sz="2300" b="1" i="1" dirty="0"/>
              <a:t> altersangemessene Kompetenzen</a:t>
            </a:r>
            <a:r>
              <a:rPr lang="de-DE" sz="2300" i="1" dirty="0"/>
              <a:t> formuliert werden</a:t>
            </a:r>
            <a:r>
              <a:rPr lang="de-DE" sz="2300" i="1" dirty="0" smtClean="0"/>
              <a:t>,</a:t>
            </a:r>
          </a:p>
          <a:p>
            <a:pPr marL="0" indent="0">
              <a:buNone/>
            </a:pPr>
            <a:endParaRPr lang="de-DE" i="1" dirty="0" smtClean="0"/>
          </a:p>
          <a:p>
            <a:pPr>
              <a:buFont typeface="Symbol" panose="05050102010706020507" pitchFamily="18" charset="2"/>
              <a:buChar char="-"/>
            </a:pPr>
            <a:r>
              <a:rPr lang="de-DE" sz="2000" dirty="0" smtClean="0"/>
              <a:t>die </a:t>
            </a:r>
            <a:r>
              <a:rPr lang="de-DE" sz="2000" dirty="0"/>
              <a:t>als </a:t>
            </a:r>
            <a:r>
              <a:rPr lang="de-DE" sz="2000" b="1" dirty="0"/>
              <a:t>verbindlicher Bestandteil des Kerncurriculums </a:t>
            </a:r>
            <a:r>
              <a:rPr lang="de-DE" sz="2000" dirty="0"/>
              <a:t>anzusehen </a:t>
            </a:r>
            <a:r>
              <a:rPr lang="de-DE" sz="2000" dirty="0" smtClean="0"/>
              <a:t>sind und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2000" dirty="0" smtClean="0"/>
              <a:t>die </a:t>
            </a:r>
            <a:r>
              <a:rPr lang="de-DE" sz="2000" dirty="0"/>
              <a:t>von Klasse 1 bis zur allgemeinen </a:t>
            </a:r>
            <a:r>
              <a:rPr lang="de-DE" sz="2000" dirty="0" smtClean="0"/>
              <a:t>Hochschulreife                  </a:t>
            </a:r>
            <a:r>
              <a:rPr lang="de-DE" sz="2000" b="1" dirty="0" smtClean="0"/>
              <a:t>spiral-curricular</a:t>
            </a:r>
            <a:r>
              <a:rPr lang="de-DE" sz="2000" dirty="0" smtClean="0"/>
              <a:t> </a:t>
            </a:r>
            <a:r>
              <a:rPr lang="de-DE" sz="2000" dirty="0"/>
              <a:t>umgesetzt werden sollen. 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smtClean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Design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Design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9185B19-9BB3-4AE7-873E-3EF9AF5132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Bild mit künstlerischen Effekten und benutzerdefiniertem Rahmen</Template>
  <TotalTime>0</TotalTime>
  <Words>3279</Words>
  <Application>Microsoft Office PowerPoint</Application>
  <PresentationFormat>Bildschirmpräsentation (4:3)</PresentationFormat>
  <Paragraphs>749</Paragraphs>
  <Slides>71</Slides>
  <Notes>22</Notes>
  <HiddenSlides>17</HiddenSlides>
  <MMClips>0</MMClips>
  <ScaleCrop>false</ScaleCrop>
  <HeadingPairs>
    <vt:vector size="10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71</vt:i4>
      </vt:variant>
      <vt:variant>
        <vt:lpstr>Zielgruppenorientierte Präsentationen</vt:lpstr>
      </vt:variant>
      <vt:variant>
        <vt:i4>23</vt:i4>
      </vt:variant>
    </vt:vector>
  </HeadingPairs>
  <TitlesOfParts>
    <vt:vector size="104" baseType="lpstr">
      <vt:lpstr>Microsoft YaHei</vt:lpstr>
      <vt:lpstr>Arial</vt:lpstr>
      <vt:lpstr>Calibri</vt:lpstr>
      <vt:lpstr>Palatino Linotype</vt:lpstr>
      <vt:lpstr>Symbol</vt:lpstr>
      <vt:lpstr>Wingdings</vt:lpstr>
      <vt:lpstr>1_Office Theme</vt:lpstr>
      <vt:lpstr>1_Design1</vt:lpstr>
      <vt:lpstr>2_Design1</vt:lpstr>
      <vt:lpstr>PHOTO-PAINT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Zielgruppenpräsentation 1</vt:lpstr>
      <vt:lpstr>Zielgruppenpräsentation 3</vt:lpstr>
      <vt:lpstr>Zielgruppenpräsentation 4</vt:lpstr>
      <vt:lpstr>Zielgruppenpräsentation 5</vt:lpstr>
      <vt:lpstr>Zielgruppenpräsentation 6</vt:lpstr>
      <vt:lpstr>Zielgruppenpräsentation 2</vt:lpstr>
      <vt:lpstr>Zielgruppenpräsentation 7</vt:lpstr>
      <vt:lpstr>Zielgruppenpräsentation 8</vt:lpstr>
      <vt:lpstr>Zielgruppenpräsentation 9</vt:lpstr>
      <vt:lpstr>Zielgruppenpräsentation 10</vt:lpstr>
      <vt:lpstr>Zielgruppenpräsentation 11</vt:lpstr>
      <vt:lpstr>Zielgruppenpräsentation 12</vt:lpstr>
      <vt:lpstr>Zielgruppenpräsentation 13</vt:lpstr>
      <vt:lpstr>Zielgruppenpräsentation 14</vt:lpstr>
      <vt:lpstr>Zielgruppenpräsentation 15</vt:lpstr>
      <vt:lpstr>Zielgruppenpräsentation 16</vt:lpstr>
      <vt:lpstr>Zielgruppenpräsentation 17</vt:lpstr>
      <vt:lpstr>Zielgruppenpräsentation 18</vt:lpstr>
      <vt:lpstr>Zielgruppenpräsentation 19</vt:lpstr>
      <vt:lpstr>Zielgruppenpräsentation 20</vt:lpstr>
      <vt:lpstr>Zielgruppenpräsentation 21</vt:lpstr>
      <vt:lpstr>Zielgruppenpräsentation 22</vt:lpstr>
      <vt:lpstr>Zielgruppenpräsentation 23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2015-07-28T08:19:39Z</dcterms:created>
  <dcterms:modified xsi:type="dcterms:W3CDTF">2016-06-05T07:36:39Z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TC018814369991</vt:lpwstr>
  </property>
</Properties>
</file>