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75"/>
  </p:notesMasterIdLst>
  <p:sldIdLst>
    <p:sldId id="257" r:id="rId3"/>
    <p:sldId id="275" r:id="rId4"/>
    <p:sldId id="320" r:id="rId5"/>
    <p:sldId id="321" r:id="rId6"/>
    <p:sldId id="322" r:id="rId7"/>
    <p:sldId id="323" r:id="rId8"/>
    <p:sldId id="324" r:id="rId9"/>
    <p:sldId id="260" r:id="rId10"/>
    <p:sldId id="303" r:id="rId11"/>
    <p:sldId id="270" r:id="rId12"/>
    <p:sldId id="301" r:id="rId13"/>
    <p:sldId id="329" r:id="rId14"/>
    <p:sldId id="330" r:id="rId15"/>
    <p:sldId id="331" r:id="rId16"/>
    <p:sldId id="332" r:id="rId17"/>
    <p:sldId id="333" r:id="rId18"/>
    <p:sldId id="334" r:id="rId19"/>
    <p:sldId id="335" r:id="rId20"/>
    <p:sldId id="302" r:id="rId21"/>
    <p:sldId id="300" r:id="rId22"/>
    <p:sldId id="287" r:id="rId23"/>
    <p:sldId id="262" r:id="rId24"/>
    <p:sldId id="263" r:id="rId25"/>
    <p:sldId id="336" r:id="rId26"/>
    <p:sldId id="264" r:id="rId27"/>
    <p:sldId id="337" r:id="rId28"/>
    <p:sldId id="265" r:id="rId29"/>
    <p:sldId id="266" r:id="rId30"/>
    <p:sldId id="267" r:id="rId31"/>
    <p:sldId id="268" r:id="rId32"/>
    <p:sldId id="328" r:id="rId33"/>
    <p:sldId id="273" r:id="rId34"/>
    <p:sldId id="291" r:id="rId35"/>
    <p:sldId id="285" r:id="rId36"/>
    <p:sldId id="292" r:id="rId37"/>
    <p:sldId id="284" r:id="rId38"/>
    <p:sldId id="294" r:id="rId39"/>
    <p:sldId id="339" r:id="rId40"/>
    <p:sldId id="340" r:id="rId41"/>
    <p:sldId id="288" r:id="rId42"/>
    <p:sldId id="295" r:id="rId43"/>
    <p:sldId id="299" r:id="rId44"/>
    <p:sldId id="296" r:id="rId45"/>
    <p:sldId id="359" r:id="rId46"/>
    <p:sldId id="360" r:id="rId47"/>
    <p:sldId id="361" r:id="rId48"/>
    <p:sldId id="297" r:id="rId49"/>
    <p:sldId id="298" r:id="rId50"/>
    <p:sldId id="304" r:id="rId51"/>
    <p:sldId id="309" r:id="rId52"/>
    <p:sldId id="317" r:id="rId53"/>
    <p:sldId id="306" r:id="rId54"/>
    <p:sldId id="311" r:id="rId55"/>
    <p:sldId id="307" r:id="rId56"/>
    <p:sldId id="308" r:id="rId57"/>
    <p:sldId id="310" r:id="rId58"/>
    <p:sldId id="316" r:id="rId59"/>
    <p:sldId id="315" r:id="rId60"/>
    <p:sldId id="318" r:id="rId61"/>
    <p:sldId id="305" r:id="rId62"/>
    <p:sldId id="365" r:id="rId63"/>
    <p:sldId id="366" r:id="rId64"/>
    <p:sldId id="367" r:id="rId65"/>
    <p:sldId id="326" r:id="rId66"/>
    <p:sldId id="368" r:id="rId67"/>
    <p:sldId id="327" r:id="rId68"/>
    <p:sldId id="369" r:id="rId69"/>
    <p:sldId id="372" r:id="rId70"/>
    <p:sldId id="325" r:id="rId71"/>
    <p:sldId id="347" r:id="rId72"/>
    <p:sldId id="348" r:id="rId73"/>
    <p:sldId id="349" r:id="rId74"/>
  </p:sldIdLst>
  <p:sldSz cx="9144000" cy="6858000" type="screen4x3"/>
  <p:notesSz cx="7099300" cy="10234613"/>
  <p:custShowLst>
    <p:custShow name="Zielgruppenpräsentation 1" id="0">
      <p:sldLst>
        <p:sld r:id="rId40"/>
        <p:sld r:id="rId41"/>
      </p:sldLst>
    </p:custShow>
    <p:custShow name="Zielgruppenpräsentation 2" id="1">
      <p:sldLst/>
    </p:custShow>
    <p:custShow name="Zielgruppenpräsentation 3" id="2">
      <p:sldLst/>
    </p:custShow>
    <p:custShow name="Zielgruppenpräsentation 4" id="3">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FFFF66"/>
    <a:srgbClr val="0000CC"/>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89127" autoAdjust="0"/>
  </p:normalViewPr>
  <p:slideViewPr>
    <p:cSldViewPr>
      <p:cViewPr varScale="1">
        <p:scale>
          <a:sx n="132" d="100"/>
          <a:sy n="132" d="100"/>
        </p:scale>
        <p:origin x="1050" y="13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1" d="100"/>
          <a:sy n="71" d="100"/>
        </p:scale>
        <p:origin x="3222" y="78"/>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1.xml"/><Relationship Id="rId29" Type="http://schemas.openxmlformats.org/officeDocument/2006/relationships/slide" Target="slides/slide2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1295" y="2"/>
            <a:ext cx="3076363" cy="511731"/>
          </a:xfrm>
          <a:prstGeom prst="rect">
            <a:avLst/>
          </a:prstGeom>
        </p:spPr>
        <p:txBody>
          <a:bodyPr vert="horz" lIns="99048" tIns="49524" rIns="99048" bIns="49524" rtlCol="0"/>
          <a:lstStyle>
            <a:lvl1pPr algn="r">
              <a:defRPr sz="1300"/>
            </a:lvl1pPr>
          </a:lstStyle>
          <a:p>
            <a:fld id="{6F10C134-1E9F-4345-825E-490816A5D846}" type="datetimeFigureOut">
              <a:rPr lang="en-US" smtClean="0"/>
              <a:t>9/29/2016</a:t>
            </a:fld>
            <a:endParaRPr 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721108"/>
            <a:ext cx="3076363" cy="511731"/>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1295" y="9721108"/>
            <a:ext cx="3076363" cy="511731"/>
          </a:xfrm>
          <a:prstGeom prst="rect">
            <a:avLst/>
          </a:prstGeom>
        </p:spPr>
        <p:txBody>
          <a:bodyPr vert="horz" lIns="99048" tIns="49524" rIns="99048" bIns="49524" rtlCol="0" anchor="b"/>
          <a:lstStyle>
            <a:lvl1pPr algn="r">
              <a:defRPr sz="1300"/>
            </a:lvl1pPr>
          </a:lstStyle>
          <a:p>
            <a:fld id="{0F398D5B-FD1A-4215-9119-FFAD93BB68A1}" type="slidenum">
              <a:rPr lang="en-US" smtClean="0"/>
              <a:t>‹Nr.›</a:t>
            </a:fld>
            <a:endParaRPr lang="en-US"/>
          </a:p>
        </p:txBody>
      </p:sp>
    </p:spTree>
    <p:extLst>
      <p:ext uri="{BB962C8B-B14F-4D97-AF65-F5344CB8AC3E}">
        <p14:creationId xmlns:p14="http://schemas.microsoft.com/office/powerpoint/2010/main" val="2373228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33358433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35274842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933792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29660734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1577628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2597120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29592213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5428551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17767271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38778613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1742153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40016146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42579148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19283222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21690566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10488789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6915304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1462582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2837676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1483890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16900677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2956222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20145291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16170428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12477557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6585975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40232222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25581564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419359270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41506969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9117831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284445326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2991867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24228215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5763926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15406700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164770273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123249311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107224489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372647827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8361795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58784742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304203749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963488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78253624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101638531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301525927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72914844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35556247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237205277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17893500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32998267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333120219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40647882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2793088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247192110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188185469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10095219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254623785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150934254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17792379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343828337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116337887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134422992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77198046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3403904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142481998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37196025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284343920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3374957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28258984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pPr marL="247620" indent="-247620" defTabSz="990478">
              <a:defRPr/>
            </a:pPr>
            <a:endParaRPr lang="de-DE" sz="1300" dirty="0"/>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2923472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e-DE" smtClean="0"/>
              <a:t>Titelmasterformat durch Klicken bearbeiten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a:p>
        </p:txBody>
      </p:sp>
      <p:sp>
        <p:nvSpPr>
          <p:cNvPr id="4" name="Date Placeholder 3"/>
          <p:cNvSpPr>
            <a:spLocks noGrp="1"/>
          </p:cNvSpPr>
          <p:nvPr>
            <p:ph type="dt" sz="half" idx="10"/>
          </p:nvPr>
        </p:nvSpPr>
        <p:spPr/>
        <p:txBody>
          <a:bodyPr/>
          <a:lstStyle/>
          <a:p>
            <a:fld id="{09FDB0C2-1F3D-4594-BC97-D21C5CE96C4E}" type="datetimeFigureOut">
              <a:rPr lang="en-US">
                <a:solidFill>
                  <a:prstClr val="black">
                    <a:tint val="75000"/>
                  </a:prstClr>
                </a:solidFill>
              </a:rPr>
              <a:pPr/>
              <a:t>9/29/2016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48A5C28-A9AF-48F7-A492-117CD84F551A}" type="slidenum">
              <a:rPr lang="en-US">
                <a:solidFill>
                  <a:prstClr val="black">
                    <a:tint val="75000"/>
                  </a:prstClr>
                </a:solidFill>
              </a:rPr>
              <a:pPr/>
              <a:t>‹Nr.›</a:t>
            </a:fld>
            <a:endParaRPr lang="en-US" dirty="0">
              <a:solidFill>
                <a:prstClr val="black">
                  <a:tint val="75000"/>
                </a:prstClr>
              </a:solidFill>
            </a:endParaRP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Leer">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9FDB0C2-1F3D-4594-BC97-D21C5CE96C4E}" type="datetimeFigureOut">
              <a:rPr lang="en-US" smtClean="0">
                <a:solidFill>
                  <a:prstClr val="black">
                    <a:tint val="75000"/>
                  </a:prstClr>
                </a:solidFill>
              </a:rPr>
              <a:pPr/>
              <a:t>9/29/2016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48A5C28-A9AF-48F7-A492-117CD84F551A}" type="slidenum">
              <a:rPr lang="en-US" smtClean="0">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120092620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FDB0C2-1F3D-4594-BC97-D21C5CE96C4E}" type="datetimeFigureOut">
              <a:rPr lang="en-US">
                <a:solidFill>
                  <a:prstClr val="black">
                    <a:tint val="75000"/>
                  </a:prstClr>
                </a:solidFill>
              </a:rPr>
              <a:pPr/>
              <a:t>9/29/2016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8A5C28-A9AF-48F7-A492-117CD84F551A}" type="slidenum">
              <a:rPr lang="en-US">
                <a:solidFill>
                  <a:prstClr val="black">
                    <a:tint val="75000"/>
                  </a:prstClr>
                </a:solidFill>
              </a:rPr>
              <a:pPr/>
              <a:t>‹Nr.›</a:t>
            </a:fld>
            <a:endParaRPr lang="en-US" dirty="0">
              <a:solidFill>
                <a:prstClr val="black">
                  <a:tint val="75000"/>
                </a:prstClr>
              </a:solidFill>
            </a:endParaRPr>
          </a:p>
        </p:txBody>
      </p:sp>
    </p:spTree>
    <p:extLst>
      <p:ext uri="{BB962C8B-B14F-4D97-AF65-F5344CB8AC3E}">
        <p14:creationId xmlns:p14="http://schemas.microsoft.com/office/powerpoint/2010/main" val="2320159511"/>
      </p:ext>
    </p:extLst>
  </p:cSld>
  <p:clrMap bg1="dk1" tx1="lt1" bg2="dk2" tx2="lt2" accent1="accent1" accent2="accent2" accent3="accent3" accent4="accent4" accent5="accent5" accent6="accent6" hlink="hlink" folHlink="folHlink"/>
  <p:sldLayoutIdLst>
    <p:sldLayoutId id="2147483649" r:id="rId1"/>
    <p:sldLayoutId id="2147483650" r:id="rId2"/>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95536" y="908720"/>
            <a:ext cx="8352928" cy="4247317"/>
          </a:xfrm>
          <a:prstGeom prst="rect">
            <a:avLst/>
          </a:prstGeom>
          <a:noFill/>
        </p:spPr>
        <p:txBody>
          <a:bodyPr wrap="square" rtlCol="0">
            <a:spAutoFit/>
          </a:bodyPr>
          <a:lstStyle/>
          <a:p>
            <a:pPr algn="ctr"/>
            <a:endParaRPr lang="de-DE" sz="4400" b="1" dirty="0" smtClean="0">
              <a:solidFill>
                <a:schemeClr val="bg1"/>
              </a:solidFill>
              <a:latin typeface="Palatino Linotype" panose="02040502050505030304" pitchFamily="18" charset="0"/>
            </a:endParaRPr>
          </a:p>
          <a:p>
            <a:pPr algn="ctr">
              <a:spcAft>
                <a:spcPts val="1200"/>
              </a:spcAft>
            </a:pPr>
            <a:r>
              <a:rPr lang="de-DE" sz="7200" b="1" cap="small" dirty="0" smtClean="0">
                <a:solidFill>
                  <a:schemeClr val="bg1"/>
                </a:solidFill>
                <a:latin typeface="Palatino Linotype" panose="02040502050505030304" pitchFamily="18" charset="0"/>
              </a:rPr>
              <a:t>Platon-Portfolio</a:t>
            </a:r>
          </a:p>
          <a:p>
            <a:pPr algn="ctr"/>
            <a:r>
              <a:rPr lang="de-DE" sz="3600" b="1" dirty="0">
                <a:solidFill>
                  <a:schemeClr val="bg1"/>
                </a:solidFill>
                <a:latin typeface="Palatino Linotype" panose="02040502050505030304" pitchFamily="18" charset="0"/>
              </a:rPr>
              <a:t>L</a:t>
            </a:r>
            <a:r>
              <a:rPr lang="de-DE" sz="3600" b="1" dirty="0" smtClean="0">
                <a:solidFill>
                  <a:schemeClr val="bg1"/>
                </a:solidFill>
                <a:latin typeface="Palatino Linotype" panose="02040502050505030304" pitchFamily="18" charset="0"/>
              </a:rPr>
              <a:t>ehrbuchbegleitende Einführung        in Platons Sprache und Philosophie</a:t>
            </a:r>
          </a:p>
          <a:p>
            <a:pPr algn="ctr"/>
            <a:endParaRPr lang="de-DE" sz="4400" b="1" dirty="0">
              <a:solidFill>
                <a:schemeClr val="bg1"/>
              </a:solidFill>
              <a:latin typeface="Palatino Linotype" panose="02040502050505030304" pitchFamily="18" charset="0"/>
            </a:endParaRPr>
          </a:p>
          <a:p>
            <a:pPr algn="ctr"/>
            <a:endParaRPr lang="de-DE" sz="2800" i="1"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1698004075"/>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95536" y="620688"/>
            <a:ext cx="8280920" cy="5411738"/>
          </a:xfrm>
          <a:prstGeom prst="rect">
            <a:avLst/>
          </a:prstGeom>
          <a:noFill/>
        </p:spPr>
        <p:txBody>
          <a:bodyPr wrap="square" rtlCol="0">
            <a:spAutoFit/>
          </a:bodyPr>
          <a:lstStyle/>
          <a:p>
            <a:pPr>
              <a:spcAft>
                <a:spcPts val="1000"/>
              </a:spcAft>
            </a:pPr>
            <a:r>
              <a:rPr lang="de-DE" sz="1600" b="1" dirty="0" smtClean="0">
                <a:solidFill>
                  <a:schemeClr val="bg1"/>
                </a:solidFill>
                <a:latin typeface="Palatino Linotype" panose="02040502050505030304" pitchFamily="18" charset="0"/>
              </a:rPr>
              <a:t>Bildungsplan 2016</a:t>
            </a:r>
          </a:p>
          <a:p>
            <a:pPr>
              <a:spcAft>
                <a:spcPts val="1000"/>
              </a:spcAft>
            </a:pPr>
            <a:endParaRPr lang="de-DE" sz="1600" b="1" dirty="0">
              <a:solidFill>
                <a:schemeClr val="bg1"/>
              </a:solidFill>
              <a:latin typeface="Palatino Linotype" panose="02040502050505030304" pitchFamily="18" charset="0"/>
            </a:endParaRPr>
          </a:p>
          <a:p>
            <a:pPr>
              <a:spcAft>
                <a:spcPts val="1000"/>
              </a:spcAft>
            </a:pPr>
            <a:r>
              <a:rPr lang="de-DE" sz="1600" b="1" dirty="0" smtClean="0">
                <a:solidFill>
                  <a:schemeClr val="bg1"/>
                </a:solidFill>
                <a:latin typeface="Palatino Linotype" panose="02040502050505030304" pitchFamily="18" charset="0"/>
              </a:rPr>
              <a:t>2.2 	Text- und Literaturkompetenz</a:t>
            </a:r>
          </a:p>
          <a:p>
            <a:pPr>
              <a:spcAft>
                <a:spcPts val="1000"/>
              </a:spcAft>
            </a:pPr>
            <a:r>
              <a:rPr lang="de-DE" sz="1600" dirty="0" smtClean="0">
                <a:solidFill>
                  <a:schemeClr val="bg1"/>
                </a:solidFill>
                <a:latin typeface="Palatino Linotype" panose="02040502050505030304" pitchFamily="18" charset="0"/>
              </a:rPr>
              <a:t>	[…] Sie </a:t>
            </a:r>
            <a:r>
              <a:rPr lang="de-DE" sz="1400" dirty="0" smtClean="0">
                <a:solidFill>
                  <a:schemeClr val="bg1"/>
                </a:solidFill>
                <a:latin typeface="Palatino Linotype" panose="02040502050505030304" pitchFamily="18" charset="0"/>
              </a:rPr>
              <a:t>(i.e. </a:t>
            </a:r>
            <a:r>
              <a:rPr lang="de-DE" sz="1400" dirty="0" err="1" smtClean="0">
                <a:solidFill>
                  <a:schemeClr val="bg1"/>
                </a:solidFill>
                <a:latin typeface="Palatino Linotype" panose="02040502050505030304" pitchFamily="18" charset="0"/>
              </a:rPr>
              <a:t>SuS</a:t>
            </a:r>
            <a:r>
              <a:rPr lang="de-DE" sz="1400" dirty="0" smtClean="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gelangen </a:t>
            </a:r>
            <a:r>
              <a:rPr lang="de-DE" sz="1600" dirty="0">
                <a:solidFill>
                  <a:schemeClr val="bg1"/>
                </a:solidFill>
                <a:latin typeface="Palatino Linotype" panose="02040502050505030304" pitchFamily="18" charset="0"/>
              </a:rPr>
              <a:t>[…]</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zu einem vertieften eigenen Verständnis </a:t>
            </a:r>
            <a:r>
              <a:rPr lang="de-DE" sz="1600" dirty="0" smtClean="0">
                <a:solidFill>
                  <a:schemeClr val="bg1"/>
                </a:solidFill>
                <a:latin typeface="Palatino Linotype" panose="02040502050505030304" pitchFamily="18" charset="0"/>
              </a:rPr>
              <a:t>	griechischer </a:t>
            </a:r>
            <a:r>
              <a:rPr lang="de-DE" sz="1600" dirty="0">
                <a:solidFill>
                  <a:schemeClr val="bg1"/>
                </a:solidFill>
                <a:latin typeface="Palatino Linotype" panose="02040502050505030304" pitchFamily="18" charset="0"/>
              </a:rPr>
              <a:t>Texte, indem sie sich diese […]</a:t>
            </a:r>
            <a:r>
              <a:rPr lang="de-DE" sz="1600" dirty="0" smtClean="0">
                <a:solidFill>
                  <a:schemeClr val="bg1"/>
                </a:solidFill>
                <a:latin typeface="Palatino Linotype" panose="02040502050505030304" pitchFamily="18" charset="0"/>
              </a:rPr>
              <a:t> </a:t>
            </a:r>
            <a:r>
              <a:rPr lang="de-DE" sz="1600" b="1" dirty="0">
                <a:solidFill>
                  <a:srgbClr val="FF0000"/>
                </a:solidFill>
                <a:latin typeface="Palatino Linotype" panose="02040502050505030304" pitchFamily="18" charset="0"/>
              </a:rPr>
              <a:t>durch einen ersten </a:t>
            </a:r>
            <a:r>
              <a:rPr lang="de-DE" sz="1600" b="1" dirty="0" smtClean="0">
                <a:solidFill>
                  <a:srgbClr val="FF0000"/>
                </a:solidFill>
                <a:latin typeface="Palatino Linotype" panose="02040502050505030304" pitchFamily="18" charset="0"/>
              </a:rPr>
              <a:t>Zugang</a:t>
            </a:r>
            <a:r>
              <a:rPr lang="de-DE" sz="1600" dirty="0" smtClean="0">
                <a:solidFill>
                  <a:schemeClr val="bg1"/>
                </a:solidFill>
                <a:latin typeface="Palatino Linotype" panose="02040502050505030304" pitchFamily="18" charset="0"/>
              </a:rPr>
              <a:t> […] 	erschließen</a:t>
            </a:r>
            <a:r>
              <a:rPr lang="de-DE" sz="1600" dirty="0">
                <a:solidFill>
                  <a:schemeClr val="bg1"/>
                </a:solidFill>
                <a:latin typeface="Palatino Linotype" panose="02040502050505030304" pitchFamily="18" charset="0"/>
              </a:rPr>
              <a:t>.</a:t>
            </a:r>
            <a:endParaRPr lang="de-DE" sz="1600" dirty="0" smtClean="0">
              <a:solidFill>
                <a:schemeClr val="bg1"/>
              </a:solidFill>
              <a:latin typeface="Palatino Linotype" panose="02040502050505030304" pitchFamily="18" charset="0"/>
            </a:endParaRPr>
          </a:p>
          <a:p>
            <a:pPr>
              <a:spcAft>
                <a:spcPts val="1000"/>
              </a:spcAft>
            </a:pPr>
            <a:r>
              <a:rPr lang="de-DE" sz="1600" dirty="0" smtClean="0">
                <a:solidFill>
                  <a:schemeClr val="bg1"/>
                </a:solidFill>
                <a:latin typeface="Palatino Linotype" panose="02040502050505030304" pitchFamily="18" charset="0"/>
              </a:rPr>
              <a:t>	</a:t>
            </a:r>
            <a:r>
              <a:rPr lang="de-DE" sz="1600" i="1" dirty="0" smtClean="0">
                <a:solidFill>
                  <a:schemeClr val="bg1"/>
                </a:solidFill>
                <a:latin typeface="Palatino Linotype" panose="02040502050505030304" pitchFamily="18" charset="0"/>
              </a:rPr>
              <a:t>Die Schülerinnen und Schüler können…</a:t>
            </a:r>
          </a:p>
          <a:p>
            <a:pPr marL="1257300" lvl="2" indent="-342900">
              <a:buAutoNum type="arabicPeriod"/>
            </a:pPr>
            <a:r>
              <a:rPr lang="de-DE" sz="1600" dirty="0">
                <a:solidFill>
                  <a:schemeClr val="bg1"/>
                </a:solidFill>
                <a:latin typeface="Palatino Linotype" panose="02040502050505030304" pitchFamily="18" charset="0"/>
              </a:rPr>
              <a:t>… einen Text sowohl textimmanent als auch unter Einbeziehung weiterer Informationen </a:t>
            </a:r>
            <a:r>
              <a:rPr lang="de-DE" sz="1600" b="1" dirty="0" smtClean="0">
                <a:solidFill>
                  <a:srgbClr val="FF0000"/>
                </a:solidFill>
                <a:latin typeface="Palatino Linotype" panose="02040502050505030304" pitchFamily="18" charset="0"/>
              </a:rPr>
              <a:t>vorerschließen</a:t>
            </a:r>
            <a:r>
              <a:rPr lang="de-DE" sz="1600" b="1" dirty="0" smtClean="0">
                <a:solidFill>
                  <a:schemeClr val="bg1"/>
                </a:solidFill>
                <a:latin typeface="Palatino Linotype" panose="02040502050505030304" pitchFamily="18" charset="0"/>
              </a:rPr>
              <a:t>.</a:t>
            </a:r>
            <a:endParaRPr lang="de-DE" sz="1600" dirty="0" smtClean="0">
              <a:solidFill>
                <a:schemeClr val="bg1"/>
              </a:solidFill>
              <a:latin typeface="Palatino Linotype" panose="02040502050505030304" pitchFamily="18" charset="0"/>
            </a:endParaRPr>
          </a:p>
          <a:p>
            <a:pPr lvl="0"/>
            <a:endParaRPr lang="de-DE" sz="1600" dirty="0">
              <a:solidFill>
                <a:schemeClr val="bg1"/>
              </a:solidFill>
              <a:latin typeface="Palatino Linotype" panose="02040502050505030304" pitchFamily="18" charset="0"/>
            </a:endParaRPr>
          </a:p>
          <a:p>
            <a:pPr lvl="0"/>
            <a:r>
              <a:rPr lang="de-DE" sz="1600" b="1" dirty="0" smtClean="0">
                <a:solidFill>
                  <a:schemeClr val="bg1"/>
                </a:solidFill>
                <a:latin typeface="Palatino Linotype" panose="02040502050505030304" pitchFamily="18" charset="0"/>
              </a:rPr>
              <a:t>3.1 	Texte und Literatur</a:t>
            </a:r>
          </a:p>
          <a:p>
            <a:pPr lvl="0"/>
            <a:endParaRPr lang="de-DE" sz="1600" b="1" dirty="0">
              <a:solidFill>
                <a:schemeClr val="bg1"/>
              </a:solidFill>
              <a:latin typeface="Palatino Linotype" panose="02040502050505030304" pitchFamily="18" charset="0"/>
            </a:endParaRPr>
          </a:p>
          <a:p>
            <a:pPr lvl="0"/>
            <a:r>
              <a:rPr lang="de-DE" sz="1600" b="1" dirty="0" smtClean="0">
                <a:solidFill>
                  <a:schemeClr val="bg1"/>
                </a:solidFill>
                <a:latin typeface="Palatino Linotype" panose="02040502050505030304" pitchFamily="18" charset="0"/>
              </a:rPr>
              <a:t>	Übersetzung</a:t>
            </a:r>
          </a:p>
          <a:p>
            <a:pPr lvl="0"/>
            <a:endParaRPr lang="de-DE" sz="1600" b="1" dirty="0">
              <a:solidFill>
                <a:schemeClr val="bg1"/>
              </a:solidFill>
              <a:latin typeface="Palatino Linotype" panose="02040502050505030304" pitchFamily="18" charset="0"/>
            </a:endParaRPr>
          </a:p>
          <a:p>
            <a:pPr lvl="0"/>
            <a:r>
              <a:rPr lang="de-DE" sz="1600" b="1" dirty="0" smtClean="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(1)  … zunehmend </a:t>
            </a:r>
            <a:r>
              <a:rPr lang="de-DE" sz="1600" b="1" dirty="0">
                <a:solidFill>
                  <a:srgbClr val="FF0000"/>
                </a:solidFill>
                <a:latin typeface="Palatino Linotype" panose="02040502050505030304" pitchFamily="18" charset="0"/>
              </a:rPr>
              <a:t>selbstständig Informationen </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aus </a:t>
            </a:r>
            <a:r>
              <a:rPr lang="de-DE" sz="1600" dirty="0">
                <a:solidFill>
                  <a:schemeClr val="bg1"/>
                </a:solidFill>
                <a:latin typeface="Palatino Linotype" panose="02040502050505030304" pitchFamily="18" charset="0"/>
              </a:rPr>
              <a:t>dem Text </a:t>
            </a:r>
            <a:r>
              <a:rPr lang="de-DE" sz="1600" dirty="0" smtClean="0">
                <a:solidFill>
                  <a:schemeClr val="bg1"/>
                </a:solidFill>
                <a:latin typeface="Palatino Linotype" panose="02040502050505030304" pitchFamily="18" charset="0"/>
              </a:rPr>
              <a:t>(</a:t>
            </a:r>
            <a:r>
              <a:rPr lang="de-DE" sz="1600" dirty="0">
                <a:solidFill>
                  <a:schemeClr val="bg1"/>
                </a:solidFill>
                <a:latin typeface="Palatino Linotype" panose="02040502050505030304" pitchFamily="18" charset="0"/>
              </a:rPr>
              <a:t>zum </a:t>
            </a:r>
            <a:r>
              <a:rPr lang="de-DE" sz="1600" dirty="0" smtClean="0">
                <a:solidFill>
                  <a:schemeClr val="bg1"/>
                </a:solidFill>
                <a:latin typeface="Palatino Linotype" panose="02040502050505030304" pitchFamily="18" charset="0"/>
              </a:rPr>
              <a:t>    	       Beispiel Sachfelder</a:t>
            </a:r>
            <a:r>
              <a:rPr lang="de-DE" sz="1600" dirty="0">
                <a:solidFill>
                  <a:schemeClr val="bg1"/>
                </a:solidFill>
                <a:latin typeface="Palatino Linotype" panose="02040502050505030304" pitchFamily="18" charset="0"/>
              </a:rPr>
              <a:t>, Wortfelder, Handlungsträger) </a:t>
            </a:r>
            <a:r>
              <a:rPr lang="de-DE" sz="1600" b="1" dirty="0" smtClean="0">
                <a:solidFill>
                  <a:srgbClr val="FF0000"/>
                </a:solidFill>
                <a:latin typeface="Palatino Linotype" panose="02040502050505030304" pitchFamily="18" charset="0"/>
              </a:rPr>
              <a:t>zusammenstellen</a:t>
            </a:r>
            <a:r>
              <a:rPr lang="de-DE" sz="1600" dirty="0" smtClean="0">
                <a:solidFill>
                  <a:schemeClr val="bg1"/>
                </a:solidFill>
                <a:latin typeface="Palatino Linotype" panose="02040502050505030304" pitchFamily="18" charset="0"/>
              </a:rPr>
              <a:t>;</a:t>
            </a:r>
            <a:r>
              <a:rPr lang="de-DE" sz="1600" b="1" dirty="0" smtClean="0">
                <a:solidFill>
                  <a:srgbClr val="FF0000"/>
                </a:solidFill>
                <a:latin typeface="Palatino Linotype" panose="02040502050505030304" pitchFamily="18" charset="0"/>
              </a:rPr>
              <a:t> </a:t>
            </a:r>
          </a:p>
          <a:p>
            <a:pPr lvl="0"/>
            <a:endParaRPr lang="de-DE" sz="1600" dirty="0">
              <a:solidFill>
                <a:schemeClr val="bg1"/>
              </a:solidFill>
              <a:latin typeface="Palatino Linotype" panose="02040502050505030304" pitchFamily="18" charset="0"/>
            </a:endParaRPr>
          </a:p>
          <a:p>
            <a:r>
              <a:rPr lang="de-DE" sz="1600" dirty="0" smtClean="0"/>
              <a:t>	</a:t>
            </a:r>
            <a:r>
              <a:rPr lang="de-DE" sz="1600" dirty="0" smtClean="0">
                <a:solidFill>
                  <a:schemeClr val="bg1"/>
                </a:solidFill>
                <a:latin typeface="Palatino Linotype" panose="02040502050505030304" pitchFamily="18" charset="0"/>
              </a:rPr>
              <a:t>(3)  … </a:t>
            </a:r>
            <a:r>
              <a:rPr lang="de-DE" sz="1600" b="1" dirty="0" smtClean="0">
                <a:solidFill>
                  <a:srgbClr val="FF0000"/>
                </a:solidFill>
                <a:latin typeface="Palatino Linotype" panose="02040502050505030304" pitchFamily="18" charset="0"/>
              </a:rPr>
              <a:t>aus </a:t>
            </a:r>
            <a:r>
              <a:rPr lang="de-DE" sz="1600" b="1" dirty="0">
                <a:solidFill>
                  <a:srgbClr val="FF0000"/>
                </a:solidFill>
                <a:latin typeface="Palatino Linotype" panose="02040502050505030304" pitchFamily="18" charset="0"/>
              </a:rPr>
              <a:t>verschiedenen Satzerschließungsmethoden </a:t>
            </a:r>
            <a:r>
              <a:rPr lang="de-DE" sz="1600" dirty="0">
                <a:solidFill>
                  <a:schemeClr val="bg1"/>
                </a:solidFill>
                <a:latin typeface="Palatino Linotype" panose="02040502050505030304" pitchFamily="18" charset="0"/>
              </a:rPr>
              <a:t>eine für </a:t>
            </a:r>
            <a:r>
              <a:rPr lang="de-DE" sz="1600" dirty="0" smtClean="0">
                <a:solidFill>
                  <a:schemeClr val="bg1"/>
                </a:solidFill>
                <a:latin typeface="Palatino Linotype" panose="02040502050505030304" pitchFamily="18" charset="0"/>
              </a:rPr>
              <a:t>sie</a:t>
            </a:r>
          </a:p>
          <a:p>
            <a:pPr>
              <a:spcAft>
                <a:spcPts val="1000"/>
              </a:spcAft>
            </a:pPr>
            <a:r>
              <a:rPr lang="de-DE" sz="1600" dirty="0" smtClean="0">
                <a:solidFill>
                  <a:schemeClr val="bg1"/>
                </a:solidFill>
                <a:latin typeface="Palatino Linotype" panose="02040502050505030304" pitchFamily="18" charset="0"/>
              </a:rPr>
              <a:t>	       geeignete </a:t>
            </a:r>
            <a:r>
              <a:rPr lang="de-DE" sz="1600" b="1" dirty="0" smtClean="0">
                <a:solidFill>
                  <a:srgbClr val="FF0000"/>
                </a:solidFill>
                <a:latin typeface="Palatino Linotype" panose="02040502050505030304" pitchFamily="18" charset="0"/>
              </a:rPr>
              <a:t>auswählen </a:t>
            </a:r>
            <a:r>
              <a:rPr lang="de-DE" sz="1600" b="1" dirty="0">
                <a:solidFill>
                  <a:srgbClr val="FF0000"/>
                </a:solidFill>
                <a:latin typeface="Palatino Linotype" panose="02040502050505030304" pitchFamily="18" charset="0"/>
              </a:rPr>
              <a:t>und </a:t>
            </a:r>
            <a:r>
              <a:rPr lang="de-DE" sz="1600" b="1" dirty="0" smtClean="0">
                <a:solidFill>
                  <a:srgbClr val="FF0000"/>
                </a:solidFill>
                <a:latin typeface="Palatino Linotype" panose="02040502050505030304" pitchFamily="18" charset="0"/>
              </a:rPr>
              <a:t>anwenden</a:t>
            </a:r>
            <a:r>
              <a:rPr lang="de-DE" sz="1600" b="1" dirty="0" smtClean="0">
                <a:solidFill>
                  <a:schemeClr val="bg1"/>
                </a:solidFill>
                <a:latin typeface="Palatino Linotype" panose="02040502050505030304" pitchFamily="18" charset="0"/>
              </a:rPr>
              <a:t>.</a:t>
            </a:r>
            <a:endParaRPr lang="de-DE" sz="1600" b="1"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49986427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23528" y="332656"/>
            <a:ext cx="8568952" cy="7150675"/>
          </a:xfrm>
          <a:prstGeom prst="rect">
            <a:avLst/>
          </a:prstGeom>
          <a:noFill/>
        </p:spPr>
        <p:txBody>
          <a:bodyPr wrap="square" rtlCol="0">
            <a:spAutoFit/>
          </a:bodyPr>
          <a:lstStyle/>
          <a:p>
            <a:r>
              <a:rPr lang="de-DE" sz="2000" b="1" u="sng" dirty="0" smtClean="0">
                <a:solidFill>
                  <a:schemeClr val="bg1"/>
                </a:solidFill>
                <a:latin typeface="Palatino Linotype" panose="02040502050505030304" pitchFamily="18" charset="0"/>
              </a:rPr>
              <a:t>Texterschließung</a:t>
            </a:r>
            <a:endParaRPr lang="de-DE" sz="2000" b="1" u="sng" dirty="0" smtClean="0">
              <a:solidFill>
                <a:schemeClr val="bg1"/>
              </a:solidFill>
              <a:latin typeface="Palatino Linotype" panose="02040502050505030304" pitchFamily="18" charset="0"/>
            </a:endParaRPr>
          </a:p>
          <a:p>
            <a:endParaRPr lang="de-DE" dirty="0" smtClean="0">
              <a:solidFill>
                <a:schemeClr val="bg1"/>
              </a:solidFill>
              <a:latin typeface="Palatino Linotype" panose="02040502050505030304" pitchFamily="18" charset="0"/>
            </a:endParaRPr>
          </a:p>
          <a:p>
            <a:r>
              <a:rPr lang="de-DE" i="1" dirty="0" smtClean="0">
                <a:solidFill>
                  <a:schemeClr val="bg1"/>
                </a:solidFill>
                <a:latin typeface="Palatino Linotype" panose="02040502050505030304" pitchFamily="18" charset="0"/>
              </a:rPr>
              <a:t>Sprachliche Gestaltung und logische Verknüpfung</a:t>
            </a:r>
          </a:p>
          <a:p>
            <a:endParaRPr lang="de-DE" i="1" dirty="0" smtClean="0">
              <a:solidFill>
                <a:schemeClr val="bg1"/>
              </a:solidFill>
              <a:latin typeface="Palatino Linotype" panose="02040502050505030304" pitchFamily="18" charset="0"/>
            </a:endParaRPr>
          </a:p>
          <a:p>
            <a:pPr marL="285750" indent="-285750">
              <a:buFont typeface="Wingdings" panose="05000000000000000000" pitchFamily="2" charset="2"/>
              <a:buChar char="§"/>
            </a:pPr>
            <a:r>
              <a:rPr lang="de-DE" b="1" dirty="0" smtClean="0">
                <a:solidFill>
                  <a:schemeClr val="bg1"/>
                </a:solidFill>
                <a:latin typeface="Palatino Linotype" panose="02040502050505030304" pitchFamily="18" charset="0"/>
                <a:sym typeface="Wingdings" panose="05000000000000000000" pitchFamily="2" charset="2"/>
              </a:rPr>
              <a:t>Benenne </a:t>
            </a:r>
            <a:r>
              <a:rPr lang="de-DE" dirty="0" smtClean="0">
                <a:solidFill>
                  <a:schemeClr val="bg1"/>
                </a:solidFill>
                <a:latin typeface="Palatino Linotype" panose="02040502050505030304" pitchFamily="18" charset="0"/>
                <a:sym typeface="Wingdings" panose="05000000000000000000" pitchFamily="2" charset="2"/>
              </a:rPr>
              <a:t>die Person der Prädikate in Z. 1 bzw. Z. 7.  </a:t>
            </a:r>
          </a:p>
          <a:p>
            <a:pPr>
              <a:spcAft>
                <a:spcPts val="100"/>
              </a:spcAft>
            </a:pPr>
            <a:r>
              <a:rPr lang="de-DE" dirty="0">
                <a:solidFill>
                  <a:schemeClr val="bg1"/>
                </a:solidFill>
                <a:latin typeface="Palatino Linotype" panose="02040502050505030304" pitchFamily="18" charset="0"/>
                <a:sym typeface="Wingdings" panose="05000000000000000000" pitchFamily="2" charset="2"/>
              </a:rPr>
              <a:t>	</a:t>
            </a:r>
            <a:r>
              <a:rPr lang="de-DE" dirty="0" smtClean="0">
                <a:solidFill>
                  <a:schemeClr val="bg1"/>
                </a:solidFill>
                <a:latin typeface="Palatino Linotype" panose="02040502050505030304" pitchFamily="18" charset="0"/>
                <a:sym typeface="Wingdings" panose="05000000000000000000" pitchFamily="2" charset="2"/>
              </a:rPr>
              <a:t> </a:t>
            </a:r>
            <a:r>
              <a:rPr lang="el-GR" dirty="0" smtClean="0">
                <a:solidFill>
                  <a:srgbClr val="FF0000"/>
                </a:solidFill>
                <a:latin typeface="Palatino Linotype" panose="02040502050505030304" pitchFamily="18" charset="0"/>
                <a:sym typeface="Wingdings" panose="05000000000000000000" pitchFamily="2" charset="2"/>
              </a:rPr>
              <a:t>βουλόμεθα</a:t>
            </a:r>
            <a:r>
              <a:rPr lang="de-DE" dirty="0" smtClean="0">
                <a:solidFill>
                  <a:srgbClr val="FF0000"/>
                </a:solidFill>
                <a:latin typeface="Palatino Linotype" panose="02040502050505030304" pitchFamily="18" charset="0"/>
                <a:sym typeface="Wingdings" panose="05000000000000000000" pitchFamily="2" charset="2"/>
              </a:rPr>
              <a:t>, </a:t>
            </a:r>
            <a:r>
              <a:rPr lang="el-GR" dirty="0" smtClean="0">
                <a:solidFill>
                  <a:srgbClr val="FF0000"/>
                </a:solidFill>
                <a:latin typeface="Palatino Linotype" panose="02040502050505030304" pitchFamily="18" charset="0"/>
                <a:sym typeface="Wingdings" panose="05000000000000000000" pitchFamily="2" charset="2"/>
              </a:rPr>
              <a:t>δυνάμεθα</a:t>
            </a:r>
            <a:endParaRPr lang="de-DE" dirty="0" smtClean="0">
              <a:solidFill>
                <a:srgbClr val="FF0000"/>
              </a:solidFill>
              <a:latin typeface="Palatino Linotype" panose="02040502050505030304" pitchFamily="18" charset="0"/>
              <a:sym typeface="Wingdings" panose="05000000000000000000" pitchFamily="2" charset="2"/>
            </a:endParaRPr>
          </a:p>
          <a:p>
            <a:pPr marL="285750" indent="-285750">
              <a:buFont typeface="Wingdings" panose="05000000000000000000" pitchFamily="2" charset="2"/>
              <a:buChar char="§"/>
            </a:pPr>
            <a:r>
              <a:rPr lang="de-DE" b="1" dirty="0" smtClean="0">
                <a:solidFill>
                  <a:schemeClr val="bg1"/>
                </a:solidFill>
                <a:latin typeface="Palatino Linotype" panose="02040502050505030304" pitchFamily="18" charset="0"/>
                <a:sym typeface="Wingdings" panose="05000000000000000000" pitchFamily="2" charset="2"/>
              </a:rPr>
              <a:t>Erläutere</a:t>
            </a:r>
            <a:r>
              <a:rPr lang="de-DE" dirty="0" smtClean="0">
                <a:solidFill>
                  <a:schemeClr val="bg1"/>
                </a:solidFill>
                <a:latin typeface="Palatino Linotype" panose="02040502050505030304" pitchFamily="18" charset="0"/>
                <a:sym typeface="Wingdings" panose="05000000000000000000" pitchFamily="2" charset="2"/>
              </a:rPr>
              <a:t>, warum Sokrates Wir-Formen verwendet.</a:t>
            </a:r>
          </a:p>
          <a:p>
            <a:pPr lvl="2">
              <a:spcAft>
                <a:spcPts val="100"/>
              </a:spcAft>
            </a:pPr>
            <a:r>
              <a:rPr lang="de-DE" dirty="0">
                <a:solidFill>
                  <a:schemeClr val="bg1"/>
                </a:solidFill>
                <a:latin typeface="Palatino Linotype" panose="02040502050505030304" pitchFamily="18" charset="0"/>
                <a:sym typeface="Wingdings" panose="05000000000000000000" pitchFamily="2" charset="2"/>
              </a:rPr>
              <a:t> </a:t>
            </a:r>
            <a:r>
              <a:rPr lang="de-DE" dirty="0" smtClean="0">
                <a:solidFill>
                  <a:srgbClr val="FF0000"/>
                </a:solidFill>
                <a:latin typeface="Palatino Linotype" panose="02040502050505030304" pitchFamily="18" charset="0"/>
                <a:sym typeface="Wingdings" panose="05000000000000000000" pitchFamily="2" charset="2"/>
              </a:rPr>
              <a:t>Sokrates und </a:t>
            </a:r>
            <a:r>
              <a:rPr lang="de-DE" dirty="0" err="1" smtClean="0">
                <a:solidFill>
                  <a:srgbClr val="FF0000"/>
                </a:solidFill>
                <a:latin typeface="Palatino Linotype" panose="02040502050505030304" pitchFamily="18" charset="0"/>
                <a:sym typeface="Wingdings" panose="05000000000000000000" pitchFamily="2" charset="2"/>
              </a:rPr>
              <a:t>Glaukon</a:t>
            </a:r>
            <a:r>
              <a:rPr lang="de-DE" dirty="0" smtClean="0">
                <a:solidFill>
                  <a:srgbClr val="FF0000"/>
                </a:solidFill>
                <a:latin typeface="Palatino Linotype" panose="02040502050505030304" pitchFamily="18" charset="0"/>
                <a:sym typeface="Wingdings" panose="05000000000000000000" pitchFamily="2" charset="2"/>
              </a:rPr>
              <a:t> tun etwas gemeinsam.</a:t>
            </a:r>
          </a:p>
          <a:p>
            <a:pPr marL="285750" lvl="2" indent="-285750">
              <a:buFont typeface="Wingdings" panose="05000000000000000000" pitchFamily="2" charset="2"/>
              <a:buChar char="§"/>
            </a:pPr>
            <a:r>
              <a:rPr lang="de-DE" b="1" dirty="0" smtClean="0">
                <a:solidFill>
                  <a:schemeClr val="bg1"/>
                </a:solidFill>
                <a:latin typeface="Palatino Linotype" panose="02040502050505030304" pitchFamily="18" charset="0"/>
                <a:sym typeface="Wingdings" panose="05000000000000000000" pitchFamily="2" charset="2"/>
              </a:rPr>
              <a:t>Nenne</a:t>
            </a:r>
            <a:r>
              <a:rPr lang="de-DE" dirty="0" smtClean="0">
                <a:solidFill>
                  <a:schemeClr val="bg1"/>
                </a:solidFill>
                <a:latin typeface="Palatino Linotype" panose="02040502050505030304" pitchFamily="18" charset="0"/>
                <a:sym typeface="Wingdings" panose="05000000000000000000" pitchFamily="2" charset="2"/>
              </a:rPr>
              <a:t> die Verbform, die das Vorhaben der beiden beschreibt.  </a:t>
            </a:r>
          </a:p>
          <a:p>
            <a:pPr marL="0" lvl="2">
              <a:spcAft>
                <a:spcPts val="100"/>
              </a:spcAft>
            </a:pPr>
            <a:r>
              <a:rPr lang="de-DE" dirty="0">
                <a:solidFill>
                  <a:schemeClr val="bg1"/>
                </a:solidFill>
                <a:latin typeface="Palatino Linotype" panose="02040502050505030304" pitchFamily="18" charset="0"/>
                <a:sym typeface="Wingdings" panose="05000000000000000000" pitchFamily="2" charset="2"/>
              </a:rPr>
              <a:t>	</a:t>
            </a:r>
            <a:r>
              <a:rPr lang="de-DE" dirty="0" smtClean="0">
                <a:solidFill>
                  <a:schemeClr val="bg1"/>
                </a:solidFill>
                <a:latin typeface="Palatino Linotype" panose="02040502050505030304" pitchFamily="18" charset="0"/>
                <a:sym typeface="Wingdings" panose="05000000000000000000" pitchFamily="2" charset="2"/>
              </a:rPr>
              <a:t> </a:t>
            </a:r>
            <a:r>
              <a:rPr lang="el-GR" dirty="0" smtClean="0">
                <a:solidFill>
                  <a:srgbClr val="FF0000"/>
                </a:solidFill>
                <a:latin typeface="Palatino Linotype" panose="02040502050505030304" pitchFamily="18" charset="0"/>
                <a:sym typeface="Wingdings" panose="05000000000000000000" pitchFamily="2" charset="2"/>
              </a:rPr>
              <a:t>σκέπτεσθαι</a:t>
            </a:r>
            <a:endParaRPr lang="de-DE" dirty="0" smtClean="0">
              <a:solidFill>
                <a:srgbClr val="FF0000"/>
              </a:solidFill>
              <a:latin typeface="Palatino Linotype" panose="02040502050505030304" pitchFamily="18" charset="0"/>
              <a:sym typeface="Wingdings" panose="05000000000000000000" pitchFamily="2" charset="2"/>
            </a:endParaRPr>
          </a:p>
          <a:p>
            <a:pPr marL="285750" lvl="2" indent="-285750">
              <a:buFont typeface="Wingdings" panose="05000000000000000000" pitchFamily="2" charset="2"/>
              <a:buChar char="§"/>
            </a:pPr>
            <a:r>
              <a:rPr lang="de-DE" b="1" dirty="0" smtClean="0">
                <a:solidFill>
                  <a:schemeClr val="bg1"/>
                </a:solidFill>
                <a:latin typeface="Palatino Linotype" panose="02040502050505030304" pitchFamily="18" charset="0"/>
                <a:sym typeface="Wingdings" panose="05000000000000000000" pitchFamily="2" charset="2"/>
              </a:rPr>
              <a:t>Arbeite heraus</a:t>
            </a:r>
            <a:r>
              <a:rPr lang="de-DE" dirty="0" smtClean="0">
                <a:solidFill>
                  <a:schemeClr val="bg1"/>
                </a:solidFill>
                <a:latin typeface="Palatino Linotype" panose="02040502050505030304" pitchFamily="18" charset="0"/>
                <a:sym typeface="Wingdings" panose="05000000000000000000" pitchFamily="2" charset="2"/>
              </a:rPr>
              <a:t>, wer / was betrachtet werden soll.</a:t>
            </a:r>
          </a:p>
          <a:p>
            <a:pPr marL="914400" lvl="4">
              <a:spcAft>
                <a:spcPts val="100"/>
              </a:spcAft>
            </a:pPr>
            <a:r>
              <a:rPr lang="de-DE" dirty="0">
                <a:solidFill>
                  <a:schemeClr val="bg1"/>
                </a:solidFill>
                <a:latin typeface="Palatino Linotype" panose="02040502050505030304" pitchFamily="18" charset="0"/>
                <a:sym typeface="Wingdings" panose="05000000000000000000" pitchFamily="2" charset="2"/>
              </a:rPr>
              <a:t> </a:t>
            </a:r>
            <a:r>
              <a:rPr lang="en-GB" dirty="0" smtClean="0">
                <a:solidFill>
                  <a:srgbClr val="FF0000"/>
                </a:solidFill>
                <a:latin typeface="Palatino Linotype" panose="02040502050505030304" pitchFamily="18" charset="0"/>
              </a:rPr>
              <a:t>π</a:t>
            </a:r>
            <a:r>
              <a:rPr lang="en-GB" dirty="0" err="1" smtClean="0">
                <a:solidFill>
                  <a:srgbClr val="FF0000"/>
                </a:solidFill>
                <a:latin typeface="Palatino Linotype" panose="02040502050505030304" pitchFamily="18" charset="0"/>
              </a:rPr>
              <a:t>οῖον</a:t>
            </a:r>
            <a:r>
              <a:rPr lang="en-GB" dirty="0" smtClean="0">
                <a:solidFill>
                  <a:srgbClr val="FF0000"/>
                </a:solidFill>
                <a:latin typeface="Palatino Linotype" panose="02040502050505030304" pitchFamily="18" charset="0"/>
              </a:rPr>
              <a:t> </a:t>
            </a:r>
            <a:r>
              <a:rPr lang="en-GB" dirty="0" err="1" smtClean="0">
                <a:solidFill>
                  <a:srgbClr val="FF0000"/>
                </a:solidFill>
                <a:latin typeface="Palatino Linotype" panose="02040502050505030304" pitchFamily="18" charset="0"/>
              </a:rPr>
              <a:t>τὸν</a:t>
            </a:r>
            <a:r>
              <a:rPr lang="en-GB" dirty="0" smtClean="0">
                <a:solidFill>
                  <a:srgbClr val="FF0000"/>
                </a:solidFill>
                <a:latin typeface="Palatino Linotype" panose="02040502050505030304" pitchFamily="18" charset="0"/>
              </a:rPr>
              <a:t> </a:t>
            </a:r>
            <a:r>
              <a:rPr lang="en-GB" dirty="0" err="1" smtClean="0">
                <a:solidFill>
                  <a:srgbClr val="FF0000"/>
                </a:solidFill>
                <a:latin typeface="Palatino Linotype" panose="02040502050505030304" pitchFamily="18" charset="0"/>
              </a:rPr>
              <a:t>φύλ</a:t>
            </a:r>
            <a:r>
              <a:rPr lang="en-GB" dirty="0" smtClean="0">
                <a:solidFill>
                  <a:srgbClr val="FF0000"/>
                </a:solidFill>
                <a:latin typeface="Palatino Linotype" panose="02040502050505030304" pitchFamily="18" charset="0"/>
              </a:rPr>
              <a:t>ακα / </a:t>
            </a:r>
            <a:r>
              <a:rPr lang="en-GB" dirty="0">
                <a:solidFill>
                  <a:srgbClr val="FF0000"/>
                </a:solidFill>
                <a:latin typeface="Palatino Linotype" panose="02040502050505030304" pitchFamily="18" charset="0"/>
              </a:rPr>
              <a:t>τί </a:t>
            </a:r>
            <a:r>
              <a:rPr lang="en-GB" dirty="0" smtClean="0">
                <a:solidFill>
                  <a:srgbClr val="FF0000"/>
                </a:solidFill>
                <a:latin typeface="Palatino Linotype" panose="02040502050505030304" pitchFamily="18" charset="0"/>
              </a:rPr>
              <a:t>… τὸ </a:t>
            </a:r>
            <a:r>
              <a:rPr lang="en-GB" dirty="0">
                <a:solidFill>
                  <a:srgbClr val="FF0000"/>
                </a:solidFill>
                <a:latin typeface="Palatino Linotype" panose="02040502050505030304" pitchFamily="18" charset="0"/>
              </a:rPr>
              <a:t>τῶν φυλάκων ἔργον </a:t>
            </a:r>
          </a:p>
          <a:p>
            <a:pPr marL="285750" lvl="4" indent="-285750">
              <a:spcAft>
                <a:spcPts val="100"/>
              </a:spcAft>
              <a:buFont typeface="Wingdings" panose="05000000000000000000" pitchFamily="2" charset="2"/>
              <a:buChar char="§"/>
            </a:pPr>
            <a:r>
              <a:rPr lang="de-DE" b="1" dirty="0" smtClean="0">
                <a:solidFill>
                  <a:schemeClr val="bg1"/>
                </a:solidFill>
                <a:latin typeface="Palatino Linotype" panose="02040502050505030304" pitchFamily="18" charset="0"/>
                <a:sym typeface="Wingdings" panose="05000000000000000000" pitchFamily="2" charset="2"/>
              </a:rPr>
              <a:t>Nenne</a:t>
            </a:r>
            <a:r>
              <a:rPr lang="de-DE" dirty="0" smtClean="0">
                <a:solidFill>
                  <a:schemeClr val="bg1"/>
                </a:solidFill>
                <a:latin typeface="Palatino Linotype" panose="02040502050505030304" pitchFamily="18" charset="0"/>
                <a:sym typeface="Wingdings" panose="05000000000000000000" pitchFamily="2" charset="2"/>
              </a:rPr>
              <a:t> zwei Eigenschaften, die die Wächter aufweisen müssen.</a:t>
            </a:r>
          </a:p>
          <a:p>
            <a:pPr marL="914400" lvl="6">
              <a:spcAft>
                <a:spcPts val="100"/>
              </a:spcAft>
            </a:pPr>
            <a:r>
              <a:rPr lang="de-DE" dirty="0">
                <a:solidFill>
                  <a:schemeClr val="bg1"/>
                </a:solidFill>
                <a:latin typeface="Palatino Linotype" panose="02040502050505030304" pitchFamily="18" charset="0"/>
                <a:sym typeface="Wingdings" panose="05000000000000000000" pitchFamily="2" charset="2"/>
              </a:rPr>
              <a:t> </a:t>
            </a:r>
            <a:r>
              <a:rPr lang="el-GR" dirty="0" smtClean="0">
                <a:solidFill>
                  <a:srgbClr val="FF0000"/>
                </a:solidFill>
                <a:latin typeface="Palatino Linotype" panose="02040502050505030304" pitchFamily="18" charset="0"/>
                <a:sym typeface="Wingdings" panose="05000000000000000000" pitchFamily="2" charset="2"/>
              </a:rPr>
              <a:t>πράους</a:t>
            </a:r>
            <a:r>
              <a:rPr lang="de-DE" dirty="0" smtClean="0">
                <a:solidFill>
                  <a:srgbClr val="FF0000"/>
                </a:solidFill>
                <a:latin typeface="Palatino Linotype" panose="02040502050505030304" pitchFamily="18" charset="0"/>
                <a:sym typeface="Wingdings" panose="05000000000000000000" pitchFamily="2" charset="2"/>
              </a:rPr>
              <a:t>,  </a:t>
            </a:r>
            <a:r>
              <a:rPr lang="el-GR" dirty="0" smtClean="0">
                <a:solidFill>
                  <a:srgbClr val="FF0000"/>
                </a:solidFill>
                <a:latin typeface="Palatino Linotype" panose="02040502050505030304" pitchFamily="18" charset="0"/>
                <a:sym typeface="Wingdings" panose="05000000000000000000" pitchFamily="2" charset="2"/>
              </a:rPr>
              <a:t>χαλεπούς</a:t>
            </a:r>
            <a:endParaRPr lang="de-DE" dirty="0" smtClean="0">
              <a:solidFill>
                <a:srgbClr val="FF0000"/>
              </a:solidFill>
              <a:latin typeface="Palatino Linotype" panose="02040502050505030304" pitchFamily="18" charset="0"/>
              <a:sym typeface="Wingdings" panose="05000000000000000000" pitchFamily="2" charset="2"/>
            </a:endParaRPr>
          </a:p>
          <a:p>
            <a:pPr marL="285750" lvl="6" indent="-285750">
              <a:buFont typeface="Wingdings" panose="05000000000000000000" pitchFamily="2" charset="2"/>
              <a:buChar char="§"/>
            </a:pPr>
            <a:r>
              <a:rPr lang="de-DE" b="1" dirty="0" smtClean="0">
                <a:solidFill>
                  <a:schemeClr val="bg1"/>
                </a:solidFill>
                <a:latin typeface="Palatino Linotype" panose="02040502050505030304" pitchFamily="18" charset="0"/>
                <a:sym typeface="Wingdings" panose="05000000000000000000" pitchFamily="2" charset="2"/>
              </a:rPr>
              <a:t>Arbeite heraus</a:t>
            </a:r>
            <a:r>
              <a:rPr lang="de-DE" dirty="0" smtClean="0">
                <a:solidFill>
                  <a:schemeClr val="bg1"/>
                </a:solidFill>
                <a:latin typeface="Palatino Linotype" panose="02040502050505030304" pitchFamily="18" charset="0"/>
                <a:sym typeface="Wingdings" panose="05000000000000000000" pitchFamily="2" charset="2"/>
              </a:rPr>
              <a:t>, wem gegenüber sie diese Eigenschaften zeigen müssen.</a:t>
            </a:r>
          </a:p>
          <a:p>
            <a:pPr marL="914400" lvl="8">
              <a:spcAft>
                <a:spcPts val="100"/>
              </a:spcAft>
            </a:pPr>
            <a:r>
              <a:rPr lang="de-DE" dirty="0">
                <a:solidFill>
                  <a:schemeClr val="bg1"/>
                </a:solidFill>
                <a:latin typeface="Palatino Linotype" panose="02040502050505030304" pitchFamily="18" charset="0"/>
                <a:sym typeface="Wingdings" panose="05000000000000000000" pitchFamily="2" charset="2"/>
              </a:rPr>
              <a:t> </a:t>
            </a:r>
            <a:r>
              <a:rPr lang="el-GR" dirty="0" smtClean="0">
                <a:solidFill>
                  <a:srgbClr val="FF0000"/>
                </a:solidFill>
                <a:latin typeface="Palatino Linotype" panose="02040502050505030304" pitchFamily="18" charset="0"/>
                <a:sym typeface="Wingdings" panose="05000000000000000000" pitchFamily="2" charset="2"/>
              </a:rPr>
              <a:t>πρὸς</a:t>
            </a:r>
            <a:r>
              <a:rPr lang="de-DE" dirty="0" smtClean="0">
                <a:solidFill>
                  <a:srgbClr val="FF0000"/>
                </a:solidFill>
                <a:latin typeface="Palatino Linotype" panose="02040502050505030304" pitchFamily="18" charset="0"/>
                <a:sym typeface="Wingdings" panose="05000000000000000000" pitchFamily="2" charset="2"/>
              </a:rPr>
              <a:t> </a:t>
            </a:r>
            <a:r>
              <a:rPr lang="el-GR" dirty="0" smtClean="0">
                <a:solidFill>
                  <a:srgbClr val="FF0000"/>
                </a:solidFill>
                <a:latin typeface="Palatino Linotype" panose="02040502050505030304" pitchFamily="18" charset="0"/>
                <a:sym typeface="Wingdings" panose="05000000000000000000" pitchFamily="2" charset="2"/>
              </a:rPr>
              <a:t>τοὺς</a:t>
            </a:r>
            <a:r>
              <a:rPr lang="de-DE" dirty="0" smtClean="0">
                <a:solidFill>
                  <a:srgbClr val="FF0000"/>
                </a:solidFill>
                <a:latin typeface="Palatino Linotype" panose="02040502050505030304" pitchFamily="18" charset="0"/>
                <a:sym typeface="Wingdings" panose="05000000000000000000" pitchFamily="2" charset="2"/>
              </a:rPr>
              <a:t> </a:t>
            </a:r>
            <a:r>
              <a:rPr lang="el-GR" dirty="0" smtClean="0">
                <a:solidFill>
                  <a:srgbClr val="FF0000"/>
                </a:solidFill>
                <a:latin typeface="Palatino Linotype" panose="02040502050505030304" pitchFamily="18" charset="0"/>
                <a:sym typeface="Wingdings" panose="05000000000000000000" pitchFamily="2" charset="2"/>
              </a:rPr>
              <a:t>οἰκείους</a:t>
            </a:r>
            <a:r>
              <a:rPr lang="de-DE" dirty="0" smtClean="0">
                <a:solidFill>
                  <a:srgbClr val="FF0000"/>
                </a:solidFill>
                <a:latin typeface="Palatino Linotype" panose="02040502050505030304" pitchFamily="18" charset="0"/>
                <a:sym typeface="Wingdings" panose="05000000000000000000" pitchFamily="2" charset="2"/>
              </a:rPr>
              <a:t>, </a:t>
            </a:r>
            <a:r>
              <a:rPr lang="el-GR" dirty="0">
                <a:solidFill>
                  <a:srgbClr val="FF0000"/>
                </a:solidFill>
                <a:latin typeface="Palatino Linotype" panose="02040502050505030304" pitchFamily="18" charset="0"/>
                <a:sym typeface="Wingdings" panose="05000000000000000000" pitchFamily="2" charset="2"/>
              </a:rPr>
              <a:t>πρὸς</a:t>
            </a:r>
            <a:r>
              <a:rPr lang="de-DE" dirty="0">
                <a:solidFill>
                  <a:srgbClr val="FF0000"/>
                </a:solidFill>
                <a:latin typeface="Palatino Linotype" panose="02040502050505030304" pitchFamily="18" charset="0"/>
                <a:sym typeface="Wingdings" panose="05000000000000000000" pitchFamily="2" charset="2"/>
              </a:rPr>
              <a:t> </a:t>
            </a:r>
            <a:r>
              <a:rPr lang="el-GR" dirty="0">
                <a:solidFill>
                  <a:srgbClr val="FF0000"/>
                </a:solidFill>
                <a:latin typeface="Palatino Linotype" panose="02040502050505030304" pitchFamily="18" charset="0"/>
                <a:sym typeface="Wingdings" panose="05000000000000000000" pitchFamily="2" charset="2"/>
              </a:rPr>
              <a:t>τοὺς</a:t>
            </a:r>
            <a:r>
              <a:rPr lang="de-DE" dirty="0">
                <a:solidFill>
                  <a:srgbClr val="FF0000"/>
                </a:solidFill>
                <a:latin typeface="Palatino Linotype" panose="02040502050505030304" pitchFamily="18" charset="0"/>
                <a:sym typeface="Wingdings" panose="05000000000000000000" pitchFamily="2" charset="2"/>
              </a:rPr>
              <a:t> </a:t>
            </a:r>
            <a:r>
              <a:rPr lang="el-GR" dirty="0" smtClean="0">
                <a:solidFill>
                  <a:srgbClr val="FF0000"/>
                </a:solidFill>
                <a:latin typeface="Palatino Linotype" panose="02040502050505030304" pitchFamily="18" charset="0"/>
                <a:sym typeface="Wingdings" panose="05000000000000000000" pitchFamily="2" charset="2"/>
              </a:rPr>
              <a:t>πολεμίους</a:t>
            </a:r>
            <a:endParaRPr lang="de-DE" dirty="0">
              <a:solidFill>
                <a:srgbClr val="FF0000"/>
              </a:solidFill>
              <a:latin typeface="Palatino Linotype" panose="02040502050505030304" pitchFamily="18" charset="0"/>
              <a:sym typeface="Wingdings" panose="05000000000000000000" pitchFamily="2" charset="2"/>
            </a:endParaRPr>
          </a:p>
          <a:p>
            <a:pPr marL="285750" lvl="6" indent="-285750">
              <a:buFont typeface="Wingdings" panose="05000000000000000000" pitchFamily="2" charset="2"/>
              <a:buChar char="§"/>
            </a:pPr>
            <a:r>
              <a:rPr lang="de-DE" dirty="0" err="1" smtClean="0">
                <a:solidFill>
                  <a:schemeClr val="bg1"/>
                </a:solidFill>
                <a:latin typeface="Palatino Linotype" panose="02040502050505030304" pitchFamily="18" charset="0"/>
                <a:sym typeface="Wingdings" panose="05000000000000000000" pitchFamily="2" charset="2"/>
              </a:rPr>
              <a:t>Glaukon</a:t>
            </a:r>
            <a:r>
              <a:rPr lang="de-DE" dirty="0" smtClean="0">
                <a:solidFill>
                  <a:schemeClr val="bg1"/>
                </a:solidFill>
                <a:latin typeface="Palatino Linotype" panose="02040502050505030304" pitchFamily="18" charset="0"/>
                <a:sym typeface="Wingdings" panose="05000000000000000000" pitchFamily="2" charset="2"/>
              </a:rPr>
              <a:t> zieht eine Schlussfolgerung. </a:t>
            </a:r>
            <a:r>
              <a:rPr lang="de-DE" b="1" dirty="0" smtClean="0">
                <a:solidFill>
                  <a:schemeClr val="bg1"/>
                </a:solidFill>
                <a:latin typeface="Palatino Linotype" panose="02040502050505030304" pitchFamily="18" charset="0"/>
                <a:sym typeface="Wingdings" panose="05000000000000000000" pitchFamily="2" charset="2"/>
              </a:rPr>
              <a:t>Nenne</a:t>
            </a:r>
            <a:r>
              <a:rPr lang="de-DE" dirty="0" smtClean="0">
                <a:solidFill>
                  <a:schemeClr val="bg1"/>
                </a:solidFill>
                <a:latin typeface="Palatino Linotype" panose="02040502050505030304" pitchFamily="18" charset="0"/>
                <a:sym typeface="Wingdings" panose="05000000000000000000" pitchFamily="2" charset="2"/>
              </a:rPr>
              <a:t> das griechische Wort, mit dem die Begründung beginnt.</a:t>
            </a:r>
          </a:p>
          <a:p>
            <a:pPr marL="914400" lvl="8">
              <a:spcAft>
                <a:spcPts val="100"/>
              </a:spcAft>
            </a:pPr>
            <a:r>
              <a:rPr lang="de-DE" dirty="0">
                <a:solidFill>
                  <a:schemeClr val="bg1"/>
                </a:solidFill>
                <a:latin typeface="Palatino Linotype" panose="02040502050505030304" pitchFamily="18" charset="0"/>
                <a:sym typeface="Wingdings" panose="05000000000000000000" pitchFamily="2" charset="2"/>
              </a:rPr>
              <a:t> </a:t>
            </a:r>
            <a:r>
              <a:rPr lang="el-GR" dirty="0" smtClean="0">
                <a:solidFill>
                  <a:srgbClr val="FF0000"/>
                </a:solidFill>
                <a:latin typeface="Palatino Linotype" panose="02040502050505030304" pitchFamily="18" charset="0"/>
              </a:rPr>
              <a:t>ἄρα</a:t>
            </a:r>
            <a:endParaRPr lang="de-DE" dirty="0" smtClean="0">
              <a:solidFill>
                <a:srgbClr val="FF0000"/>
              </a:solidFill>
              <a:latin typeface="Palatino Linotype" panose="02040502050505030304" pitchFamily="18" charset="0"/>
            </a:endParaRPr>
          </a:p>
          <a:p>
            <a:pPr marL="285750" lvl="8" indent="-285750">
              <a:buFont typeface="Wingdings" panose="05000000000000000000" pitchFamily="2" charset="2"/>
              <a:buChar char="§"/>
            </a:pPr>
            <a:r>
              <a:rPr lang="de-DE" dirty="0" smtClean="0">
                <a:solidFill>
                  <a:schemeClr val="bg1"/>
                </a:solidFill>
                <a:latin typeface="Palatino Linotype" panose="02040502050505030304" pitchFamily="18" charset="0"/>
                <a:sym typeface="Wingdings" panose="05000000000000000000" pitchFamily="2" charset="2"/>
              </a:rPr>
              <a:t>Nach </a:t>
            </a:r>
            <a:r>
              <a:rPr lang="de-DE" dirty="0" err="1" smtClean="0">
                <a:solidFill>
                  <a:schemeClr val="bg1"/>
                </a:solidFill>
                <a:latin typeface="Palatino Linotype" panose="02040502050505030304" pitchFamily="18" charset="0"/>
                <a:sym typeface="Wingdings" panose="05000000000000000000" pitchFamily="2" charset="2"/>
              </a:rPr>
              <a:t>Glaukon</a:t>
            </a:r>
            <a:r>
              <a:rPr lang="de-DE" dirty="0" smtClean="0">
                <a:solidFill>
                  <a:schemeClr val="bg1"/>
                </a:solidFill>
                <a:latin typeface="Palatino Linotype" panose="02040502050505030304" pitchFamily="18" charset="0"/>
                <a:sym typeface="Wingdings" panose="05000000000000000000" pitchFamily="2" charset="2"/>
              </a:rPr>
              <a:t> lassen sich die Wächter mit Hunden vergleichen.</a:t>
            </a:r>
          </a:p>
          <a:p>
            <a:pPr marL="0" lvl="8"/>
            <a:r>
              <a:rPr lang="de-DE" dirty="0" smtClean="0">
                <a:solidFill>
                  <a:schemeClr val="bg1"/>
                </a:solidFill>
                <a:latin typeface="Palatino Linotype" panose="02040502050505030304" pitchFamily="18" charset="0"/>
                <a:sym typeface="Wingdings" panose="05000000000000000000" pitchFamily="2" charset="2"/>
              </a:rPr>
              <a:t>     </a:t>
            </a:r>
            <a:r>
              <a:rPr lang="de-DE" b="1" dirty="0" smtClean="0">
                <a:solidFill>
                  <a:schemeClr val="bg1"/>
                </a:solidFill>
                <a:latin typeface="Palatino Linotype" panose="02040502050505030304" pitchFamily="18" charset="0"/>
                <a:sym typeface="Wingdings" panose="05000000000000000000" pitchFamily="2" charset="2"/>
              </a:rPr>
              <a:t>Nenne</a:t>
            </a:r>
            <a:r>
              <a:rPr lang="de-DE" dirty="0" smtClean="0">
                <a:solidFill>
                  <a:schemeClr val="bg1"/>
                </a:solidFill>
                <a:latin typeface="Palatino Linotype" panose="02040502050505030304" pitchFamily="18" charset="0"/>
                <a:sym typeface="Wingdings" panose="05000000000000000000" pitchFamily="2" charset="2"/>
              </a:rPr>
              <a:t> die griechische Verbform, mit der der Vergleich im Text beginnt.</a:t>
            </a:r>
          </a:p>
          <a:p>
            <a:pPr marL="0" lvl="8"/>
            <a:r>
              <a:rPr lang="de-DE" dirty="0">
                <a:solidFill>
                  <a:schemeClr val="bg1"/>
                </a:solidFill>
                <a:latin typeface="Palatino Linotype" panose="02040502050505030304" pitchFamily="18" charset="0"/>
                <a:sym typeface="Wingdings" panose="05000000000000000000" pitchFamily="2" charset="2"/>
              </a:rPr>
              <a:t>	</a:t>
            </a:r>
            <a:r>
              <a:rPr lang="de-DE" dirty="0" smtClean="0">
                <a:solidFill>
                  <a:schemeClr val="bg1"/>
                </a:solidFill>
                <a:latin typeface="Palatino Linotype" panose="02040502050505030304" pitchFamily="18" charset="0"/>
                <a:sym typeface="Wingdings" panose="05000000000000000000" pitchFamily="2" charset="2"/>
              </a:rPr>
              <a:t> </a:t>
            </a:r>
            <a:r>
              <a:rPr lang="en-GB" dirty="0" smtClean="0">
                <a:solidFill>
                  <a:srgbClr val="FF0000"/>
                </a:solidFill>
                <a:latin typeface="Palatino Linotype" panose="02040502050505030304" pitchFamily="18" charset="0"/>
              </a:rPr>
              <a:t>παραβ</a:t>
            </a:r>
            <a:r>
              <a:rPr lang="en-GB" dirty="0" err="1" smtClean="0">
                <a:solidFill>
                  <a:srgbClr val="FF0000"/>
                </a:solidFill>
                <a:latin typeface="Palatino Linotype" panose="02040502050505030304" pitchFamily="18" charset="0"/>
              </a:rPr>
              <a:t>άλλειν</a:t>
            </a:r>
            <a:r>
              <a:rPr lang="en-GB" dirty="0" smtClean="0">
                <a:solidFill>
                  <a:srgbClr val="FF0000"/>
                </a:solidFill>
                <a:latin typeface="Palatino Linotype" panose="02040502050505030304" pitchFamily="18" charset="0"/>
              </a:rPr>
              <a:t> </a:t>
            </a:r>
            <a:endParaRPr lang="de-DE" dirty="0" smtClean="0">
              <a:solidFill>
                <a:srgbClr val="FF0000"/>
              </a:solidFill>
              <a:latin typeface="Palatino Linotype" panose="02040502050505030304" pitchFamily="18" charset="0"/>
              <a:sym typeface="Wingdings" panose="05000000000000000000" pitchFamily="2" charset="2"/>
            </a:endParaRPr>
          </a:p>
          <a:p>
            <a:pPr marL="0" lvl="8"/>
            <a:r>
              <a:rPr lang="de-DE" dirty="0">
                <a:solidFill>
                  <a:schemeClr val="bg1"/>
                </a:solidFill>
                <a:latin typeface="Palatino Linotype" panose="02040502050505030304" pitchFamily="18" charset="0"/>
                <a:sym typeface="Wingdings" panose="05000000000000000000" pitchFamily="2" charset="2"/>
              </a:rPr>
              <a:t> </a:t>
            </a:r>
            <a:r>
              <a:rPr lang="de-DE" dirty="0" smtClean="0">
                <a:solidFill>
                  <a:schemeClr val="bg1"/>
                </a:solidFill>
                <a:latin typeface="Palatino Linotype" panose="02040502050505030304" pitchFamily="18" charset="0"/>
                <a:sym typeface="Wingdings" panose="05000000000000000000" pitchFamily="2" charset="2"/>
              </a:rPr>
              <a:t>	</a:t>
            </a:r>
          </a:p>
          <a:p>
            <a:endParaRPr lang="de-DE" dirty="0" smtClean="0">
              <a:solidFill>
                <a:schemeClr val="bg1"/>
              </a:solidFill>
              <a:latin typeface="Palatino Linotype" panose="02040502050505030304" pitchFamily="18" charset="0"/>
              <a:sym typeface="Wingdings" panose="05000000000000000000" pitchFamily="2" charset="2"/>
            </a:endParaRPr>
          </a:p>
          <a:p>
            <a:endParaRPr lang="de-DE" dirty="0">
              <a:solidFill>
                <a:srgbClr val="FF0000"/>
              </a:solidFill>
            </a:endParaRPr>
          </a:p>
        </p:txBody>
      </p:sp>
    </p:spTree>
    <p:extLst>
      <p:ext uri="{BB962C8B-B14F-4D97-AF65-F5344CB8AC3E}">
        <p14:creationId xmlns:p14="http://schemas.microsoft.com/office/powerpoint/2010/main" val="3105323881"/>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95536" y="548680"/>
            <a:ext cx="7950125" cy="4185761"/>
          </a:xfrm>
          <a:prstGeom prst="rect">
            <a:avLst/>
          </a:prstGeom>
          <a:noFill/>
        </p:spPr>
        <p:txBody>
          <a:bodyPr wrap="square" rtlCol="0">
            <a:spAutoFit/>
          </a:bodyPr>
          <a:lstStyle/>
          <a:p>
            <a:pPr>
              <a:spcAft>
                <a:spcPts val="1500"/>
              </a:spcAft>
            </a:pPr>
            <a:r>
              <a:rPr lang="de-DE" sz="2000" b="1" u="sng" dirty="0" smtClean="0">
                <a:solidFill>
                  <a:schemeClr val="bg1"/>
                </a:solidFill>
                <a:latin typeface="Palatino Linotype" panose="02040502050505030304" pitchFamily="18" charset="0"/>
              </a:rPr>
              <a:t>Staatliche </a:t>
            </a:r>
            <a:r>
              <a:rPr lang="de-DE" sz="2000" b="1" u="sng" dirty="0" smtClean="0">
                <a:solidFill>
                  <a:schemeClr val="bg1"/>
                </a:solidFill>
                <a:latin typeface="Palatino Linotype" panose="02040502050505030304" pitchFamily="18" charset="0"/>
              </a:rPr>
              <a:t>„Wachhunde“</a:t>
            </a:r>
            <a:r>
              <a:rPr lang="de-DE" sz="1200" dirty="0" smtClean="0">
                <a:solidFill>
                  <a:schemeClr val="bg1"/>
                </a:solidFill>
                <a:latin typeface="Palatino Linotype" panose="02040502050505030304" pitchFamily="18" charset="0"/>
              </a:rPr>
              <a:t> (</a:t>
            </a:r>
            <a:r>
              <a:rPr lang="de-DE" sz="1200" dirty="0" err="1" smtClean="0">
                <a:solidFill>
                  <a:schemeClr val="bg1"/>
                </a:solidFill>
                <a:latin typeface="Palatino Linotype" panose="02040502050505030304" pitchFamily="18" charset="0"/>
              </a:rPr>
              <a:t>Politeia</a:t>
            </a:r>
            <a:r>
              <a:rPr lang="de-DE" sz="1200" dirty="0" smtClean="0">
                <a:solidFill>
                  <a:schemeClr val="bg1"/>
                </a:solidFill>
                <a:latin typeface="Palatino Linotype" panose="02040502050505030304" pitchFamily="18" charset="0"/>
              </a:rPr>
              <a:t> 374d-375e; 403e, gekürzt)</a:t>
            </a:r>
            <a:r>
              <a:rPr lang="de-DE" sz="2000" b="1" u="sng" dirty="0" smtClean="0">
                <a:solidFill>
                  <a:schemeClr val="bg1"/>
                </a:solidFill>
                <a:latin typeface="Palatino Linotype" panose="02040502050505030304" pitchFamily="18" charset="0"/>
              </a:rPr>
              <a:t> </a:t>
            </a:r>
          </a:p>
          <a:p>
            <a:r>
              <a:rPr lang="en-GB" dirty="0" err="1">
                <a:solidFill>
                  <a:schemeClr val="bg1"/>
                </a:solidFill>
                <a:latin typeface="Palatino Linotype" panose="02040502050505030304" pitchFamily="18" charset="0"/>
              </a:rPr>
              <a:t>Σωκράτης</a:t>
            </a:r>
            <a:r>
              <a:rPr lang="en-GB" dirty="0" smtClean="0">
                <a:solidFill>
                  <a:schemeClr val="bg1"/>
                </a:solidFill>
                <a:latin typeface="Palatino Linotype" panose="02040502050505030304" pitchFamily="18" charset="0"/>
              </a:rPr>
              <a:t>·	</a:t>
            </a:r>
            <a:r>
              <a:rPr lang="en-GB" b="1" dirty="0" err="1" smtClean="0">
                <a:solidFill>
                  <a:srgbClr val="FF0000"/>
                </a:solidFill>
                <a:latin typeface="Palatino Linotype" panose="02040502050505030304" pitchFamily="18" charset="0"/>
              </a:rPr>
              <a:t>Βουλό</a:t>
            </a:r>
            <a:r>
              <a:rPr lang="en-GB" b="1" u="sng" dirty="0" err="1" smtClean="0">
                <a:solidFill>
                  <a:srgbClr val="FF0000"/>
                </a:solidFill>
                <a:latin typeface="Palatino Linotype" panose="02040502050505030304" pitchFamily="18" charset="0"/>
              </a:rPr>
              <a:t>μεθ</a:t>
            </a:r>
            <a:r>
              <a:rPr lang="en-GB" b="1" u="sng" dirty="0" smtClean="0">
                <a:solidFill>
                  <a:srgbClr val="FF0000"/>
                </a:solidFill>
                <a:latin typeface="Palatino Linotype" panose="02040502050505030304" pitchFamily="18" charset="0"/>
              </a:rPr>
              <a:t>α</a:t>
            </a:r>
            <a:r>
              <a:rPr lang="en-GB" dirty="0" smtClean="0">
                <a:solidFill>
                  <a:schemeClr val="bg1"/>
                </a:solidFill>
                <a:latin typeface="Palatino Linotype" panose="02040502050505030304" pitchFamily="18" charset="0"/>
              </a:rPr>
              <a:t> </a:t>
            </a:r>
            <a:r>
              <a:rPr lang="en-GB" dirty="0">
                <a:solidFill>
                  <a:schemeClr val="bg1"/>
                </a:solidFill>
                <a:latin typeface="Palatino Linotype" panose="02040502050505030304" pitchFamily="18" charset="0"/>
              </a:rPr>
              <a:t>νῦν σκέπτεσθαι, ποῖον δεῖ τὸν φύλακα </a:t>
            </a:r>
            <a:r>
              <a:rPr lang="en-GB" dirty="0" smtClean="0">
                <a:solidFill>
                  <a:schemeClr val="bg1"/>
                </a:solidFill>
                <a:latin typeface="Palatino Linotype" panose="02040502050505030304" pitchFamily="18" charset="0"/>
              </a:rPr>
              <a:t>			εἶναι καὶ τί ἐστι </a:t>
            </a:r>
            <a:r>
              <a:rPr lang="en-GB" dirty="0">
                <a:solidFill>
                  <a:schemeClr val="bg1"/>
                </a:solidFill>
                <a:latin typeface="Palatino Linotype" panose="02040502050505030304" pitchFamily="18" charset="0"/>
              </a:rPr>
              <a:t>τὸ τῶν φυλάκων ἔργον.</a:t>
            </a:r>
            <a:endParaRPr lang="de-DE" dirty="0">
              <a:solidFill>
                <a:schemeClr val="bg1"/>
              </a:solidFill>
              <a:latin typeface="Palatino Linotype" panose="02040502050505030304" pitchFamily="18" charset="0"/>
            </a:endParaRPr>
          </a:p>
          <a:p>
            <a:pPr>
              <a:spcAft>
                <a:spcPts val="700"/>
              </a:spcAft>
            </a:pP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Πρὸς</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μὲν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τοὺς</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οἰκείους</a:t>
            </a:r>
            <a:r>
              <a:rPr lang="en-GB" dirty="0">
                <a:solidFill>
                  <a:schemeClr val="bg1"/>
                </a:solidFill>
                <a:latin typeface="Palatino Linotype" panose="02040502050505030304" pitchFamily="18" charset="0"/>
              </a:rPr>
              <a:t> π</a:t>
            </a:r>
            <a:r>
              <a:rPr lang="en-GB" dirty="0" err="1">
                <a:solidFill>
                  <a:schemeClr val="bg1"/>
                </a:solidFill>
                <a:latin typeface="Palatino Linotype" panose="02040502050505030304" pitchFamily="18" charset="0"/>
              </a:rPr>
              <a:t>ράους</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δεῖ</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τοὺς</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φύλ</a:t>
            </a:r>
            <a:r>
              <a:rPr lang="en-GB" dirty="0">
                <a:solidFill>
                  <a:schemeClr val="bg1"/>
                </a:solidFill>
                <a:latin typeface="Palatino Linotype" panose="02040502050505030304" pitchFamily="18" charset="0"/>
              </a:rPr>
              <a:t>ακας εἶναι, </a:t>
            </a:r>
            <a:r>
              <a:rPr lang="en-GB" dirty="0" smtClean="0">
                <a:solidFill>
                  <a:schemeClr val="bg1"/>
                </a:solidFill>
                <a:latin typeface="Palatino Linotype" panose="02040502050505030304" pitchFamily="18" charset="0"/>
              </a:rPr>
              <a:t>		πρὸς δὲ τοὺς </a:t>
            </a:r>
            <a:r>
              <a:rPr lang="en-GB" dirty="0">
                <a:solidFill>
                  <a:schemeClr val="bg1"/>
                </a:solidFill>
                <a:latin typeface="Palatino Linotype" panose="02040502050505030304" pitchFamily="18" charset="0"/>
              </a:rPr>
              <a:t>πολεμίους χαλεπούς. </a:t>
            </a:r>
            <a:r>
              <a:rPr lang="el-GR" dirty="0" smtClean="0">
                <a:solidFill>
                  <a:schemeClr val="bg1"/>
                </a:solidFill>
                <a:latin typeface="Palatino Linotype" panose="02040502050505030304" pitchFamily="18" charset="0"/>
              </a:rPr>
              <a:t>Ἄ</a:t>
            </a:r>
            <a:r>
              <a:rPr lang="en-GB" dirty="0" err="1" smtClean="0">
                <a:solidFill>
                  <a:schemeClr val="bg1"/>
                </a:solidFill>
                <a:latin typeface="Palatino Linotype" panose="02040502050505030304" pitchFamily="18" charset="0"/>
              </a:rPr>
              <a:t>λλως</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οὐκ</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ἔστιν</a:t>
            </a:r>
            <a:r>
              <a:rPr lang="en-GB" dirty="0">
                <a:solidFill>
                  <a:schemeClr val="bg1"/>
                </a:solidFill>
                <a:latin typeface="Palatino Linotype" panose="02040502050505030304" pitchFamily="18" charset="0"/>
              </a:rPr>
              <a:t> </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ἀγ</a:t>
            </a:r>
            <a:r>
              <a:rPr lang="en-GB" dirty="0" smtClean="0">
                <a:solidFill>
                  <a:schemeClr val="bg1"/>
                </a:solidFill>
                <a:latin typeface="Palatino Linotype" panose="02040502050505030304" pitchFamily="18" charset="0"/>
              </a:rPr>
              <a:t>αθὸς </a:t>
            </a:r>
            <a:r>
              <a:rPr lang="en-GB" dirty="0">
                <a:solidFill>
                  <a:schemeClr val="bg1"/>
                </a:solidFill>
                <a:latin typeface="Palatino Linotype" panose="02040502050505030304" pitchFamily="18" charset="0"/>
              </a:rPr>
              <a:t>φύλαξ</a:t>
            </a:r>
            <a:r>
              <a:rPr lang="en-GB" dirty="0" smtClean="0">
                <a:solidFill>
                  <a:schemeClr val="bg1"/>
                </a:solidFill>
                <a:latin typeface="Palatino Linotype" panose="02040502050505030304" pitchFamily="18" charset="0"/>
              </a:rPr>
              <a:t>.</a:t>
            </a:r>
            <a:endParaRPr lang="de-DE" dirty="0">
              <a:solidFill>
                <a:schemeClr val="bg1"/>
              </a:solidFill>
              <a:latin typeface="Palatino Linotype" panose="02040502050505030304" pitchFamily="18" charset="0"/>
            </a:endParaRPr>
          </a:p>
          <a:p>
            <a:pPr>
              <a:spcAft>
                <a:spcPts val="700"/>
              </a:spcAft>
            </a:pPr>
            <a:r>
              <a:rPr lang="en-GB" dirty="0" err="1">
                <a:solidFill>
                  <a:schemeClr val="bg1"/>
                </a:solidFill>
                <a:latin typeface="Palatino Linotype" panose="02040502050505030304" pitchFamily="18" charset="0"/>
              </a:rPr>
              <a:t>Γλ</a:t>
            </a:r>
            <a:r>
              <a:rPr lang="en-GB" dirty="0">
                <a:solidFill>
                  <a:schemeClr val="bg1"/>
                </a:solidFill>
                <a:latin typeface="Palatino Linotype" panose="02040502050505030304" pitchFamily="18" charset="0"/>
              </a:rPr>
              <a:t>αύκων· </a:t>
            </a:r>
            <a:r>
              <a:rPr lang="en-GB" dirty="0" smtClean="0">
                <a:solidFill>
                  <a:schemeClr val="bg1"/>
                </a:solidFill>
                <a:latin typeface="Palatino Linotype" panose="02040502050505030304" pitchFamily="18" charset="0"/>
              </a:rPr>
              <a:t>	</a:t>
            </a:r>
            <a:r>
              <a:rPr lang="en-GB" b="1" dirty="0" smtClean="0">
                <a:solidFill>
                  <a:srgbClr val="FF0000"/>
                </a:solidFill>
                <a:latin typeface="Palatino Linotype" panose="02040502050505030304" pitchFamily="18" charset="0"/>
              </a:rPr>
              <a:t>Δυνά</a:t>
            </a:r>
            <a:r>
              <a:rPr lang="en-GB" b="1" u="sng" dirty="0" smtClean="0">
                <a:solidFill>
                  <a:srgbClr val="FF0000"/>
                </a:solidFill>
                <a:latin typeface="Palatino Linotype" panose="02040502050505030304" pitchFamily="18" charset="0"/>
              </a:rPr>
              <a:t>μεθα</a:t>
            </a:r>
            <a:r>
              <a:rPr lang="en-GB" dirty="0" smtClean="0">
                <a:solidFill>
                  <a:schemeClr val="bg1"/>
                </a:solidFill>
                <a:latin typeface="Palatino Linotype" panose="02040502050505030304" pitchFamily="18" charset="0"/>
              </a:rPr>
              <a:t> </a:t>
            </a:r>
            <a:r>
              <a:rPr lang="en-GB" dirty="0">
                <a:solidFill>
                  <a:schemeClr val="bg1"/>
                </a:solidFill>
                <a:latin typeface="Palatino Linotype" panose="02040502050505030304" pitchFamily="18" charset="0"/>
              </a:rPr>
              <a:t>ἄρα τοῖς φύλαξι παραβάλλειν τοὺς κύνας· </a:t>
            </a:r>
            <a:r>
              <a:rPr lang="en-GB" dirty="0" smtClean="0">
                <a:solidFill>
                  <a:schemeClr val="bg1"/>
                </a:solidFill>
                <a:latin typeface="Palatino Linotype" panose="02040502050505030304" pitchFamily="18" charset="0"/>
              </a:rPr>
              <a:t>		καὶ γὰρ τῶν </a:t>
            </a:r>
            <a:r>
              <a:rPr lang="en-GB" dirty="0">
                <a:solidFill>
                  <a:schemeClr val="bg1"/>
                </a:solidFill>
                <a:latin typeface="Palatino Linotype" panose="02040502050505030304" pitchFamily="18" charset="0"/>
              </a:rPr>
              <a:t>κυνῶν οἱ γενναῖοι πρὸς μὲν τοὺς </a:t>
            </a:r>
            <a:r>
              <a:rPr lang="en-GB" dirty="0" smtClean="0">
                <a:solidFill>
                  <a:schemeClr val="bg1"/>
                </a:solidFill>
                <a:latin typeface="Palatino Linotype" panose="02040502050505030304" pitchFamily="18" charset="0"/>
              </a:rPr>
              <a:t>			γνωρίμους </a:t>
            </a:r>
            <a:r>
              <a:rPr lang="en-GB" dirty="0">
                <a:solidFill>
                  <a:schemeClr val="bg1"/>
                </a:solidFill>
                <a:latin typeface="Palatino Linotype" panose="02040502050505030304" pitchFamily="18" charset="0"/>
              </a:rPr>
              <a:t>πραότατοί </a:t>
            </a:r>
            <a:r>
              <a:rPr lang="en-GB" dirty="0" smtClean="0">
                <a:solidFill>
                  <a:schemeClr val="bg1"/>
                </a:solidFill>
                <a:latin typeface="Palatino Linotype" panose="02040502050505030304" pitchFamily="18" charset="0"/>
              </a:rPr>
              <a:t>εἰσιν, πρὸς </a:t>
            </a:r>
            <a:r>
              <a:rPr lang="en-GB" dirty="0">
                <a:solidFill>
                  <a:schemeClr val="bg1"/>
                </a:solidFill>
                <a:latin typeface="Palatino Linotype" panose="02040502050505030304" pitchFamily="18" charset="0"/>
              </a:rPr>
              <a:t>δὲ τοὺς ἀγνῶτας </a:t>
            </a:r>
            <a:r>
              <a:rPr lang="en-GB" dirty="0" smtClean="0">
                <a:solidFill>
                  <a:schemeClr val="bg1"/>
                </a:solidFill>
                <a:latin typeface="Palatino Linotype" panose="02040502050505030304" pitchFamily="18" charset="0"/>
              </a:rPr>
              <a:t>			τοὐναντίον.</a:t>
            </a:r>
            <a:endParaRPr lang="de-DE" dirty="0">
              <a:solidFill>
                <a:schemeClr val="bg1"/>
              </a:solidFill>
              <a:latin typeface="Palatino Linotype" panose="02040502050505030304" pitchFamily="18" charset="0"/>
            </a:endParaRPr>
          </a:p>
          <a:p>
            <a:pPr>
              <a:spcAft>
                <a:spcPts val="700"/>
              </a:spcAft>
            </a:pPr>
            <a:r>
              <a:rPr lang="en-GB" dirty="0" err="1">
                <a:solidFill>
                  <a:schemeClr val="bg1"/>
                </a:solidFill>
                <a:latin typeface="Palatino Linotype" panose="02040502050505030304" pitchFamily="18" charset="0"/>
              </a:rPr>
              <a:t>Σωκράτης</a:t>
            </a:r>
            <a:r>
              <a:rPr lang="en-GB" dirty="0">
                <a:solidFill>
                  <a:schemeClr val="bg1"/>
                </a:solidFill>
                <a:latin typeface="Palatino Linotype" panose="02040502050505030304" pitchFamily="18" charset="0"/>
              </a:rPr>
              <a:t>· </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Πάνυ</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μὲν</a:t>
            </a:r>
            <a:r>
              <a:rPr lang="en-GB" dirty="0">
                <a:solidFill>
                  <a:schemeClr val="bg1"/>
                </a:solidFill>
                <a:latin typeface="Palatino Linotype" panose="02040502050505030304" pitchFamily="18" charset="0"/>
              </a:rPr>
              <a:t> </a:t>
            </a:r>
            <a:r>
              <a:rPr lang="en-GB" dirty="0" smtClean="0">
                <a:solidFill>
                  <a:schemeClr val="bg1"/>
                </a:solidFill>
                <a:latin typeface="Palatino Linotype" panose="02040502050505030304" pitchFamily="18" charset="0"/>
              </a:rPr>
              <a:t>ο</a:t>
            </a:r>
            <a:r>
              <a:rPr lang="el-GR" dirty="0" smtClean="0">
                <a:solidFill>
                  <a:schemeClr val="bg1"/>
                </a:solidFill>
                <a:latin typeface="Palatino Linotype" panose="02040502050505030304" pitchFamily="18" charset="0"/>
              </a:rPr>
              <a:t>ὖ</a:t>
            </a:r>
            <a:r>
              <a:rPr lang="en-GB" dirty="0" smtClean="0">
                <a:solidFill>
                  <a:schemeClr val="bg1"/>
                </a:solidFill>
                <a:latin typeface="Palatino Linotype" panose="02040502050505030304" pitchFamily="18" charset="0"/>
              </a:rPr>
              <a:t>ν</a:t>
            </a:r>
            <a:r>
              <a:rPr lang="en-GB" dirty="0">
                <a:solidFill>
                  <a:schemeClr val="bg1"/>
                </a:solidFill>
                <a:latin typeface="Palatino Linotype" panose="02040502050505030304" pitchFamily="18" charset="0"/>
              </a:rPr>
              <a:t>. Καὶ </a:t>
            </a:r>
            <a:r>
              <a:rPr lang="en-GB" dirty="0" err="1">
                <a:solidFill>
                  <a:schemeClr val="bg1"/>
                </a:solidFill>
                <a:latin typeface="Palatino Linotype" panose="02040502050505030304" pitchFamily="18" charset="0"/>
              </a:rPr>
              <a:t>μεθύειν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οὐκ</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ἔξεστιν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τῷ</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φύλ</a:t>
            </a:r>
            <a:r>
              <a:rPr lang="en-GB" dirty="0">
                <a:solidFill>
                  <a:schemeClr val="bg1"/>
                </a:solidFill>
                <a:latin typeface="Palatino Linotype" panose="02040502050505030304" pitchFamily="18" charset="0"/>
              </a:rPr>
              <a:t>ακι, </a:t>
            </a:r>
            <a:r>
              <a:rPr lang="en-GB" dirty="0" smtClean="0">
                <a:solidFill>
                  <a:schemeClr val="bg1"/>
                </a:solidFill>
                <a:latin typeface="Palatino Linotype" panose="02040502050505030304" pitchFamily="18" charset="0"/>
              </a:rPr>
              <a:t>			ὥστε οὐκ οἶδεν</a:t>
            </a:r>
            <a:r>
              <a:rPr lang="en-GB" dirty="0">
                <a:solidFill>
                  <a:schemeClr val="bg1"/>
                </a:solidFill>
                <a:latin typeface="Palatino Linotype" panose="02040502050505030304" pitchFamily="18" charset="0"/>
              </a:rPr>
              <a:t>, ποῦ γῆς ἐστιν</a:t>
            </a:r>
            <a:r>
              <a:rPr lang="en-GB" dirty="0" smtClean="0">
                <a:solidFill>
                  <a:schemeClr val="bg1"/>
                </a:solidFill>
                <a:latin typeface="Palatino Linotype" panose="02040502050505030304" pitchFamily="18" charset="0"/>
              </a:rPr>
              <a:t>.</a:t>
            </a:r>
            <a:endParaRPr lang="de-DE" dirty="0">
              <a:solidFill>
                <a:schemeClr val="bg1"/>
              </a:solidFill>
              <a:latin typeface="Palatino Linotype" panose="02040502050505030304" pitchFamily="18" charset="0"/>
            </a:endParaRPr>
          </a:p>
          <a:p>
            <a:r>
              <a:rPr lang="en-GB" dirty="0" err="1">
                <a:solidFill>
                  <a:schemeClr val="bg1"/>
                </a:solidFill>
                <a:latin typeface="Palatino Linotype" panose="02040502050505030304" pitchFamily="18" charset="0"/>
              </a:rPr>
              <a:t>Γλ</a:t>
            </a:r>
            <a:r>
              <a:rPr lang="en-GB" dirty="0">
                <a:solidFill>
                  <a:schemeClr val="bg1"/>
                </a:solidFill>
                <a:latin typeface="Palatino Linotype" panose="02040502050505030304" pitchFamily="18" charset="0"/>
              </a:rPr>
              <a:t>αύκων· </a:t>
            </a:r>
            <a:r>
              <a:rPr lang="de-DE" dirty="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Γελοῖον</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γὰρ</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τόν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γε</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φύλ</a:t>
            </a:r>
            <a:r>
              <a:rPr lang="en-GB" dirty="0">
                <a:solidFill>
                  <a:schemeClr val="bg1"/>
                </a:solidFill>
                <a:latin typeface="Palatino Linotype" panose="02040502050505030304" pitchFamily="18" charset="0"/>
              </a:rPr>
              <a:t>ακα φύλακος </a:t>
            </a:r>
            <a:r>
              <a:rPr lang="en-GB" dirty="0" smtClean="0">
                <a:solidFill>
                  <a:schemeClr val="bg1"/>
                </a:solidFill>
                <a:latin typeface="Palatino Linotype" panose="02040502050505030304" pitchFamily="18" charset="0"/>
              </a:rPr>
              <a:t>δεῖσθαι.</a:t>
            </a:r>
            <a:endParaRPr lang="de-DE"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298637473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95536" y="548680"/>
            <a:ext cx="7950125" cy="4185761"/>
          </a:xfrm>
          <a:prstGeom prst="rect">
            <a:avLst/>
          </a:prstGeom>
          <a:noFill/>
        </p:spPr>
        <p:txBody>
          <a:bodyPr wrap="square" rtlCol="0">
            <a:spAutoFit/>
          </a:bodyPr>
          <a:lstStyle/>
          <a:p>
            <a:pPr>
              <a:spcAft>
                <a:spcPts val="1500"/>
              </a:spcAft>
            </a:pPr>
            <a:r>
              <a:rPr lang="de-DE" sz="2000" b="1" u="sng" dirty="0" smtClean="0">
                <a:solidFill>
                  <a:schemeClr val="bg1"/>
                </a:solidFill>
                <a:latin typeface="Palatino Linotype" panose="02040502050505030304" pitchFamily="18" charset="0"/>
              </a:rPr>
              <a:t>Staatliche </a:t>
            </a:r>
            <a:r>
              <a:rPr lang="de-DE" sz="2000" b="1" u="sng" dirty="0" smtClean="0">
                <a:solidFill>
                  <a:schemeClr val="bg1"/>
                </a:solidFill>
                <a:latin typeface="Palatino Linotype" panose="02040502050505030304" pitchFamily="18" charset="0"/>
              </a:rPr>
              <a:t>„Wachhunde“</a:t>
            </a:r>
            <a:r>
              <a:rPr lang="de-DE" sz="1200" dirty="0" smtClean="0">
                <a:solidFill>
                  <a:schemeClr val="bg1"/>
                </a:solidFill>
                <a:latin typeface="Palatino Linotype" panose="02040502050505030304" pitchFamily="18" charset="0"/>
              </a:rPr>
              <a:t> (</a:t>
            </a:r>
            <a:r>
              <a:rPr lang="de-DE" sz="1200" dirty="0" err="1" smtClean="0">
                <a:solidFill>
                  <a:schemeClr val="bg1"/>
                </a:solidFill>
                <a:latin typeface="Palatino Linotype" panose="02040502050505030304" pitchFamily="18" charset="0"/>
              </a:rPr>
              <a:t>Politeia</a:t>
            </a:r>
            <a:r>
              <a:rPr lang="de-DE" sz="1200" dirty="0" smtClean="0">
                <a:solidFill>
                  <a:schemeClr val="bg1"/>
                </a:solidFill>
                <a:latin typeface="Palatino Linotype" panose="02040502050505030304" pitchFamily="18" charset="0"/>
              </a:rPr>
              <a:t> 374d-375e; 403e, gekürzt)</a:t>
            </a:r>
            <a:r>
              <a:rPr lang="de-DE" sz="2000" b="1" u="sng" dirty="0" smtClean="0">
                <a:solidFill>
                  <a:schemeClr val="bg1"/>
                </a:solidFill>
                <a:latin typeface="Palatino Linotype" panose="02040502050505030304" pitchFamily="18" charset="0"/>
              </a:rPr>
              <a:t> </a:t>
            </a:r>
          </a:p>
          <a:p>
            <a:r>
              <a:rPr lang="en-GB" dirty="0" err="1">
                <a:solidFill>
                  <a:schemeClr val="bg1"/>
                </a:solidFill>
                <a:latin typeface="Palatino Linotype" panose="02040502050505030304" pitchFamily="18" charset="0"/>
              </a:rPr>
              <a:t>Σωκράτης</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Βουλόμεθ</a:t>
            </a:r>
            <a:r>
              <a:rPr lang="en-GB" dirty="0" smtClean="0">
                <a:solidFill>
                  <a:schemeClr val="bg1"/>
                </a:solidFill>
                <a:latin typeface="Palatino Linotype" panose="02040502050505030304" pitchFamily="18" charset="0"/>
              </a:rPr>
              <a:t>α </a:t>
            </a:r>
            <a:r>
              <a:rPr lang="en-GB" dirty="0">
                <a:solidFill>
                  <a:schemeClr val="bg1"/>
                </a:solidFill>
                <a:latin typeface="Palatino Linotype" panose="02040502050505030304" pitchFamily="18" charset="0"/>
              </a:rPr>
              <a:t>νῦν </a:t>
            </a:r>
            <a:r>
              <a:rPr lang="en-GB" b="1" dirty="0">
                <a:solidFill>
                  <a:srgbClr val="FF0000"/>
                </a:solidFill>
                <a:latin typeface="Palatino Linotype" panose="02040502050505030304" pitchFamily="18" charset="0"/>
              </a:rPr>
              <a:t>σκέπτεσθαι</a:t>
            </a:r>
            <a:r>
              <a:rPr lang="en-GB" dirty="0">
                <a:solidFill>
                  <a:schemeClr val="bg1"/>
                </a:solidFill>
                <a:latin typeface="Palatino Linotype" panose="02040502050505030304" pitchFamily="18" charset="0"/>
              </a:rPr>
              <a:t>, ποῖον δεῖ τὸν </a:t>
            </a:r>
            <a:r>
              <a:rPr lang="en-GB" dirty="0" smtClean="0">
                <a:solidFill>
                  <a:schemeClr val="bg1"/>
                </a:solidFill>
                <a:latin typeface="Palatino Linotype" panose="02040502050505030304" pitchFamily="18" charset="0"/>
              </a:rPr>
              <a:t>φύλακα</a:t>
            </a:r>
          </a:p>
          <a:p>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εἶν</a:t>
            </a:r>
            <a:r>
              <a:rPr lang="en-GB" dirty="0" smtClean="0">
                <a:solidFill>
                  <a:schemeClr val="bg1"/>
                </a:solidFill>
                <a:latin typeface="Palatino Linotype" panose="02040502050505030304" pitchFamily="18" charset="0"/>
              </a:rPr>
              <a:t>αι καὶ τί ἐστι </a:t>
            </a:r>
            <a:r>
              <a:rPr lang="en-GB" dirty="0">
                <a:solidFill>
                  <a:schemeClr val="bg1"/>
                </a:solidFill>
                <a:latin typeface="Palatino Linotype" panose="02040502050505030304" pitchFamily="18" charset="0"/>
              </a:rPr>
              <a:t>τὸ τῶν φυλάκων ἔργον.</a:t>
            </a:r>
            <a:endParaRPr lang="de-DE" dirty="0">
              <a:solidFill>
                <a:schemeClr val="bg1"/>
              </a:solidFill>
              <a:latin typeface="Palatino Linotype" panose="02040502050505030304" pitchFamily="18" charset="0"/>
            </a:endParaRPr>
          </a:p>
          <a:p>
            <a:pPr>
              <a:spcAft>
                <a:spcPts val="700"/>
              </a:spcAft>
            </a:pP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Πρὸς</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μὲν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τοὺς</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οἰκείους</a:t>
            </a:r>
            <a:r>
              <a:rPr lang="en-GB" dirty="0">
                <a:solidFill>
                  <a:schemeClr val="bg1"/>
                </a:solidFill>
                <a:latin typeface="Palatino Linotype" panose="02040502050505030304" pitchFamily="18" charset="0"/>
              </a:rPr>
              <a:t> π</a:t>
            </a:r>
            <a:r>
              <a:rPr lang="en-GB" dirty="0" err="1">
                <a:solidFill>
                  <a:schemeClr val="bg1"/>
                </a:solidFill>
                <a:latin typeface="Palatino Linotype" panose="02040502050505030304" pitchFamily="18" charset="0"/>
              </a:rPr>
              <a:t>ράους</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δεῖ</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τοὺς</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φύλ</a:t>
            </a:r>
            <a:r>
              <a:rPr lang="en-GB" dirty="0">
                <a:solidFill>
                  <a:schemeClr val="bg1"/>
                </a:solidFill>
                <a:latin typeface="Palatino Linotype" panose="02040502050505030304" pitchFamily="18" charset="0"/>
              </a:rPr>
              <a:t>ακας εἶναι, </a:t>
            </a:r>
            <a:r>
              <a:rPr lang="en-GB" dirty="0" smtClean="0">
                <a:solidFill>
                  <a:schemeClr val="bg1"/>
                </a:solidFill>
                <a:latin typeface="Palatino Linotype" panose="02040502050505030304" pitchFamily="18" charset="0"/>
              </a:rPr>
              <a:t>		πρὸς δὲ τοὺς </a:t>
            </a:r>
            <a:r>
              <a:rPr lang="en-GB" dirty="0">
                <a:solidFill>
                  <a:schemeClr val="bg1"/>
                </a:solidFill>
                <a:latin typeface="Palatino Linotype" panose="02040502050505030304" pitchFamily="18" charset="0"/>
              </a:rPr>
              <a:t>πολεμίους χαλεπούς. </a:t>
            </a:r>
            <a:r>
              <a:rPr lang="el-GR" dirty="0" smtClean="0">
                <a:solidFill>
                  <a:schemeClr val="bg1"/>
                </a:solidFill>
                <a:latin typeface="Palatino Linotype" panose="02040502050505030304" pitchFamily="18" charset="0"/>
              </a:rPr>
              <a:t>Ἄ</a:t>
            </a:r>
            <a:r>
              <a:rPr lang="en-GB" dirty="0" err="1" smtClean="0">
                <a:solidFill>
                  <a:schemeClr val="bg1"/>
                </a:solidFill>
                <a:latin typeface="Palatino Linotype" panose="02040502050505030304" pitchFamily="18" charset="0"/>
              </a:rPr>
              <a:t>λλως</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οὐκ</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ἔστιν</a:t>
            </a:r>
            <a:r>
              <a:rPr lang="en-GB" dirty="0">
                <a:solidFill>
                  <a:schemeClr val="bg1"/>
                </a:solidFill>
                <a:latin typeface="Palatino Linotype" panose="02040502050505030304" pitchFamily="18" charset="0"/>
              </a:rPr>
              <a:t> </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ἀγ</a:t>
            </a:r>
            <a:r>
              <a:rPr lang="en-GB" dirty="0" smtClean="0">
                <a:solidFill>
                  <a:schemeClr val="bg1"/>
                </a:solidFill>
                <a:latin typeface="Palatino Linotype" panose="02040502050505030304" pitchFamily="18" charset="0"/>
              </a:rPr>
              <a:t>αθὸς </a:t>
            </a:r>
            <a:r>
              <a:rPr lang="en-GB" dirty="0">
                <a:solidFill>
                  <a:schemeClr val="bg1"/>
                </a:solidFill>
                <a:latin typeface="Palatino Linotype" panose="02040502050505030304" pitchFamily="18" charset="0"/>
              </a:rPr>
              <a:t>φύλαξ</a:t>
            </a:r>
            <a:r>
              <a:rPr lang="en-GB" dirty="0" smtClean="0">
                <a:solidFill>
                  <a:schemeClr val="bg1"/>
                </a:solidFill>
                <a:latin typeface="Palatino Linotype" panose="02040502050505030304" pitchFamily="18" charset="0"/>
              </a:rPr>
              <a:t>.</a:t>
            </a:r>
            <a:endParaRPr lang="de-DE" dirty="0">
              <a:solidFill>
                <a:schemeClr val="bg1"/>
              </a:solidFill>
              <a:latin typeface="Palatino Linotype" panose="02040502050505030304" pitchFamily="18" charset="0"/>
            </a:endParaRPr>
          </a:p>
          <a:p>
            <a:pPr>
              <a:spcAft>
                <a:spcPts val="700"/>
              </a:spcAft>
            </a:pPr>
            <a:r>
              <a:rPr lang="en-GB" dirty="0" err="1">
                <a:solidFill>
                  <a:schemeClr val="bg1"/>
                </a:solidFill>
                <a:latin typeface="Palatino Linotype" panose="02040502050505030304" pitchFamily="18" charset="0"/>
              </a:rPr>
              <a:t>Γλ</a:t>
            </a:r>
            <a:r>
              <a:rPr lang="en-GB" dirty="0">
                <a:solidFill>
                  <a:schemeClr val="bg1"/>
                </a:solidFill>
                <a:latin typeface="Palatino Linotype" panose="02040502050505030304" pitchFamily="18" charset="0"/>
              </a:rPr>
              <a:t>αύκων· </a:t>
            </a:r>
            <a:r>
              <a:rPr lang="en-GB" dirty="0" smtClean="0">
                <a:solidFill>
                  <a:schemeClr val="bg1"/>
                </a:solidFill>
                <a:latin typeface="Palatino Linotype" panose="02040502050505030304" pitchFamily="18" charset="0"/>
              </a:rPr>
              <a:t>	Δυνάμεθα </a:t>
            </a:r>
            <a:r>
              <a:rPr lang="en-GB" dirty="0">
                <a:solidFill>
                  <a:schemeClr val="bg1"/>
                </a:solidFill>
                <a:latin typeface="Palatino Linotype" panose="02040502050505030304" pitchFamily="18" charset="0"/>
              </a:rPr>
              <a:t>ἄρα τοῖς φύλαξι παραβάλλειν τοὺς κύνας· </a:t>
            </a:r>
            <a:r>
              <a:rPr lang="en-GB" dirty="0" smtClean="0">
                <a:solidFill>
                  <a:schemeClr val="bg1"/>
                </a:solidFill>
                <a:latin typeface="Palatino Linotype" panose="02040502050505030304" pitchFamily="18" charset="0"/>
              </a:rPr>
              <a:t>		καὶ γὰρ τῶν </a:t>
            </a:r>
            <a:r>
              <a:rPr lang="en-GB" dirty="0">
                <a:solidFill>
                  <a:schemeClr val="bg1"/>
                </a:solidFill>
                <a:latin typeface="Palatino Linotype" panose="02040502050505030304" pitchFamily="18" charset="0"/>
              </a:rPr>
              <a:t>κυνῶν οἱ γενναῖοι πρὸς μὲν τοὺς </a:t>
            </a:r>
            <a:r>
              <a:rPr lang="en-GB" dirty="0" smtClean="0">
                <a:solidFill>
                  <a:schemeClr val="bg1"/>
                </a:solidFill>
                <a:latin typeface="Palatino Linotype" panose="02040502050505030304" pitchFamily="18" charset="0"/>
              </a:rPr>
              <a:t>			γνωρίμους </a:t>
            </a:r>
            <a:r>
              <a:rPr lang="en-GB" dirty="0">
                <a:solidFill>
                  <a:schemeClr val="bg1"/>
                </a:solidFill>
                <a:latin typeface="Palatino Linotype" panose="02040502050505030304" pitchFamily="18" charset="0"/>
              </a:rPr>
              <a:t>πραότατοί </a:t>
            </a:r>
            <a:r>
              <a:rPr lang="en-GB" dirty="0" smtClean="0">
                <a:solidFill>
                  <a:schemeClr val="bg1"/>
                </a:solidFill>
                <a:latin typeface="Palatino Linotype" panose="02040502050505030304" pitchFamily="18" charset="0"/>
              </a:rPr>
              <a:t>εἰσιν, πρὸς </a:t>
            </a:r>
            <a:r>
              <a:rPr lang="en-GB" dirty="0">
                <a:solidFill>
                  <a:schemeClr val="bg1"/>
                </a:solidFill>
                <a:latin typeface="Palatino Linotype" panose="02040502050505030304" pitchFamily="18" charset="0"/>
              </a:rPr>
              <a:t>δὲ τοὺς ἀγνῶτας </a:t>
            </a:r>
            <a:r>
              <a:rPr lang="en-GB" dirty="0" smtClean="0">
                <a:solidFill>
                  <a:schemeClr val="bg1"/>
                </a:solidFill>
                <a:latin typeface="Palatino Linotype" panose="02040502050505030304" pitchFamily="18" charset="0"/>
              </a:rPr>
              <a:t>			τοὐναντίον.</a:t>
            </a:r>
            <a:endParaRPr lang="de-DE" dirty="0">
              <a:solidFill>
                <a:schemeClr val="bg1"/>
              </a:solidFill>
              <a:latin typeface="Palatino Linotype" panose="02040502050505030304" pitchFamily="18" charset="0"/>
            </a:endParaRPr>
          </a:p>
          <a:p>
            <a:pPr>
              <a:spcAft>
                <a:spcPts val="700"/>
              </a:spcAft>
            </a:pPr>
            <a:r>
              <a:rPr lang="en-GB" dirty="0" err="1">
                <a:solidFill>
                  <a:schemeClr val="bg1"/>
                </a:solidFill>
                <a:latin typeface="Palatino Linotype" panose="02040502050505030304" pitchFamily="18" charset="0"/>
              </a:rPr>
              <a:t>Σωκράτης</a:t>
            </a:r>
            <a:r>
              <a:rPr lang="en-GB" dirty="0">
                <a:solidFill>
                  <a:schemeClr val="bg1"/>
                </a:solidFill>
                <a:latin typeface="Palatino Linotype" panose="02040502050505030304" pitchFamily="18" charset="0"/>
              </a:rPr>
              <a:t>· </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Πάνυ</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μὲν</a:t>
            </a:r>
            <a:r>
              <a:rPr lang="en-GB" dirty="0">
                <a:solidFill>
                  <a:schemeClr val="bg1"/>
                </a:solidFill>
                <a:latin typeface="Palatino Linotype" panose="02040502050505030304" pitchFamily="18" charset="0"/>
              </a:rPr>
              <a:t> </a:t>
            </a:r>
            <a:r>
              <a:rPr lang="en-GB" dirty="0" smtClean="0">
                <a:solidFill>
                  <a:schemeClr val="bg1"/>
                </a:solidFill>
                <a:latin typeface="Palatino Linotype" panose="02040502050505030304" pitchFamily="18" charset="0"/>
              </a:rPr>
              <a:t>ο</a:t>
            </a:r>
            <a:r>
              <a:rPr lang="el-GR" dirty="0" smtClean="0">
                <a:solidFill>
                  <a:schemeClr val="bg1"/>
                </a:solidFill>
                <a:latin typeface="Palatino Linotype" panose="02040502050505030304" pitchFamily="18" charset="0"/>
              </a:rPr>
              <a:t>ὖ</a:t>
            </a:r>
            <a:r>
              <a:rPr lang="en-GB" dirty="0" smtClean="0">
                <a:solidFill>
                  <a:schemeClr val="bg1"/>
                </a:solidFill>
                <a:latin typeface="Palatino Linotype" panose="02040502050505030304" pitchFamily="18" charset="0"/>
              </a:rPr>
              <a:t>ν</a:t>
            </a:r>
            <a:r>
              <a:rPr lang="en-GB" dirty="0">
                <a:solidFill>
                  <a:schemeClr val="bg1"/>
                </a:solidFill>
                <a:latin typeface="Palatino Linotype" panose="02040502050505030304" pitchFamily="18" charset="0"/>
              </a:rPr>
              <a:t>. Καὶ </a:t>
            </a:r>
            <a:r>
              <a:rPr lang="en-GB" dirty="0" err="1">
                <a:solidFill>
                  <a:schemeClr val="bg1"/>
                </a:solidFill>
                <a:latin typeface="Palatino Linotype" panose="02040502050505030304" pitchFamily="18" charset="0"/>
              </a:rPr>
              <a:t>μεθύειν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οὐκ</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ἔξεστιν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τῷ</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φύλ</a:t>
            </a:r>
            <a:r>
              <a:rPr lang="en-GB" dirty="0">
                <a:solidFill>
                  <a:schemeClr val="bg1"/>
                </a:solidFill>
                <a:latin typeface="Palatino Linotype" panose="02040502050505030304" pitchFamily="18" charset="0"/>
              </a:rPr>
              <a:t>ακι, </a:t>
            </a:r>
            <a:r>
              <a:rPr lang="en-GB" dirty="0" smtClean="0">
                <a:solidFill>
                  <a:schemeClr val="bg1"/>
                </a:solidFill>
                <a:latin typeface="Palatino Linotype" panose="02040502050505030304" pitchFamily="18" charset="0"/>
              </a:rPr>
              <a:t>			ὥστε οὐκ οἶδεν</a:t>
            </a:r>
            <a:r>
              <a:rPr lang="en-GB" dirty="0">
                <a:solidFill>
                  <a:schemeClr val="bg1"/>
                </a:solidFill>
                <a:latin typeface="Palatino Linotype" panose="02040502050505030304" pitchFamily="18" charset="0"/>
              </a:rPr>
              <a:t>, ποῦ γῆς ἐστιν</a:t>
            </a:r>
            <a:r>
              <a:rPr lang="en-GB" dirty="0" smtClean="0">
                <a:solidFill>
                  <a:schemeClr val="bg1"/>
                </a:solidFill>
                <a:latin typeface="Palatino Linotype" panose="02040502050505030304" pitchFamily="18" charset="0"/>
              </a:rPr>
              <a:t>.</a:t>
            </a:r>
            <a:endParaRPr lang="de-DE" dirty="0">
              <a:solidFill>
                <a:schemeClr val="bg1"/>
              </a:solidFill>
              <a:latin typeface="Palatino Linotype" panose="02040502050505030304" pitchFamily="18" charset="0"/>
            </a:endParaRPr>
          </a:p>
          <a:p>
            <a:r>
              <a:rPr lang="en-GB" dirty="0" err="1">
                <a:solidFill>
                  <a:schemeClr val="bg1"/>
                </a:solidFill>
                <a:latin typeface="Palatino Linotype" panose="02040502050505030304" pitchFamily="18" charset="0"/>
              </a:rPr>
              <a:t>Γλ</a:t>
            </a:r>
            <a:r>
              <a:rPr lang="en-GB" dirty="0">
                <a:solidFill>
                  <a:schemeClr val="bg1"/>
                </a:solidFill>
                <a:latin typeface="Palatino Linotype" panose="02040502050505030304" pitchFamily="18" charset="0"/>
              </a:rPr>
              <a:t>αύκων· </a:t>
            </a:r>
            <a:r>
              <a:rPr lang="de-DE" dirty="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Γελοῖον</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γὰρ</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τόν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γε</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φύλ</a:t>
            </a:r>
            <a:r>
              <a:rPr lang="en-GB" dirty="0">
                <a:solidFill>
                  <a:schemeClr val="bg1"/>
                </a:solidFill>
                <a:latin typeface="Palatino Linotype" panose="02040502050505030304" pitchFamily="18" charset="0"/>
              </a:rPr>
              <a:t>ακα φύλακος </a:t>
            </a:r>
            <a:r>
              <a:rPr lang="en-GB" dirty="0" smtClean="0">
                <a:solidFill>
                  <a:schemeClr val="bg1"/>
                </a:solidFill>
                <a:latin typeface="Palatino Linotype" panose="02040502050505030304" pitchFamily="18" charset="0"/>
              </a:rPr>
              <a:t>δεῖσθαι.</a:t>
            </a:r>
            <a:endParaRPr lang="de-DE"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114035382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95536" y="548680"/>
            <a:ext cx="7950125" cy="4185761"/>
          </a:xfrm>
          <a:prstGeom prst="rect">
            <a:avLst/>
          </a:prstGeom>
          <a:noFill/>
        </p:spPr>
        <p:txBody>
          <a:bodyPr wrap="square" rtlCol="0">
            <a:spAutoFit/>
          </a:bodyPr>
          <a:lstStyle/>
          <a:p>
            <a:pPr>
              <a:spcAft>
                <a:spcPts val="1500"/>
              </a:spcAft>
            </a:pPr>
            <a:r>
              <a:rPr lang="de-DE" sz="2000" b="1" u="sng" dirty="0" smtClean="0">
                <a:solidFill>
                  <a:schemeClr val="bg1"/>
                </a:solidFill>
                <a:latin typeface="Palatino Linotype" panose="02040502050505030304" pitchFamily="18" charset="0"/>
              </a:rPr>
              <a:t>Staatliche </a:t>
            </a:r>
            <a:r>
              <a:rPr lang="de-DE" sz="2000" b="1" u="sng" dirty="0" smtClean="0">
                <a:solidFill>
                  <a:schemeClr val="bg1"/>
                </a:solidFill>
                <a:latin typeface="Palatino Linotype" panose="02040502050505030304" pitchFamily="18" charset="0"/>
              </a:rPr>
              <a:t>„Wachhunde“</a:t>
            </a:r>
            <a:r>
              <a:rPr lang="de-DE" sz="1200" dirty="0" smtClean="0">
                <a:solidFill>
                  <a:schemeClr val="bg1"/>
                </a:solidFill>
                <a:latin typeface="Palatino Linotype" panose="02040502050505030304" pitchFamily="18" charset="0"/>
              </a:rPr>
              <a:t> (</a:t>
            </a:r>
            <a:r>
              <a:rPr lang="de-DE" sz="1200" dirty="0" err="1" smtClean="0">
                <a:solidFill>
                  <a:schemeClr val="bg1"/>
                </a:solidFill>
                <a:latin typeface="Palatino Linotype" panose="02040502050505030304" pitchFamily="18" charset="0"/>
              </a:rPr>
              <a:t>Politeia</a:t>
            </a:r>
            <a:r>
              <a:rPr lang="de-DE" sz="1200" dirty="0" smtClean="0">
                <a:solidFill>
                  <a:schemeClr val="bg1"/>
                </a:solidFill>
                <a:latin typeface="Palatino Linotype" panose="02040502050505030304" pitchFamily="18" charset="0"/>
              </a:rPr>
              <a:t> 374d-375e; 403e, gekürzt)</a:t>
            </a:r>
            <a:r>
              <a:rPr lang="de-DE" sz="2000" b="1" u="sng" dirty="0" smtClean="0">
                <a:solidFill>
                  <a:schemeClr val="bg1"/>
                </a:solidFill>
                <a:latin typeface="Palatino Linotype" panose="02040502050505030304" pitchFamily="18" charset="0"/>
              </a:rPr>
              <a:t> </a:t>
            </a:r>
          </a:p>
          <a:p>
            <a:r>
              <a:rPr lang="en-GB" dirty="0" err="1">
                <a:solidFill>
                  <a:schemeClr val="bg1"/>
                </a:solidFill>
                <a:latin typeface="Palatino Linotype" panose="02040502050505030304" pitchFamily="18" charset="0"/>
              </a:rPr>
              <a:t>Σωκράτης</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Βουλόμεθ</a:t>
            </a:r>
            <a:r>
              <a:rPr lang="en-GB" dirty="0" smtClean="0">
                <a:solidFill>
                  <a:schemeClr val="bg1"/>
                </a:solidFill>
                <a:latin typeface="Palatino Linotype" panose="02040502050505030304" pitchFamily="18" charset="0"/>
              </a:rPr>
              <a:t>α </a:t>
            </a:r>
            <a:r>
              <a:rPr lang="en-GB" dirty="0">
                <a:solidFill>
                  <a:schemeClr val="bg1"/>
                </a:solidFill>
                <a:latin typeface="Palatino Linotype" panose="02040502050505030304" pitchFamily="18" charset="0"/>
              </a:rPr>
              <a:t>νῦν σκέπτεσθαι, </a:t>
            </a:r>
            <a:r>
              <a:rPr lang="en-GB" b="1" dirty="0">
                <a:solidFill>
                  <a:srgbClr val="FF0000"/>
                </a:solidFill>
                <a:latin typeface="Palatino Linotype" panose="02040502050505030304" pitchFamily="18" charset="0"/>
              </a:rPr>
              <a:t>ποῖον</a:t>
            </a:r>
            <a:r>
              <a:rPr lang="en-GB" dirty="0">
                <a:solidFill>
                  <a:srgbClr val="FF0000"/>
                </a:solidFill>
                <a:latin typeface="Palatino Linotype" panose="02040502050505030304" pitchFamily="18" charset="0"/>
              </a:rPr>
              <a:t> </a:t>
            </a:r>
            <a:r>
              <a:rPr lang="en-GB" dirty="0">
                <a:solidFill>
                  <a:schemeClr val="bg1"/>
                </a:solidFill>
                <a:latin typeface="Palatino Linotype" panose="02040502050505030304" pitchFamily="18" charset="0"/>
              </a:rPr>
              <a:t>δεῖ τὸν </a:t>
            </a:r>
            <a:r>
              <a:rPr lang="en-GB" b="1" dirty="0" smtClean="0">
                <a:solidFill>
                  <a:srgbClr val="FF0000"/>
                </a:solidFill>
                <a:latin typeface="Palatino Linotype" panose="02040502050505030304" pitchFamily="18" charset="0"/>
              </a:rPr>
              <a:t>φύλακα</a:t>
            </a:r>
          </a:p>
          <a:p>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εἶν</a:t>
            </a:r>
            <a:r>
              <a:rPr lang="en-GB" dirty="0" smtClean="0">
                <a:solidFill>
                  <a:schemeClr val="bg1"/>
                </a:solidFill>
                <a:latin typeface="Palatino Linotype" panose="02040502050505030304" pitchFamily="18" charset="0"/>
              </a:rPr>
              <a:t>αι καὶ </a:t>
            </a:r>
            <a:r>
              <a:rPr lang="en-GB" b="1" dirty="0" smtClean="0">
                <a:solidFill>
                  <a:srgbClr val="FF0000"/>
                </a:solidFill>
                <a:latin typeface="Palatino Linotype" panose="02040502050505030304" pitchFamily="18" charset="0"/>
              </a:rPr>
              <a:t>τί</a:t>
            </a:r>
            <a:r>
              <a:rPr lang="en-GB" dirty="0" smtClean="0">
                <a:solidFill>
                  <a:schemeClr val="bg1"/>
                </a:solidFill>
                <a:latin typeface="Palatino Linotype" panose="02040502050505030304" pitchFamily="18" charset="0"/>
              </a:rPr>
              <a:t> ἐστι </a:t>
            </a:r>
            <a:r>
              <a:rPr lang="en-GB" b="1" dirty="0">
                <a:solidFill>
                  <a:srgbClr val="FF0000"/>
                </a:solidFill>
                <a:latin typeface="Palatino Linotype" panose="02040502050505030304" pitchFamily="18" charset="0"/>
              </a:rPr>
              <a:t>τὸ τῶν φυλάκων ἔργον</a:t>
            </a:r>
            <a:r>
              <a:rPr lang="en-GB" dirty="0">
                <a:solidFill>
                  <a:schemeClr val="bg1"/>
                </a:solidFill>
                <a:latin typeface="Palatino Linotype" panose="02040502050505030304" pitchFamily="18" charset="0"/>
              </a:rPr>
              <a:t>.</a:t>
            </a:r>
            <a:endParaRPr lang="de-DE" dirty="0">
              <a:solidFill>
                <a:schemeClr val="bg1"/>
              </a:solidFill>
              <a:latin typeface="Palatino Linotype" panose="02040502050505030304" pitchFamily="18" charset="0"/>
            </a:endParaRPr>
          </a:p>
          <a:p>
            <a:pPr>
              <a:spcAft>
                <a:spcPts val="700"/>
              </a:spcAft>
            </a:pP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Πρὸς</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μὲν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τοὺς</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οἰκείους</a:t>
            </a:r>
            <a:r>
              <a:rPr lang="en-GB" dirty="0">
                <a:solidFill>
                  <a:schemeClr val="bg1"/>
                </a:solidFill>
                <a:latin typeface="Palatino Linotype" panose="02040502050505030304" pitchFamily="18" charset="0"/>
              </a:rPr>
              <a:t> π</a:t>
            </a:r>
            <a:r>
              <a:rPr lang="en-GB" dirty="0" err="1">
                <a:solidFill>
                  <a:schemeClr val="bg1"/>
                </a:solidFill>
                <a:latin typeface="Palatino Linotype" panose="02040502050505030304" pitchFamily="18" charset="0"/>
              </a:rPr>
              <a:t>ράους</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δεῖ</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τοὺς</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φύλ</a:t>
            </a:r>
            <a:r>
              <a:rPr lang="en-GB" dirty="0">
                <a:solidFill>
                  <a:schemeClr val="bg1"/>
                </a:solidFill>
                <a:latin typeface="Palatino Linotype" panose="02040502050505030304" pitchFamily="18" charset="0"/>
              </a:rPr>
              <a:t>ακας εἶναι, </a:t>
            </a:r>
            <a:r>
              <a:rPr lang="en-GB" dirty="0" smtClean="0">
                <a:solidFill>
                  <a:schemeClr val="bg1"/>
                </a:solidFill>
                <a:latin typeface="Palatino Linotype" panose="02040502050505030304" pitchFamily="18" charset="0"/>
              </a:rPr>
              <a:t>		πρὸς δὲ τοὺς </a:t>
            </a:r>
            <a:r>
              <a:rPr lang="en-GB" dirty="0">
                <a:solidFill>
                  <a:schemeClr val="bg1"/>
                </a:solidFill>
                <a:latin typeface="Palatino Linotype" panose="02040502050505030304" pitchFamily="18" charset="0"/>
              </a:rPr>
              <a:t>πολεμίους χαλεπούς. </a:t>
            </a:r>
            <a:r>
              <a:rPr lang="el-GR" dirty="0" smtClean="0">
                <a:solidFill>
                  <a:schemeClr val="bg1"/>
                </a:solidFill>
                <a:latin typeface="Palatino Linotype" panose="02040502050505030304" pitchFamily="18" charset="0"/>
              </a:rPr>
              <a:t>Ἄ</a:t>
            </a:r>
            <a:r>
              <a:rPr lang="en-GB" dirty="0" err="1" smtClean="0">
                <a:solidFill>
                  <a:schemeClr val="bg1"/>
                </a:solidFill>
                <a:latin typeface="Palatino Linotype" panose="02040502050505030304" pitchFamily="18" charset="0"/>
              </a:rPr>
              <a:t>λλως</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οὐκ</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ἔστιν</a:t>
            </a:r>
            <a:r>
              <a:rPr lang="en-GB" dirty="0">
                <a:solidFill>
                  <a:schemeClr val="bg1"/>
                </a:solidFill>
                <a:latin typeface="Palatino Linotype" panose="02040502050505030304" pitchFamily="18" charset="0"/>
              </a:rPr>
              <a:t> </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ἀγ</a:t>
            </a:r>
            <a:r>
              <a:rPr lang="en-GB" dirty="0" smtClean="0">
                <a:solidFill>
                  <a:schemeClr val="bg1"/>
                </a:solidFill>
                <a:latin typeface="Palatino Linotype" panose="02040502050505030304" pitchFamily="18" charset="0"/>
              </a:rPr>
              <a:t>αθὸς </a:t>
            </a:r>
            <a:r>
              <a:rPr lang="en-GB" dirty="0">
                <a:solidFill>
                  <a:schemeClr val="bg1"/>
                </a:solidFill>
                <a:latin typeface="Palatino Linotype" panose="02040502050505030304" pitchFamily="18" charset="0"/>
              </a:rPr>
              <a:t>φύλαξ</a:t>
            </a:r>
            <a:r>
              <a:rPr lang="en-GB" dirty="0" smtClean="0">
                <a:solidFill>
                  <a:schemeClr val="bg1"/>
                </a:solidFill>
                <a:latin typeface="Palatino Linotype" panose="02040502050505030304" pitchFamily="18" charset="0"/>
              </a:rPr>
              <a:t>.</a:t>
            </a:r>
            <a:endParaRPr lang="de-DE" dirty="0">
              <a:solidFill>
                <a:schemeClr val="bg1"/>
              </a:solidFill>
              <a:latin typeface="Palatino Linotype" panose="02040502050505030304" pitchFamily="18" charset="0"/>
            </a:endParaRPr>
          </a:p>
          <a:p>
            <a:pPr>
              <a:spcAft>
                <a:spcPts val="700"/>
              </a:spcAft>
            </a:pPr>
            <a:r>
              <a:rPr lang="en-GB" dirty="0" err="1">
                <a:solidFill>
                  <a:schemeClr val="bg1"/>
                </a:solidFill>
                <a:latin typeface="Palatino Linotype" panose="02040502050505030304" pitchFamily="18" charset="0"/>
              </a:rPr>
              <a:t>Γλ</a:t>
            </a:r>
            <a:r>
              <a:rPr lang="en-GB" dirty="0">
                <a:solidFill>
                  <a:schemeClr val="bg1"/>
                </a:solidFill>
                <a:latin typeface="Palatino Linotype" panose="02040502050505030304" pitchFamily="18" charset="0"/>
              </a:rPr>
              <a:t>αύκων· </a:t>
            </a:r>
            <a:r>
              <a:rPr lang="en-GB" dirty="0" smtClean="0">
                <a:solidFill>
                  <a:schemeClr val="bg1"/>
                </a:solidFill>
                <a:latin typeface="Palatino Linotype" panose="02040502050505030304" pitchFamily="18" charset="0"/>
              </a:rPr>
              <a:t>	Δυνάμεθα </a:t>
            </a:r>
            <a:r>
              <a:rPr lang="en-GB" dirty="0">
                <a:solidFill>
                  <a:schemeClr val="bg1"/>
                </a:solidFill>
                <a:latin typeface="Palatino Linotype" panose="02040502050505030304" pitchFamily="18" charset="0"/>
              </a:rPr>
              <a:t>ἄρα τοῖς φύλαξι παραβάλλειν τοὺς κύνας· </a:t>
            </a:r>
            <a:r>
              <a:rPr lang="en-GB" dirty="0" smtClean="0">
                <a:solidFill>
                  <a:schemeClr val="bg1"/>
                </a:solidFill>
                <a:latin typeface="Palatino Linotype" panose="02040502050505030304" pitchFamily="18" charset="0"/>
              </a:rPr>
              <a:t>		καὶ γὰρ τῶν </a:t>
            </a:r>
            <a:r>
              <a:rPr lang="en-GB" dirty="0">
                <a:solidFill>
                  <a:schemeClr val="bg1"/>
                </a:solidFill>
                <a:latin typeface="Palatino Linotype" panose="02040502050505030304" pitchFamily="18" charset="0"/>
              </a:rPr>
              <a:t>κυνῶν οἱ γενναῖοι πρὸς μὲν τοὺς </a:t>
            </a:r>
            <a:r>
              <a:rPr lang="en-GB" dirty="0" smtClean="0">
                <a:solidFill>
                  <a:schemeClr val="bg1"/>
                </a:solidFill>
                <a:latin typeface="Palatino Linotype" panose="02040502050505030304" pitchFamily="18" charset="0"/>
              </a:rPr>
              <a:t>			γνωρίμους </a:t>
            </a:r>
            <a:r>
              <a:rPr lang="en-GB" dirty="0">
                <a:solidFill>
                  <a:schemeClr val="bg1"/>
                </a:solidFill>
                <a:latin typeface="Palatino Linotype" panose="02040502050505030304" pitchFamily="18" charset="0"/>
              </a:rPr>
              <a:t>πραότατοί </a:t>
            </a:r>
            <a:r>
              <a:rPr lang="en-GB" dirty="0" smtClean="0">
                <a:solidFill>
                  <a:schemeClr val="bg1"/>
                </a:solidFill>
                <a:latin typeface="Palatino Linotype" panose="02040502050505030304" pitchFamily="18" charset="0"/>
              </a:rPr>
              <a:t>εἰσιν, πρὸς </a:t>
            </a:r>
            <a:r>
              <a:rPr lang="en-GB" dirty="0">
                <a:solidFill>
                  <a:schemeClr val="bg1"/>
                </a:solidFill>
                <a:latin typeface="Palatino Linotype" panose="02040502050505030304" pitchFamily="18" charset="0"/>
              </a:rPr>
              <a:t>δὲ τοὺς ἀγνῶτας </a:t>
            </a:r>
            <a:r>
              <a:rPr lang="en-GB" dirty="0" smtClean="0">
                <a:solidFill>
                  <a:schemeClr val="bg1"/>
                </a:solidFill>
                <a:latin typeface="Palatino Linotype" panose="02040502050505030304" pitchFamily="18" charset="0"/>
              </a:rPr>
              <a:t>			τοὐναντίον.</a:t>
            </a:r>
            <a:endParaRPr lang="de-DE" dirty="0">
              <a:solidFill>
                <a:schemeClr val="bg1"/>
              </a:solidFill>
              <a:latin typeface="Palatino Linotype" panose="02040502050505030304" pitchFamily="18" charset="0"/>
            </a:endParaRPr>
          </a:p>
          <a:p>
            <a:pPr>
              <a:spcAft>
                <a:spcPts val="700"/>
              </a:spcAft>
            </a:pPr>
            <a:r>
              <a:rPr lang="en-GB" dirty="0" err="1">
                <a:solidFill>
                  <a:schemeClr val="bg1"/>
                </a:solidFill>
                <a:latin typeface="Palatino Linotype" panose="02040502050505030304" pitchFamily="18" charset="0"/>
              </a:rPr>
              <a:t>Σωκράτης</a:t>
            </a:r>
            <a:r>
              <a:rPr lang="en-GB" dirty="0">
                <a:solidFill>
                  <a:schemeClr val="bg1"/>
                </a:solidFill>
                <a:latin typeface="Palatino Linotype" panose="02040502050505030304" pitchFamily="18" charset="0"/>
              </a:rPr>
              <a:t>· </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Πάνυ</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μὲν</a:t>
            </a:r>
            <a:r>
              <a:rPr lang="en-GB" dirty="0">
                <a:solidFill>
                  <a:schemeClr val="bg1"/>
                </a:solidFill>
                <a:latin typeface="Palatino Linotype" panose="02040502050505030304" pitchFamily="18" charset="0"/>
              </a:rPr>
              <a:t> </a:t>
            </a:r>
            <a:r>
              <a:rPr lang="en-GB" dirty="0" smtClean="0">
                <a:solidFill>
                  <a:schemeClr val="bg1"/>
                </a:solidFill>
                <a:latin typeface="Palatino Linotype" panose="02040502050505030304" pitchFamily="18" charset="0"/>
              </a:rPr>
              <a:t>ο</a:t>
            </a:r>
            <a:r>
              <a:rPr lang="el-GR" dirty="0" smtClean="0">
                <a:solidFill>
                  <a:schemeClr val="bg1"/>
                </a:solidFill>
                <a:latin typeface="Palatino Linotype" panose="02040502050505030304" pitchFamily="18" charset="0"/>
              </a:rPr>
              <a:t>ὖ</a:t>
            </a:r>
            <a:r>
              <a:rPr lang="en-GB" dirty="0" smtClean="0">
                <a:solidFill>
                  <a:schemeClr val="bg1"/>
                </a:solidFill>
                <a:latin typeface="Palatino Linotype" panose="02040502050505030304" pitchFamily="18" charset="0"/>
              </a:rPr>
              <a:t>ν</a:t>
            </a:r>
            <a:r>
              <a:rPr lang="en-GB" dirty="0">
                <a:solidFill>
                  <a:schemeClr val="bg1"/>
                </a:solidFill>
                <a:latin typeface="Palatino Linotype" panose="02040502050505030304" pitchFamily="18" charset="0"/>
              </a:rPr>
              <a:t>. Καὶ </a:t>
            </a:r>
            <a:r>
              <a:rPr lang="en-GB" dirty="0" err="1">
                <a:solidFill>
                  <a:schemeClr val="bg1"/>
                </a:solidFill>
                <a:latin typeface="Palatino Linotype" panose="02040502050505030304" pitchFamily="18" charset="0"/>
              </a:rPr>
              <a:t>μεθύειν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οὐκ</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ἔξεστιν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τῷ</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φύλ</a:t>
            </a:r>
            <a:r>
              <a:rPr lang="en-GB" dirty="0">
                <a:solidFill>
                  <a:schemeClr val="bg1"/>
                </a:solidFill>
                <a:latin typeface="Palatino Linotype" panose="02040502050505030304" pitchFamily="18" charset="0"/>
              </a:rPr>
              <a:t>ακι, </a:t>
            </a:r>
            <a:r>
              <a:rPr lang="en-GB" dirty="0" smtClean="0">
                <a:solidFill>
                  <a:schemeClr val="bg1"/>
                </a:solidFill>
                <a:latin typeface="Palatino Linotype" panose="02040502050505030304" pitchFamily="18" charset="0"/>
              </a:rPr>
              <a:t>			ὥστε οὐκ οἶδεν</a:t>
            </a:r>
            <a:r>
              <a:rPr lang="en-GB" dirty="0">
                <a:solidFill>
                  <a:schemeClr val="bg1"/>
                </a:solidFill>
                <a:latin typeface="Palatino Linotype" panose="02040502050505030304" pitchFamily="18" charset="0"/>
              </a:rPr>
              <a:t>, ποῦ γῆς ἐστιν</a:t>
            </a:r>
            <a:r>
              <a:rPr lang="en-GB" dirty="0" smtClean="0">
                <a:solidFill>
                  <a:schemeClr val="bg1"/>
                </a:solidFill>
                <a:latin typeface="Palatino Linotype" panose="02040502050505030304" pitchFamily="18" charset="0"/>
              </a:rPr>
              <a:t>.</a:t>
            </a:r>
            <a:endParaRPr lang="de-DE" dirty="0">
              <a:solidFill>
                <a:schemeClr val="bg1"/>
              </a:solidFill>
              <a:latin typeface="Palatino Linotype" panose="02040502050505030304" pitchFamily="18" charset="0"/>
            </a:endParaRPr>
          </a:p>
          <a:p>
            <a:r>
              <a:rPr lang="en-GB" dirty="0" err="1">
                <a:solidFill>
                  <a:schemeClr val="bg1"/>
                </a:solidFill>
                <a:latin typeface="Palatino Linotype" panose="02040502050505030304" pitchFamily="18" charset="0"/>
              </a:rPr>
              <a:t>Γλ</a:t>
            </a:r>
            <a:r>
              <a:rPr lang="en-GB" dirty="0">
                <a:solidFill>
                  <a:schemeClr val="bg1"/>
                </a:solidFill>
                <a:latin typeface="Palatino Linotype" panose="02040502050505030304" pitchFamily="18" charset="0"/>
              </a:rPr>
              <a:t>αύκων· </a:t>
            </a:r>
            <a:r>
              <a:rPr lang="de-DE" dirty="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Γελοῖον</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γὰρ</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τόν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γε</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φύλ</a:t>
            </a:r>
            <a:r>
              <a:rPr lang="en-GB" dirty="0">
                <a:solidFill>
                  <a:schemeClr val="bg1"/>
                </a:solidFill>
                <a:latin typeface="Palatino Linotype" panose="02040502050505030304" pitchFamily="18" charset="0"/>
              </a:rPr>
              <a:t>ακα φύλακος </a:t>
            </a:r>
            <a:r>
              <a:rPr lang="en-GB" dirty="0" smtClean="0">
                <a:solidFill>
                  <a:schemeClr val="bg1"/>
                </a:solidFill>
                <a:latin typeface="Palatino Linotype" panose="02040502050505030304" pitchFamily="18" charset="0"/>
              </a:rPr>
              <a:t>δεῖσθαι.</a:t>
            </a:r>
            <a:endParaRPr lang="de-DE"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340667649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95536" y="548680"/>
            <a:ext cx="7950125" cy="4185761"/>
          </a:xfrm>
          <a:prstGeom prst="rect">
            <a:avLst/>
          </a:prstGeom>
          <a:noFill/>
        </p:spPr>
        <p:txBody>
          <a:bodyPr wrap="square" rtlCol="0">
            <a:spAutoFit/>
          </a:bodyPr>
          <a:lstStyle/>
          <a:p>
            <a:pPr>
              <a:spcAft>
                <a:spcPts val="1500"/>
              </a:spcAft>
            </a:pPr>
            <a:r>
              <a:rPr lang="de-DE" sz="2000" b="1" u="sng" dirty="0" smtClean="0">
                <a:solidFill>
                  <a:schemeClr val="bg1"/>
                </a:solidFill>
                <a:latin typeface="Palatino Linotype" panose="02040502050505030304" pitchFamily="18" charset="0"/>
              </a:rPr>
              <a:t>Staatliche </a:t>
            </a:r>
            <a:r>
              <a:rPr lang="de-DE" sz="2000" b="1" u="sng" dirty="0" smtClean="0">
                <a:solidFill>
                  <a:schemeClr val="bg1"/>
                </a:solidFill>
                <a:latin typeface="Palatino Linotype" panose="02040502050505030304" pitchFamily="18" charset="0"/>
              </a:rPr>
              <a:t>„Wachhunde“</a:t>
            </a:r>
            <a:r>
              <a:rPr lang="de-DE" sz="1200" dirty="0" smtClean="0">
                <a:solidFill>
                  <a:schemeClr val="bg1"/>
                </a:solidFill>
                <a:latin typeface="Palatino Linotype" panose="02040502050505030304" pitchFamily="18" charset="0"/>
              </a:rPr>
              <a:t> (</a:t>
            </a:r>
            <a:r>
              <a:rPr lang="de-DE" sz="1200" dirty="0" err="1" smtClean="0">
                <a:solidFill>
                  <a:schemeClr val="bg1"/>
                </a:solidFill>
                <a:latin typeface="Palatino Linotype" panose="02040502050505030304" pitchFamily="18" charset="0"/>
              </a:rPr>
              <a:t>Politeia</a:t>
            </a:r>
            <a:r>
              <a:rPr lang="de-DE" sz="1200" dirty="0" smtClean="0">
                <a:solidFill>
                  <a:schemeClr val="bg1"/>
                </a:solidFill>
                <a:latin typeface="Palatino Linotype" panose="02040502050505030304" pitchFamily="18" charset="0"/>
              </a:rPr>
              <a:t> 374d-375e; 403e, gekürzt)</a:t>
            </a:r>
            <a:r>
              <a:rPr lang="de-DE" sz="2000" b="1" u="sng" dirty="0" smtClean="0">
                <a:solidFill>
                  <a:schemeClr val="bg1"/>
                </a:solidFill>
                <a:latin typeface="Palatino Linotype" panose="02040502050505030304" pitchFamily="18" charset="0"/>
              </a:rPr>
              <a:t> </a:t>
            </a:r>
          </a:p>
          <a:p>
            <a:r>
              <a:rPr lang="en-GB" dirty="0" err="1">
                <a:solidFill>
                  <a:schemeClr val="bg1"/>
                </a:solidFill>
                <a:latin typeface="Palatino Linotype" panose="02040502050505030304" pitchFamily="18" charset="0"/>
              </a:rPr>
              <a:t>Σωκράτης</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Βουλόμεθ</a:t>
            </a:r>
            <a:r>
              <a:rPr lang="en-GB" dirty="0" smtClean="0">
                <a:solidFill>
                  <a:schemeClr val="bg1"/>
                </a:solidFill>
                <a:latin typeface="Palatino Linotype" panose="02040502050505030304" pitchFamily="18" charset="0"/>
              </a:rPr>
              <a:t>α </a:t>
            </a:r>
            <a:r>
              <a:rPr lang="en-GB" dirty="0">
                <a:solidFill>
                  <a:schemeClr val="bg1"/>
                </a:solidFill>
                <a:latin typeface="Palatino Linotype" panose="02040502050505030304" pitchFamily="18" charset="0"/>
              </a:rPr>
              <a:t>νῦν σκέπτεσθαι, ποῖον δεῖ τὸν </a:t>
            </a:r>
            <a:r>
              <a:rPr lang="en-GB" dirty="0" smtClean="0">
                <a:solidFill>
                  <a:schemeClr val="bg1"/>
                </a:solidFill>
                <a:latin typeface="Palatino Linotype" panose="02040502050505030304" pitchFamily="18" charset="0"/>
              </a:rPr>
              <a:t>φύλακα</a:t>
            </a:r>
          </a:p>
          <a:p>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εἶν</a:t>
            </a:r>
            <a:r>
              <a:rPr lang="en-GB" dirty="0" smtClean="0">
                <a:solidFill>
                  <a:schemeClr val="bg1"/>
                </a:solidFill>
                <a:latin typeface="Palatino Linotype" panose="02040502050505030304" pitchFamily="18" charset="0"/>
              </a:rPr>
              <a:t>αι καὶ τί ἐστι </a:t>
            </a:r>
            <a:r>
              <a:rPr lang="en-GB" dirty="0">
                <a:solidFill>
                  <a:schemeClr val="bg1"/>
                </a:solidFill>
                <a:latin typeface="Palatino Linotype" panose="02040502050505030304" pitchFamily="18" charset="0"/>
              </a:rPr>
              <a:t>τὸ τῶν φυλάκων ἔργον.</a:t>
            </a:r>
            <a:endParaRPr lang="de-DE" dirty="0">
              <a:solidFill>
                <a:schemeClr val="bg1"/>
              </a:solidFill>
              <a:latin typeface="Palatino Linotype" panose="02040502050505030304" pitchFamily="18" charset="0"/>
            </a:endParaRPr>
          </a:p>
          <a:p>
            <a:pPr>
              <a:spcAft>
                <a:spcPts val="700"/>
              </a:spcAft>
            </a:pP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Πρὸς</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μὲν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τοὺς</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οἰκείους</a:t>
            </a:r>
            <a:r>
              <a:rPr lang="en-GB" dirty="0">
                <a:solidFill>
                  <a:schemeClr val="bg1"/>
                </a:solidFill>
                <a:latin typeface="Palatino Linotype" panose="02040502050505030304" pitchFamily="18" charset="0"/>
              </a:rPr>
              <a:t> </a:t>
            </a:r>
            <a:r>
              <a:rPr lang="en-GB" b="1" dirty="0">
                <a:solidFill>
                  <a:srgbClr val="FF0000"/>
                </a:solidFill>
                <a:latin typeface="Palatino Linotype" panose="02040502050505030304" pitchFamily="18" charset="0"/>
              </a:rPr>
              <a:t>π</a:t>
            </a:r>
            <a:r>
              <a:rPr lang="en-GB" b="1" dirty="0" err="1">
                <a:solidFill>
                  <a:srgbClr val="FF0000"/>
                </a:solidFill>
                <a:latin typeface="Palatino Linotype" panose="02040502050505030304" pitchFamily="18" charset="0"/>
              </a:rPr>
              <a:t>ράους</a:t>
            </a:r>
            <a:r>
              <a:rPr lang="en-GB" dirty="0">
                <a:solidFill>
                  <a:srgbClr val="FF0000"/>
                </a:solidFill>
                <a:latin typeface="Palatino Linotype" panose="02040502050505030304" pitchFamily="18" charset="0"/>
              </a:rPr>
              <a:t> </a:t>
            </a:r>
            <a:r>
              <a:rPr lang="en-GB" dirty="0" err="1">
                <a:solidFill>
                  <a:schemeClr val="bg1"/>
                </a:solidFill>
                <a:latin typeface="Palatino Linotype" panose="02040502050505030304" pitchFamily="18" charset="0"/>
              </a:rPr>
              <a:t>δεῖ</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τοὺς</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φύλ</a:t>
            </a:r>
            <a:r>
              <a:rPr lang="en-GB" dirty="0">
                <a:solidFill>
                  <a:schemeClr val="bg1"/>
                </a:solidFill>
                <a:latin typeface="Palatino Linotype" panose="02040502050505030304" pitchFamily="18" charset="0"/>
              </a:rPr>
              <a:t>ακας εἶναι, </a:t>
            </a:r>
            <a:r>
              <a:rPr lang="en-GB" dirty="0" smtClean="0">
                <a:solidFill>
                  <a:schemeClr val="bg1"/>
                </a:solidFill>
                <a:latin typeface="Palatino Linotype" panose="02040502050505030304" pitchFamily="18" charset="0"/>
              </a:rPr>
              <a:t>		πρὸς δὲ τοὺς </a:t>
            </a:r>
            <a:r>
              <a:rPr lang="en-GB" dirty="0">
                <a:solidFill>
                  <a:schemeClr val="bg1"/>
                </a:solidFill>
                <a:latin typeface="Palatino Linotype" panose="02040502050505030304" pitchFamily="18" charset="0"/>
              </a:rPr>
              <a:t>πολεμίους </a:t>
            </a:r>
            <a:r>
              <a:rPr lang="en-GB" b="1" dirty="0">
                <a:solidFill>
                  <a:srgbClr val="FF0000"/>
                </a:solidFill>
                <a:latin typeface="Palatino Linotype" panose="02040502050505030304" pitchFamily="18" charset="0"/>
              </a:rPr>
              <a:t>χαλεπούς</a:t>
            </a:r>
            <a:r>
              <a:rPr lang="en-GB" dirty="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Ἄ</a:t>
            </a:r>
            <a:r>
              <a:rPr lang="en-GB" dirty="0" err="1" smtClean="0">
                <a:solidFill>
                  <a:schemeClr val="bg1"/>
                </a:solidFill>
                <a:latin typeface="Palatino Linotype" panose="02040502050505030304" pitchFamily="18" charset="0"/>
              </a:rPr>
              <a:t>λλως</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οὐκ</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ἔστιν</a:t>
            </a:r>
            <a:r>
              <a:rPr lang="en-GB" dirty="0">
                <a:solidFill>
                  <a:schemeClr val="bg1"/>
                </a:solidFill>
                <a:latin typeface="Palatino Linotype" panose="02040502050505030304" pitchFamily="18" charset="0"/>
              </a:rPr>
              <a:t> </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ἀγ</a:t>
            </a:r>
            <a:r>
              <a:rPr lang="en-GB" dirty="0" smtClean="0">
                <a:solidFill>
                  <a:schemeClr val="bg1"/>
                </a:solidFill>
                <a:latin typeface="Palatino Linotype" panose="02040502050505030304" pitchFamily="18" charset="0"/>
              </a:rPr>
              <a:t>αθὸς </a:t>
            </a:r>
            <a:r>
              <a:rPr lang="en-GB" dirty="0">
                <a:solidFill>
                  <a:schemeClr val="bg1"/>
                </a:solidFill>
                <a:latin typeface="Palatino Linotype" panose="02040502050505030304" pitchFamily="18" charset="0"/>
              </a:rPr>
              <a:t>φύλαξ</a:t>
            </a:r>
            <a:r>
              <a:rPr lang="en-GB" dirty="0" smtClean="0">
                <a:solidFill>
                  <a:schemeClr val="bg1"/>
                </a:solidFill>
                <a:latin typeface="Palatino Linotype" panose="02040502050505030304" pitchFamily="18" charset="0"/>
              </a:rPr>
              <a:t>.</a:t>
            </a:r>
            <a:endParaRPr lang="de-DE" dirty="0">
              <a:solidFill>
                <a:schemeClr val="bg1"/>
              </a:solidFill>
              <a:latin typeface="Palatino Linotype" panose="02040502050505030304" pitchFamily="18" charset="0"/>
            </a:endParaRPr>
          </a:p>
          <a:p>
            <a:pPr>
              <a:spcAft>
                <a:spcPts val="700"/>
              </a:spcAft>
            </a:pPr>
            <a:r>
              <a:rPr lang="en-GB" dirty="0" err="1">
                <a:solidFill>
                  <a:schemeClr val="bg1"/>
                </a:solidFill>
                <a:latin typeface="Palatino Linotype" panose="02040502050505030304" pitchFamily="18" charset="0"/>
              </a:rPr>
              <a:t>Γλ</a:t>
            </a:r>
            <a:r>
              <a:rPr lang="en-GB" dirty="0">
                <a:solidFill>
                  <a:schemeClr val="bg1"/>
                </a:solidFill>
                <a:latin typeface="Palatino Linotype" panose="02040502050505030304" pitchFamily="18" charset="0"/>
              </a:rPr>
              <a:t>αύκων· </a:t>
            </a:r>
            <a:r>
              <a:rPr lang="en-GB" dirty="0" smtClean="0">
                <a:solidFill>
                  <a:schemeClr val="bg1"/>
                </a:solidFill>
                <a:latin typeface="Palatino Linotype" panose="02040502050505030304" pitchFamily="18" charset="0"/>
              </a:rPr>
              <a:t>	Δυνάμεθα </a:t>
            </a:r>
            <a:r>
              <a:rPr lang="en-GB" dirty="0">
                <a:solidFill>
                  <a:schemeClr val="bg1"/>
                </a:solidFill>
                <a:latin typeface="Palatino Linotype" panose="02040502050505030304" pitchFamily="18" charset="0"/>
              </a:rPr>
              <a:t>ἄρα τοῖς φύλαξι παραβάλλειν τοὺς κύνας· </a:t>
            </a:r>
            <a:r>
              <a:rPr lang="en-GB" dirty="0" smtClean="0">
                <a:solidFill>
                  <a:schemeClr val="bg1"/>
                </a:solidFill>
                <a:latin typeface="Palatino Linotype" panose="02040502050505030304" pitchFamily="18" charset="0"/>
              </a:rPr>
              <a:t>		καὶ γὰρ τῶν </a:t>
            </a:r>
            <a:r>
              <a:rPr lang="en-GB" dirty="0">
                <a:solidFill>
                  <a:schemeClr val="bg1"/>
                </a:solidFill>
                <a:latin typeface="Palatino Linotype" panose="02040502050505030304" pitchFamily="18" charset="0"/>
              </a:rPr>
              <a:t>κυνῶν οἱ γενναῖοι πρὸς μὲν τοὺς </a:t>
            </a:r>
            <a:r>
              <a:rPr lang="en-GB" dirty="0" smtClean="0">
                <a:solidFill>
                  <a:schemeClr val="bg1"/>
                </a:solidFill>
                <a:latin typeface="Palatino Linotype" panose="02040502050505030304" pitchFamily="18" charset="0"/>
              </a:rPr>
              <a:t>			γνωρίμους </a:t>
            </a:r>
            <a:r>
              <a:rPr lang="en-GB" dirty="0">
                <a:solidFill>
                  <a:schemeClr val="bg1"/>
                </a:solidFill>
                <a:latin typeface="Palatino Linotype" panose="02040502050505030304" pitchFamily="18" charset="0"/>
              </a:rPr>
              <a:t>πραότατοί </a:t>
            </a:r>
            <a:r>
              <a:rPr lang="en-GB" dirty="0" smtClean="0">
                <a:solidFill>
                  <a:schemeClr val="bg1"/>
                </a:solidFill>
                <a:latin typeface="Palatino Linotype" panose="02040502050505030304" pitchFamily="18" charset="0"/>
              </a:rPr>
              <a:t>εἰσιν, πρὸς </a:t>
            </a:r>
            <a:r>
              <a:rPr lang="en-GB" dirty="0">
                <a:solidFill>
                  <a:schemeClr val="bg1"/>
                </a:solidFill>
                <a:latin typeface="Palatino Linotype" panose="02040502050505030304" pitchFamily="18" charset="0"/>
              </a:rPr>
              <a:t>δὲ τοὺς ἀγνῶτας </a:t>
            </a:r>
            <a:r>
              <a:rPr lang="en-GB" dirty="0" smtClean="0">
                <a:solidFill>
                  <a:schemeClr val="bg1"/>
                </a:solidFill>
                <a:latin typeface="Palatino Linotype" panose="02040502050505030304" pitchFamily="18" charset="0"/>
              </a:rPr>
              <a:t>			τοὐναντίον.</a:t>
            </a:r>
            <a:endParaRPr lang="de-DE" dirty="0">
              <a:solidFill>
                <a:schemeClr val="bg1"/>
              </a:solidFill>
              <a:latin typeface="Palatino Linotype" panose="02040502050505030304" pitchFamily="18" charset="0"/>
            </a:endParaRPr>
          </a:p>
          <a:p>
            <a:pPr>
              <a:spcAft>
                <a:spcPts val="700"/>
              </a:spcAft>
            </a:pPr>
            <a:r>
              <a:rPr lang="en-GB" dirty="0" err="1">
                <a:solidFill>
                  <a:schemeClr val="bg1"/>
                </a:solidFill>
                <a:latin typeface="Palatino Linotype" panose="02040502050505030304" pitchFamily="18" charset="0"/>
              </a:rPr>
              <a:t>Σωκράτης</a:t>
            </a:r>
            <a:r>
              <a:rPr lang="en-GB" dirty="0">
                <a:solidFill>
                  <a:schemeClr val="bg1"/>
                </a:solidFill>
                <a:latin typeface="Palatino Linotype" panose="02040502050505030304" pitchFamily="18" charset="0"/>
              </a:rPr>
              <a:t>· </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Πάνυ</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μὲν</a:t>
            </a:r>
            <a:r>
              <a:rPr lang="en-GB" dirty="0">
                <a:solidFill>
                  <a:schemeClr val="bg1"/>
                </a:solidFill>
                <a:latin typeface="Palatino Linotype" panose="02040502050505030304" pitchFamily="18" charset="0"/>
              </a:rPr>
              <a:t> </a:t>
            </a:r>
            <a:r>
              <a:rPr lang="en-GB" dirty="0" smtClean="0">
                <a:solidFill>
                  <a:schemeClr val="bg1"/>
                </a:solidFill>
                <a:latin typeface="Palatino Linotype" panose="02040502050505030304" pitchFamily="18" charset="0"/>
              </a:rPr>
              <a:t>ο</a:t>
            </a:r>
            <a:r>
              <a:rPr lang="el-GR" dirty="0" smtClean="0">
                <a:solidFill>
                  <a:schemeClr val="bg1"/>
                </a:solidFill>
                <a:latin typeface="Palatino Linotype" panose="02040502050505030304" pitchFamily="18" charset="0"/>
              </a:rPr>
              <a:t>ὖ</a:t>
            </a:r>
            <a:r>
              <a:rPr lang="en-GB" dirty="0" smtClean="0">
                <a:solidFill>
                  <a:schemeClr val="bg1"/>
                </a:solidFill>
                <a:latin typeface="Palatino Linotype" panose="02040502050505030304" pitchFamily="18" charset="0"/>
              </a:rPr>
              <a:t>ν</a:t>
            </a:r>
            <a:r>
              <a:rPr lang="en-GB" dirty="0">
                <a:solidFill>
                  <a:schemeClr val="bg1"/>
                </a:solidFill>
                <a:latin typeface="Palatino Linotype" panose="02040502050505030304" pitchFamily="18" charset="0"/>
              </a:rPr>
              <a:t>. Καὶ </a:t>
            </a:r>
            <a:r>
              <a:rPr lang="en-GB" dirty="0" err="1">
                <a:solidFill>
                  <a:schemeClr val="bg1"/>
                </a:solidFill>
                <a:latin typeface="Palatino Linotype" panose="02040502050505030304" pitchFamily="18" charset="0"/>
              </a:rPr>
              <a:t>μεθύειν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οὐκ</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ἔξεστιν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τῷ</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φύλ</a:t>
            </a:r>
            <a:r>
              <a:rPr lang="en-GB" dirty="0">
                <a:solidFill>
                  <a:schemeClr val="bg1"/>
                </a:solidFill>
                <a:latin typeface="Palatino Linotype" panose="02040502050505030304" pitchFamily="18" charset="0"/>
              </a:rPr>
              <a:t>ακι, </a:t>
            </a:r>
            <a:r>
              <a:rPr lang="en-GB" dirty="0" smtClean="0">
                <a:solidFill>
                  <a:schemeClr val="bg1"/>
                </a:solidFill>
                <a:latin typeface="Palatino Linotype" panose="02040502050505030304" pitchFamily="18" charset="0"/>
              </a:rPr>
              <a:t>			ὥστε οὐκ οἶδεν</a:t>
            </a:r>
            <a:r>
              <a:rPr lang="en-GB" dirty="0">
                <a:solidFill>
                  <a:schemeClr val="bg1"/>
                </a:solidFill>
                <a:latin typeface="Palatino Linotype" panose="02040502050505030304" pitchFamily="18" charset="0"/>
              </a:rPr>
              <a:t>, ποῦ γῆς ἐστιν</a:t>
            </a:r>
            <a:r>
              <a:rPr lang="en-GB" dirty="0" smtClean="0">
                <a:solidFill>
                  <a:schemeClr val="bg1"/>
                </a:solidFill>
                <a:latin typeface="Palatino Linotype" panose="02040502050505030304" pitchFamily="18" charset="0"/>
              </a:rPr>
              <a:t>.</a:t>
            </a:r>
            <a:endParaRPr lang="de-DE" dirty="0">
              <a:solidFill>
                <a:schemeClr val="bg1"/>
              </a:solidFill>
              <a:latin typeface="Palatino Linotype" panose="02040502050505030304" pitchFamily="18" charset="0"/>
            </a:endParaRPr>
          </a:p>
          <a:p>
            <a:r>
              <a:rPr lang="en-GB" dirty="0" err="1">
                <a:solidFill>
                  <a:schemeClr val="bg1"/>
                </a:solidFill>
                <a:latin typeface="Palatino Linotype" panose="02040502050505030304" pitchFamily="18" charset="0"/>
              </a:rPr>
              <a:t>Γλ</a:t>
            </a:r>
            <a:r>
              <a:rPr lang="en-GB" dirty="0">
                <a:solidFill>
                  <a:schemeClr val="bg1"/>
                </a:solidFill>
                <a:latin typeface="Palatino Linotype" panose="02040502050505030304" pitchFamily="18" charset="0"/>
              </a:rPr>
              <a:t>αύκων· </a:t>
            </a:r>
            <a:r>
              <a:rPr lang="de-DE" dirty="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Γελοῖον</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γὰρ</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τόν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γε</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φύλ</a:t>
            </a:r>
            <a:r>
              <a:rPr lang="en-GB" dirty="0">
                <a:solidFill>
                  <a:schemeClr val="bg1"/>
                </a:solidFill>
                <a:latin typeface="Palatino Linotype" panose="02040502050505030304" pitchFamily="18" charset="0"/>
              </a:rPr>
              <a:t>ακα φύλακος </a:t>
            </a:r>
            <a:r>
              <a:rPr lang="en-GB" dirty="0" smtClean="0">
                <a:solidFill>
                  <a:schemeClr val="bg1"/>
                </a:solidFill>
                <a:latin typeface="Palatino Linotype" panose="02040502050505030304" pitchFamily="18" charset="0"/>
              </a:rPr>
              <a:t>δεῖσθαι.</a:t>
            </a:r>
            <a:endParaRPr lang="de-DE"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30165334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95536" y="548680"/>
            <a:ext cx="7950125" cy="4185761"/>
          </a:xfrm>
          <a:prstGeom prst="rect">
            <a:avLst/>
          </a:prstGeom>
          <a:noFill/>
        </p:spPr>
        <p:txBody>
          <a:bodyPr wrap="square" rtlCol="0">
            <a:spAutoFit/>
          </a:bodyPr>
          <a:lstStyle/>
          <a:p>
            <a:pPr>
              <a:spcAft>
                <a:spcPts val="1500"/>
              </a:spcAft>
            </a:pPr>
            <a:r>
              <a:rPr lang="de-DE" sz="2000" b="1" u="sng" dirty="0" smtClean="0">
                <a:solidFill>
                  <a:schemeClr val="bg1"/>
                </a:solidFill>
                <a:latin typeface="Palatino Linotype" panose="02040502050505030304" pitchFamily="18" charset="0"/>
              </a:rPr>
              <a:t>Staatliche </a:t>
            </a:r>
            <a:r>
              <a:rPr lang="de-DE" sz="2000" b="1" u="sng" dirty="0" smtClean="0">
                <a:solidFill>
                  <a:schemeClr val="bg1"/>
                </a:solidFill>
                <a:latin typeface="Palatino Linotype" panose="02040502050505030304" pitchFamily="18" charset="0"/>
              </a:rPr>
              <a:t>„Wachhunde“</a:t>
            </a:r>
            <a:r>
              <a:rPr lang="de-DE" sz="1200" dirty="0" smtClean="0">
                <a:solidFill>
                  <a:schemeClr val="bg1"/>
                </a:solidFill>
                <a:latin typeface="Palatino Linotype" panose="02040502050505030304" pitchFamily="18" charset="0"/>
              </a:rPr>
              <a:t> (</a:t>
            </a:r>
            <a:r>
              <a:rPr lang="de-DE" sz="1200" dirty="0" err="1" smtClean="0">
                <a:solidFill>
                  <a:schemeClr val="bg1"/>
                </a:solidFill>
                <a:latin typeface="Palatino Linotype" panose="02040502050505030304" pitchFamily="18" charset="0"/>
              </a:rPr>
              <a:t>Politeia</a:t>
            </a:r>
            <a:r>
              <a:rPr lang="de-DE" sz="1200" dirty="0" smtClean="0">
                <a:solidFill>
                  <a:schemeClr val="bg1"/>
                </a:solidFill>
                <a:latin typeface="Palatino Linotype" panose="02040502050505030304" pitchFamily="18" charset="0"/>
              </a:rPr>
              <a:t> 374d-375e; 403e, gekürzt)</a:t>
            </a:r>
            <a:r>
              <a:rPr lang="de-DE" sz="2000" b="1" u="sng" dirty="0" smtClean="0">
                <a:solidFill>
                  <a:schemeClr val="bg1"/>
                </a:solidFill>
                <a:latin typeface="Palatino Linotype" panose="02040502050505030304" pitchFamily="18" charset="0"/>
              </a:rPr>
              <a:t> </a:t>
            </a:r>
          </a:p>
          <a:p>
            <a:r>
              <a:rPr lang="en-GB" dirty="0" err="1">
                <a:solidFill>
                  <a:schemeClr val="bg1"/>
                </a:solidFill>
                <a:latin typeface="Palatino Linotype" panose="02040502050505030304" pitchFamily="18" charset="0"/>
              </a:rPr>
              <a:t>Σωκράτης</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Βουλόμεθ</a:t>
            </a:r>
            <a:r>
              <a:rPr lang="en-GB" dirty="0" smtClean="0">
                <a:solidFill>
                  <a:schemeClr val="bg1"/>
                </a:solidFill>
                <a:latin typeface="Palatino Linotype" panose="02040502050505030304" pitchFamily="18" charset="0"/>
              </a:rPr>
              <a:t>α </a:t>
            </a:r>
            <a:r>
              <a:rPr lang="en-GB" dirty="0">
                <a:solidFill>
                  <a:schemeClr val="bg1"/>
                </a:solidFill>
                <a:latin typeface="Palatino Linotype" panose="02040502050505030304" pitchFamily="18" charset="0"/>
              </a:rPr>
              <a:t>νῦν σκέπτεσθαι, ποῖον δεῖ τὸν </a:t>
            </a:r>
            <a:r>
              <a:rPr lang="en-GB" dirty="0" smtClean="0">
                <a:solidFill>
                  <a:schemeClr val="bg1"/>
                </a:solidFill>
                <a:latin typeface="Palatino Linotype" panose="02040502050505030304" pitchFamily="18" charset="0"/>
              </a:rPr>
              <a:t>φύλακα</a:t>
            </a:r>
          </a:p>
          <a:p>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εἶν</a:t>
            </a:r>
            <a:r>
              <a:rPr lang="en-GB" dirty="0" smtClean="0">
                <a:solidFill>
                  <a:schemeClr val="bg1"/>
                </a:solidFill>
                <a:latin typeface="Palatino Linotype" panose="02040502050505030304" pitchFamily="18" charset="0"/>
              </a:rPr>
              <a:t>αι καὶ τί ἐστι </a:t>
            </a:r>
            <a:r>
              <a:rPr lang="en-GB" dirty="0">
                <a:solidFill>
                  <a:schemeClr val="bg1"/>
                </a:solidFill>
                <a:latin typeface="Palatino Linotype" panose="02040502050505030304" pitchFamily="18" charset="0"/>
              </a:rPr>
              <a:t>τὸ τῶν φυλάκων ἔργον.</a:t>
            </a:r>
            <a:endParaRPr lang="de-DE" dirty="0">
              <a:solidFill>
                <a:schemeClr val="bg1"/>
              </a:solidFill>
              <a:latin typeface="Palatino Linotype" panose="02040502050505030304" pitchFamily="18" charset="0"/>
            </a:endParaRPr>
          </a:p>
          <a:p>
            <a:pPr>
              <a:spcAft>
                <a:spcPts val="700"/>
              </a:spcAft>
            </a:pPr>
            <a:r>
              <a:rPr lang="en-GB" dirty="0" smtClean="0">
                <a:solidFill>
                  <a:schemeClr val="bg1"/>
                </a:solidFill>
                <a:latin typeface="Palatino Linotype" panose="02040502050505030304" pitchFamily="18" charset="0"/>
              </a:rPr>
              <a:t>		</a:t>
            </a:r>
            <a:r>
              <a:rPr lang="en-GB" b="1" spc="-30" dirty="0" err="1" smtClean="0">
                <a:solidFill>
                  <a:srgbClr val="FF0000"/>
                </a:solidFill>
                <a:latin typeface="Palatino Linotype" panose="02040502050505030304" pitchFamily="18" charset="0"/>
              </a:rPr>
              <a:t>Πρὸς</a:t>
            </a:r>
            <a:r>
              <a:rPr lang="en-GB" b="1" spc="-30" dirty="0" smtClean="0">
                <a:solidFill>
                  <a:srgbClr val="FF0000"/>
                </a:solidFill>
                <a:latin typeface="Palatino Linotype" panose="02040502050505030304" pitchFamily="18" charset="0"/>
              </a:rPr>
              <a:t> </a:t>
            </a:r>
            <a:r>
              <a:rPr lang="en-GB" b="1" spc="-30" dirty="0" err="1">
                <a:solidFill>
                  <a:srgbClr val="FF0000"/>
                </a:solidFill>
                <a:latin typeface="Palatino Linotype" panose="02040502050505030304" pitchFamily="18" charset="0"/>
              </a:rPr>
              <a:t>μὲν</a:t>
            </a:r>
            <a:r>
              <a:rPr lang="en-GB" b="1" spc="-30" dirty="0">
                <a:solidFill>
                  <a:srgbClr val="FF0000"/>
                </a:solidFill>
                <a:latin typeface="Palatino Linotype" panose="02040502050505030304" pitchFamily="18" charset="0"/>
              </a:rPr>
              <a:t> </a:t>
            </a:r>
            <a:r>
              <a:rPr lang="en-GB" b="1" spc="-30" dirty="0" err="1">
                <a:solidFill>
                  <a:srgbClr val="FF0000"/>
                </a:solidFill>
                <a:latin typeface="Palatino Linotype" panose="02040502050505030304" pitchFamily="18" charset="0"/>
              </a:rPr>
              <a:t>τοὺς</a:t>
            </a:r>
            <a:r>
              <a:rPr lang="en-GB" b="1" spc="-30" dirty="0">
                <a:solidFill>
                  <a:srgbClr val="FF0000"/>
                </a:solidFill>
                <a:latin typeface="Palatino Linotype" panose="02040502050505030304" pitchFamily="18" charset="0"/>
              </a:rPr>
              <a:t> </a:t>
            </a:r>
            <a:r>
              <a:rPr lang="en-GB" b="1" spc="-30" dirty="0" err="1">
                <a:solidFill>
                  <a:srgbClr val="FF0000"/>
                </a:solidFill>
                <a:latin typeface="Palatino Linotype" panose="02040502050505030304" pitchFamily="18" charset="0"/>
              </a:rPr>
              <a:t>οἰκείους</a:t>
            </a:r>
            <a:r>
              <a:rPr lang="en-GB" b="1" spc="-30" dirty="0">
                <a:solidFill>
                  <a:srgbClr val="FF0000"/>
                </a:solidFill>
                <a:latin typeface="Palatino Linotype" panose="02040502050505030304" pitchFamily="18" charset="0"/>
              </a:rPr>
              <a:t> </a:t>
            </a:r>
            <a:r>
              <a:rPr lang="en-GB" b="1" dirty="0">
                <a:solidFill>
                  <a:schemeClr val="bg1"/>
                </a:solidFill>
                <a:latin typeface="Palatino Linotype" panose="02040502050505030304" pitchFamily="18" charset="0"/>
              </a:rPr>
              <a:t>π</a:t>
            </a:r>
            <a:r>
              <a:rPr lang="en-GB" b="1" dirty="0" err="1">
                <a:solidFill>
                  <a:schemeClr val="bg1"/>
                </a:solidFill>
                <a:latin typeface="Palatino Linotype" panose="02040502050505030304" pitchFamily="18" charset="0"/>
              </a:rPr>
              <a:t>ράους</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δεῖ</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τοὺς</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φύλ</a:t>
            </a:r>
            <a:r>
              <a:rPr lang="en-GB" dirty="0">
                <a:solidFill>
                  <a:schemeClr val="bg1"/>
                </a:solidFill>
                <a:latin typeface="Palatino Linotype" panose="02040502050505030304" pitchFamily="18" charset="0"/>
              </a:rPr>
              <a:t>ακας εἶναι, </a:t>
            </a:r>
            <a:r>
              <a:rPr lang="en-GB" dirty="0" smtClean="0">
                <a:solidFill>
                  <a:schemeClr val="bg1"/>
                </a:solidFill>
                <a:latin typeface="Palatino Linotype" panose="02040502050505030304" pitchFamily="18" charset="0"/>
              </a:rPr>
              <a:t>		</a:t>
            </a:r>
            <a:r>
              <a:rPr lang="en-GB" b="1" dirty="0" smtClean="0">
                <a:solidFill>
                  <a:srgbClr val="FF0000"/>
                </a:solidFill>
                <a:latin typeface="Palatino Linotype" panose="02040502050505030304" pitchFamily="18" charset="0"/>
              </a:rPr>
              <a:t>πρὸς δὲ τοὺς </a:t>
            </a:r>
            <a:r>
              <a:rPr lang="en-GB" b="1" dirty="0">
                <a:solidFill>
                  <a:srgbClr val="FF0000"/>
                </a:solidFill>
                <a:latin typeface="Palatino Linotype" panose="02040502050505030304" pitchFamily="18" charset="0"/>
              </a:rPr>
              <a:t>πολεμίους</a:t>
            </a:r>
            <a:r>
              <a:rPr lang="en-GB" dirty="0">
                <a:solidFill>
                  <a:schemeClr val="bg1"/>
                </a:solidFill>
                <a:latin typeface="Palatino Linotype" panose="02040502050505030304" pitchFamily="18" charset="0"/>
              </a:rPr>
              <a:t> </a:t>
            </a:r>
            <a:r>
              <a:rPr lang="en-GB" b="1" dirty="0">
                <a:solidFill>
                  <a:schemeClr val="bg1"/>
                </a:solidFill>
                <a:latin typeface="Palatino Linotype" panose="02040502050505030304" pitchFamily="18" charset="0"/>
              </a:rPr>
              <a:t>χαλεπούς</a:t>
            </a:r>
            <a:r>
              <a:rPr lang="en-GB" dirty="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Ἄ</a:t>
            </a:r>
            <a:r>
              <a:rPr lang="en-GB" dirty="0" err="1" smtClean="0">
                <a:solidFill>
                  <a:schemeClr val="bg1"/>
                </a:solidFill>
                <a:latin typeface="Palatino Linotype" panose="02040502050505030304" pitchFamily="18" charset="0"/>
              </a:rPr>
              <a:t>λλως</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οὐκ</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ἔστιν</a:t>
            </a:r>
            <a:r>
              <a:rPr lang="en-GB" dirty="0">
                <a:solidFill>
                  <a:schemeClr val="bg1"/>
                </a:solidFill>
                <a:latin typeface="Palatino Linotype" panose="02040502050505030304" pitchFamily="18" charset="0"/>
              </a:rPr>
              <a:t> </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ἀγ</a:t>
            </a:r>
            <a:r>
              <a:rPr lang="en-GB" dirty="0" smtClean="0">
                <a:solidFill>
                  <a:schemeClr val="bg1"/>
                </a:solidFill>
                <a:latin typeface="Palatino Linotype" panose="02040502050505030304" pitchFamily="18" charset="0"/>
              </a:rPr>
              <a:t>αθὸς </a:t>
            </a:r>
            <a:r>
              <a:rPr lang="en-GB" dirty="0">
                <a:solidFill>
                  <a:schemeClr val="bg1"/>
                </a:solidFill>
                <a:latin typeface="Palatino Linotype" panose="02040502050505030304" pitchFamily="18" charset="0"/>
              </a:rPr>
              <a:t>φύλαξ</a:t>
            </a:r>
            <a:r>
              <a:rPr lang="en-GB" dirty="0" smtClean="0">
                <a:solidFill>
                  <a:schemeClr val="bg1"/>
                </a:solidFill>
                <a:latin typeface="Palatino Linotype" panose="02040502050505030304" pitchFamily="18" charset="0"/>
              </a:rPr>
              <a:t>.</a:t>
            </a:r>
            <a:endParaRPr lang="de-DE" dirty="0">
              <a:solidFill>
                <a:schemeClr val="bg1"/>
              </a:solidFill>
              <a:latin typeface="Palatino Linotype" panose="02040502050505030304" pitchFamily="18" charset="0"/>
            </a:endParaRPr>
          </a:p>
          <a:p>
            <a:pPr>
              <a:spcAft>
                <a:spcPts val="700"/>
              </a:spcAft>
            </a:pPr>
            <a:r>
              <a:rPr lang="en-GB" dirty="0" err="1">
                <a:solidFill>
                  <a:schemeClr val="bg1"/>
                </a:solidFill>
                <a:latin typeface="Palatino Linotype" panose="02040502050505030304" pitchFamily="18" charset="0"/>
              </a:rPr>
              <a:t>Γλ</a:t>
            </a:r>
            <a:r>
              <a:rPr lang="en-GB" dirty="0">
                <a:solidFill>
                  <a:schemeClr val="bg1"/>
                </a:solidFill>
                <a:latin typeface="Palatino Linotype" panose="02040502050505030304" pitchFamily="18" charset="0"/>
              </a:rPr>
              <a:t>αύκων· </a:t>
            </a:r>
            <a:r>
              <a:rPr lang="en-GB" dirty="0" smtClean="0">
                <a:solidFill>
                  <a:schemeClr val="bg1"/>
                </a:solidFill>
                <a:latin typeface="Palatino Linotype" panose="02040502050505030304" pitchFamily="18" charset="0"/>
              </a:rPr>
              <a:t>	Δυνάμεθα </a:t>
            </a:r>
            <a:r>
              <a:rPr lang="en-GB" dirty="0">
                <a:solidFill>
                  <a:schemeClr val="bg1"/>
                </a:solidFill>
                <a:latin typeface="Palatino Linotype" panose="02040502050505030304" pitchFamily="18" charset="0"/>
              </a:rPr>
              <a:t>ἄρα τοῖς φύλαξι παραβάλλειν τοὺς κύνας· </a:t>
            </a:r>
            <a:r>
              <a:rPr lang="en-GB" dirty="0" smtClean="0">
                <a:solidFill>
                  <a:schemeClr val="bg1"/>
                </a:solidFill>
                <a:latin typeface="Palatino Linotype" panose="02040502050505030304" pitchFamily="18" charset="0"/>
              </a:rPr>
              <a:t>		καὶ γὰρ τῶν </a:t>
            </a:r>
            <a:r>
              <a:rPr lang="en-GB" dirty="0">
                <a:solidFill>
                  <a:schemeClr val="bg1"/>
                </a:solidFill>
                <a:latin typeface="Palatino Linotype" panose="02040502050505030304" pitchFamily="18" charset="0"/>
              </a:rPr>
              <a:t>κυνῶν οἱ γενναῖοι πρὸς μὲν τοὺς </a:t>
            </a:r>
            <a:r>
              <a:rPr lang="en-GB" dirty="0" smtClean="0">
                <a:solidFill>
                  <a:schemeClr val="bg1"/>
                </a:solidFill>
                <a:latin typeface="Palatino Linotype" panose="02040502050505030304" pitchFamily="18" charset="0"/>
              </a:rPr>
              <a:t>			γνωρίμους </a:t>
            </a:r>
            <a:r>
              <a:rPr lang="en-GB" dirty="0">
                <a:solidFill>
                  <a:schemeClr val="bg1"/>
                </a:solidFill>
                <a:latin typeface="Palatino Linotype" panose="02040502050505030304" pitchFamily="18" charset="0"/>
              </a:rPr>
              <a:t>πραότατοί </a:t>
            </a:r>
            <a:r>
              <a:rPr lang="en-GB" dirty="0" smtClean="0">
                <a:solidFill>
                  <a:schemeClr val="bg1"/>
                </a:solidFill>
                <a:latin typeface="Palatino Linotype" panose="02040502050505030304" pitchFamily="18" charset="0"/>
              </a:rPr>
              <a:t>εἰσιν, πρὸς </a:t>
            </a:r>
            <a:r>
              <a:rPr lang="en-GB" dirty="0">
                <a:solidFill>
                  <a:schemeClr val="bg1"/>
                </a:solidFill>
                <a:latin typeface="Palatino Linotype" panose="02040502050505030304" pitchFamily="18" charset="0"/>
              </a:rPr>
              <a:t>δὲ τοὺς ἀγνῶτας </a:t>
            </a:r>
            <a:r>
              <a:rPr lang="en-GB" dirty="0" smtClean="0">
                <a:solidFill>
                  <a:schemeClr val="bg1"/>
                </a:solidFill>
                <a:latin typeface="Palatino Linotype" panose="02040502050505030304" pitchFamily="18" charset="0"/>
              </a:rPr>
              <a:t>			τοὐναντίον.</a:t>
            </a:r>
            <a:endParaRPr lang="de-DE" dirty="0">
              <a:solidFill>
                <a:schemeClr val="bg1"/>
              </a:solidFill>
              <a:latin typeface="Palatino Linotype" panose="02040502050505030304" pitchFamily="18" charset="0"/>
            </a:endParaRPr>
          </a:p>
          <a:p>
            <a:pPr>
              <a:spcAft>
                <a:spcPts val="700"/>
              </a:spcAft>
            </a:pPr>
            <a:r>
              <a:rPr lang="en-GB" dirty="0" err="1">
                <a:solidFill>
                  <a:schemeClr val="bg1"/>
                </a:solidFill>
                <a:latin typeface="Palatino Linotype" panose="02040502050505030304" pitchFamily="18" charset="0"/>
              </a:rPr>
              <a:t>Σωκράτης</a:t>
            </a:r>
            <a:r>
              <a:rPr lang="en-GB" dirty="0">
                <a:solidFill>
                  <a:schemeClr val="bg1"/>
                </a:solidFill>
                <a:latin typeface="Palatino Linotype" panose="02040502050505030304" pitchFamily="18" charset="0"/>
              </a:rPr>
              <a:t>· </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Πάνυ</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μὲν</a:t>
            </a:r>
            <a:r>
              <a:rPr lang="en-GB" dirty="0">
                <a:solidFill>
                  <a:schemeClr val="bg1"/>
                </a:solidFill>
                <a:latin typeface="Palatino Linotype" panose="02040502050505030304" pitchFamily="18" charset="0"/>
              </a:rPr>
              <a:t> </a:t>
            </a:r>
            <a:r>
              <a:rPr lang="en-GB" dirty="0" smtClean="0">
                <a:solidFill>
                  <a:schemeClr val="bg1"/>
                </a:solidFill>
                <a:latin typeface="Palatino Linotype" panose="02040502050505030304" pitchFamily="18" charset="0"/>
              </a:rPr>
              <a:t>ο</a:t>
            </a:r>
            <a:r>
              <a:rPr lang="el-GR" dirty="0" smtClean="0">
                <a:solidFill>
                  <a:schemeClr val="bg1"/>
                </a:solidFill>
                <a:latin typeface="Palatino Linotype" panose="02040502050505030304" pitchFamily="18" charset="0"/>
              </a:rPr>
              <a:t>ὖ</a:t>
            </a:r>
            <a:r>
              <a:rPr lang="en-GB" dirty="0" smtClean="0">
                <a:solidFill>
                  <a:schemeClr val="bg1"/>
                </a:solidFill>
                <a:latin typeface="Palatino Linotype" panose="02040502050505030304" pitchFamily="18" charset="0"/>
              </a:rPr>
              <a:t>ν</a:t>
            </a:r>
            <a:r>
              <a:rPr lang="en-GB" dirty="0">
                <a:solidFill>
                  <a:schemeClr val="bg1"/>
                </a:solidFill>
                <a:latin typeface="Palatino Linotype" panose="02040502050505030304" pitchFamily="18" charset="0"/>
              </a:rPr>
              <a:t>. Καὶ </a:t>
            </a:r>
            <a:r>
              <a:rPr lang="en-GB" dirty="0" err="1">
                <a:solidFill>
                  <a:schemeClr val="bg1"/>
                </a:solidFill>
                <a:latin typeface="Palatino Linotype" panose="02040502050505030304" pitchFamily="18" charset="0"/>
              </a:rPr>
              <a:t>μεθύειν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οὐκ</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ἔξεστιν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τῷ</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φύλ</a:t>
            </a:r>
            <a:r>
              <a:rPr lang="en-GB" dirty="0">
                <a:solidFill>
                  <a:schemeClr val="bg1"/>
                </a:solidFill>
                <a:latin typeface="Palatino Linotype" panose="02040502050505030304" pitchFamily="18" charset="0"/>
              </a:rPr>
              <a:t>ακι, </a:t>
            </a:r>
            <a:r>
              <a:rPr lang="en-GB" dirty="0" smtClean="0">
                <a:solidFill>
                  <a:schemeClr val="bg1"/>
                </a:solidFill>
                <a:latin typeface="Palatino Linotype" panose="02040502050505030304" pitchFamily="18" charset="0"/>
              </a:rPr>
              <a:t>			ὥστε οὐκ οἶδεν</a:t>
            </a:r>
            <a:r>
              <a:rPr lang="en-GB" dirty="0">
                <a:solidFill>
                  <a:schemeClr val="bg1"/>
                </a:solidFill>
                <a:latin typeface="Palatino Linotype" panose="02040502050505030304" pitchFamily="18" charset="0"/>
              </a:rPr>
              <a:t>, ποῦ γῆς ἐστιν</a:t>
            </a:r>
            <a:r>
              <a:rPr lang="en-GB" dirty="0" smtClean="0">
                <a:solidFill>
                  <a:schemeClr val="bg1"/>
                </a:solidFill>
                <a:latin typeface="Palatino Linotype" panose="02040502050505030304" pitchFamily="18" charset="0"/>
              </a:rPr>
              <a:t>.</a:t>
            </a:r>
            <a:endParaRPr lang="de-DE" dirty="0">
              <a:solidFill>
                <a:schemeClr val="bg1"/>
              </a:solidFill>
              <a:latin typeface="Palatino Linotype" panose="02040502050505030304" pitchFamily="18" charset="0"/>
            </a:endParaRPr>
          </a:p>
          <a:p>
            <a:r>
              <a:rPr lang="en-GB" dirty="0" err="1">
                <a:solidFill>
                  <a:schemeClr val="bg1"/>
                </a:solidFill>
                <a:latin typeface="Palatino Linotype" panose="02040502050505030304" pitchFamily="18" charset="0"/>
              </a:rPr>
              <a:t>Γλ</a:t>
            </a:r>
            <a:r>
              <a:rPr lang="en-GB" dirty="0">
                <a:solidFill>
                  <a:schemeClr val="bg1"/>
                </a:solidFill>
                <a:latin typeface="Palatino Linotype" panose="02040502050505030304" pitchFamily="18" charset="0"/>
              </a:rPr>
              <a:t>αύκων· </a:t>
            </a:r>
            <a:r>
              <a:rPr lang="de-DE" dirty="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Γελοῖον</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γὰρ</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τόν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γε</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φύλ</a:t>
            </a:r>
            <a:r>
              <a:rPr lang="en-GB" dirty="0">
                <a:solidFill>
                  <a:schemeClr val="bg1"/>
                </a:solidFill>
                <a:latin typeface="Palatino Linotype" panose="02040502050505030304" pitchFamily="18" charset="0"/>
              </a:rPr>
              <a:t>ακα φύλακος </a:t>
            </a:r>
            <a:r>
              <a:rPr lang="en-GB" dirty="0" smtClean="0">
                <a:solidFill>
                  <a:schemeClr val="bg1"/>
                </a:solidFill>
                <a:latin typeface="Palatino Linotype" panose="02040502050505030304" pitchFamily="18" charset="0"/>
              </a:rPr>
              <a:t>δεῖσθαι.</a:t>
            </a:r>
            <a:endParaRPr lang="de-DE"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78386608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95536" y="548680"/>
            <a:ext cx="7950125" cy="4185761"/>
          </a:xfrm>
          <a:prstGeom prst="rect">
            <a:avLst/>
          </a:prstGeom>
          <a:noFill/>
        </p:spPr>
        <p:txBody>
          <a:bodyPr wrap="square" rtlCol="0">
            <a:spAutoFit/>
          </a:bodyPr>
          <a:lstStyle/>
          <a:p>
            <a:pPr>
              <a:spcAft>
                <a:spcPts val="1500"/>
              </a:spcAft>
            </a:pPr>
            <a:r>
              <a:rPr lang="de-DE" sz="2000" b="1" u="sng" dirty="0" smtClean="0">
                <a:solidFill>
                  <a:schemeClr val="bg1"/>
                </a:solidFill>
                <a:latin typeface="Palatino Linotype" panose="02040502050505030304" pitchFamily="18" charset="0"/>
              </a:rPr>
              <a:t>Staatliche </a:t>
            </a:r>
            <a:r>
              <a:rPr lang="de-DE" sz="2000" b="1" u="sng" dirty="0" smtClean="0">
                <a:solidFill>
                  <a:schemeClr val="bg1"/>
                </a:solidFill>
                <a:latin typeface="Palatino Linotype" panose="02040502050505030304" pitchFamily="18" charset="0"/>
              </a:rPr>
              <a:t>„Wachhunde“</a:t>
            </a:r>
            <a:r>
              <a:rPr lang="de-DE" sz="1200" dirty="0" smtClean="0">
                <a:solidFill>
                  <a:schemeClr val="bg1"/>
                </a:solidFill>
                <a:latin typeface="Palatino Linotype" panose="02040502050505030304" pitchFamily="18" charset="0"/>
              </a:rPr>
              <a:t> (</a:t>
            </a:r>
            <a:r>
              <a:rPr lang="de-DE" sz="1200" dirty="0" err="1" smtClean="0">
                <a:solidFill>
                  <a:schemeClr val="bg1"/>
                </a:solidFill>
                <a:latin typeface="Palatino Linotype" panose="02040502050505030304" pitchFamily="18" charset="0"/>
              </a:rPr>
              <a:t>Politeia</a:t>
            </a:r>
            <a:r>
              <a:rPr lang="de-DE" sz="1200" dirty="0" smtClean="0">
                <a:solidFill>
                  <a:schemeClr val="bg1"/>
                </a:solidFill>
                <a:latin typeface="Palatino Linotype" panose="02040502050505030304" pitchFamily="18" charset="0"/>
              </a:rPr>
              <a:t> 374d-375e; 403e, gekürzt)</a:t>
            </a:r>
            <a:r>
              <a:rPr lang="de-DE" sz="2000" b="1" u="sng" dirty="0" smtClean="0">
                <a:solidFill>
                  <a:schemeClr val="bg1"/>
                </a:solidFill>
                <a:latin typeface="Palatino Linotype" panose="02040502050505030304" pitchFamily="18" charset="0"/>
              </a:rPr>
              <a:t> </a:t>
            </a:r>
          </a:p>
          <a:p>
            <a:r>
              <a:rPr lang="en-GB" dirty="0" err="1">
                <a:solidFill>
                  <a:schemeClr val="bg1"/>
                </a:solidFill>
                <a:latin typeface="Palatino Linotype" panose="02040502050505030304" pitchFamily="18" charset="0"/>
              </a:rPr>
              <a:t>Σωκράτης</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Βουλόμεθ</a:t>
            </a:r>
            <a:r>
              <a:rPr lang="en-GB" dirty="0" smtClean="0">
                <a:solidFill>
                  <a:schemeClr val="bg1"/>
                </a:solidFill>
                <a:latin typeface="Palatino Linotype" panose="02040502050505030304" pitchFamily="18" charset="0"/>
              </a:rPr>
              <a:t>α </a:t>
            </a:r>
            <a:r>
              <a:rPr lang="en-GB" dirty="0">
                <a:solidFill>
                  <a:schemeClr val="bg1"/>
                </a:solidFill>
                <a:latin typeface="Palatino Linotype" panose="02040502050505030304" pitchFamily="18" charset="0"/>
              </a:rPr>
              <a:t>νῦν σκέπτεσθαι, ποῖον δεῖ τὸν </a:t>
            </a:r>
            <a:r>
              <a:rPr lang="en-GB" dirty="0" smtClean="0">
                <a:solidFill>
                  <a:schemeClr val="bg1"/>
                </a:solidFill>
                <a:latin typeface="Palatino Linotype" panose="02040502050505030304" pitchFamily="18" charset="0"/>
              </a:rPr>
              <a:t>φύλακα</a:t>
            </a:r>
          </a:p>
          <a:p>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εἶν</a:t>
            </a:r>
            <a:r>
              <a:rPr lang="en-GB" dirty="0" smtClean="0">
                <a:solidFill>
                  <a:schemeClr val="bg1"/>
                </a:solidFill>
                <a:latin typeface="Palatino Linotype" panose="02040502050505030304" pitchFamily="18" charset="0"/>
              </a:rPr>
              <a:t>αι καὶ τί ἐστι </a:t>
            </a:r>
            <a:r>
              <a:rPr lang="en-GB" dirty="0">
                <a:solidFill>
                  <a:schemeClr val="bg1"/>
                </a:solidFill>
                <a:latin typeface="Palatino Linotype" panose="02040502050505030304" pitchFamily="18" charset="0"/>
              </a:rPr>
              <a:t>τὸ τῶν φυλάκων ἔργον.</a:t>
            </a:r>
            <a:endParaRPr lang="de-DE" dirty="0">
              <a:solidFill>
                <a:schemeClr val="bg1"/>
              </a:solidFill>
              <a:latin typeface="Palatino Linotype" panose="02040502050505030304" pitchFamily="18" charset="0"/>
            </a:endParaRPr>
          </a:p>
          <a:p>
            <a:pPr>
              <a:spcAft>
                <a:spcPts val="700"/>
              </a:spcAft>
            </a:pP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Πρὸς</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μὲν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τοὺς</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οἰκείους</a:t>
            </a:r>
            <a:r>
              <a:rPr lang="en-GB" dirty="0">
                <a:solidFill>
                  <a:schemeClr val="bg1"/>
                </a:solidFill>
                <a:latin typeface="Palatino Linotype" panose="02040502050505030304" pitchFamily="18" charset="0"/>
              </a:rPr>
              <a:t> π</a:t>
            </a:r>
            <a:r>
              <a:rPr lang="en-GB" dirty="0" err="1">
                <a:solidFill>
                  <a:schemeClr val="bg1"/>
                </a:solidFill>
                <a:latin typeface="Palatino Linotype" panose="02040502050505030304" pitchFamily="18" charset="0"/>
              </a:rPr>
              <a:t>ράους</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δεῖ</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τοὺς</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φύλ</a:t>
            </a:r>
            <a:r>
              <a:rPr lang="en-GB" dirty="0">
                <a:solidFill>
                  <a:schemeClr val="bg1"/>
                </a:solidFill>
                <a:latin typeface="Palatino Linotype" panose="02040502050505030304" pitchFamily="18" charset="0"/>
              </a:rPr>
              <a:t>ακας εἶναι, </a:t>
            </a:r>
            <a:r>
              <a:rPr lang="en-GB" dirty="0" smtClean="0">
                <a:solidFill>
                  <a:schemeClr val="bg1"/>
                </a:solidFill>
                <a:latin typeface="Palatino Linotype" panose="02040502050505030304" pitchFamily="18" charset="0"/>
              </a:rPr>
              <a:t>		πρὸς δὲ τοὺς </a:t>
            </a:r>
            <a:r>
              <a:rPr lang="en-GB" dirty="0">
                <a:solidFill>
                  <a:schemeClr val="bg1"/>
                </a:solidFill>
                <a:latin typeface="Palatino Linotype" panose="02040502050505030304" pitchFamily="18" charset="0"/>
              </a:rPr>
              <a:t>πολεμίους χαλεπούς. </a:t>
            </a:r>
            <a:r>
              <a:rPr lang="el-GR" dirty="0" smtClean="0">
                <a:solidFill>
                  <a:schemeClr val="bg1"/>
                </a:solidFill>
                <a:latin typeface="Palatino Linotype" panose="02040502050505030304" pitchFamily="18" charset="0"/>
              </a:rPr>
              <a:t>Ἄ</a:t>
            </a:r>
            <a:r>
              <a:rPr lang="en-GB" dirty="0" err="1" smtClean="0">
                <a:solidFill>
                  <a:schemeClr val="bg1"/>
                </a:solidFill>
                <a:latin typeface="Palatino Linotype" panose="02040502050505030304" pitchFamily="18" charset="0"/>
              </a:rPr>
              <a:t>λλως</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οὐκ</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ἔστιν</a:t>
            </a:r>
            <a:r>
              <a:rPr lang="en-GB" dirty="0">
                <a:solidFill>
                  <a:schemeClr val="bg1"/>
                </a:solidFill>
                <a:latin typeface="Palatino Linotype" panose="02040502050505030304" pitchFamily="18" charset="0"/>
              </a:rPr>
              <a:t> </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ἀγ</a:t>
            </a:r>
            <a:r>
              <a:rPr lang="en-GB" dirty="0" smtClean="0">
                <a:solidFill>
                  <a:schemeClr val="bg1"/>
                </a:solidFill>
                <a:latin typeface="Palatino Linotype" panose="02040502050505030304" pitchFamily="18" charset="0"/>
              </a:rPr>
              <a:t>αθὸς </a:t>
            </a:r>
            <a:r>
              <a:rPr lang="en-GB" dirty="0">
                <a:solidFill>
                  <a:schemeClr val="bg1"/>
                </a:solidFill>
                <a:latin typeface="Palatino Linotype" panose="02040502050505030304" pitchFamily="18" charset="0"/>
              </a:rPr>
              <a:t>φύλαξ</a:t>
            </a:r>
            <a:r>
              <a:rPr lang="en-GB" dirty="0" smtClean="0">
                <a:solidFill>
                  <a:schemeClr val="bg1"/>
                </a:solidFill>
                <a:latin typeface="Palatino Linotype" panose="02040502050505030304" pitchFamily="18" charset="0"/>
              </a:rPr>
              <a:t>.</a:t>
            </a:r>
            <a:endParaRPr lang="de-DE" dirty="0">
              <a:solidFill>
                <a:schemeClr val="bg1"/>
              </a:solidFill>
              <a:latin typeface="Palatino Linotype" panose="02040502050505030304" pitchFamily="18" charset="0"/>
            </a:endParaRPr>
          </a:p>
          <a:p>
            <a:pPr>
              <a:spcAft>
                <a:spcPts val="700"/>
              </a:spcAft>
            </a:pPr>
            <a:r>
              <a:rPr lang="en-GB" dirty="0" err="1">
                <a:solidFill>
                  <a:schemeClr val="bg1"/>
                </a:solidFill>
                <a:latin typeface="Palatino Linotype" panose="02040502050505030304" pitchFamily="18" charset="0"/>
              </a:rPr>
              <a:t>Γλ</a:t>
            </a:r>
            <a:r>
              <a:rPr lang="en-GB" dirty="0">
                <a:solidFill>
                  <a:schemeClr val="bg1"/>
                </a:solidFill>
                <a:latin typeface="Palatino Linotype" panose="02040502050505030304" pitchFamily="18" charset="0"/>
              </a:rPr>
              <a:t>αύκων· </a:t>
            </a:r>
            <a:r>
              <a:rPr lang="en-GB" dirty="0" smtClean="0">
                <a:solidFill>
                  <a:schemeClr val="bg1"/>
                </a:solidFill>
                <a:latin typeface="Palatino Linotype" panose="02040502050505030304" pitchFamily="18" charset="0"/>
              </a:rPr>
              <a:t>	Δυνάμεθα </a:t>
            </a:r>
            <a:r>
              <a:rPr lang="en-GB" b="1" dirty="0">
                <a:solidFill>
                  <a:srgbClr val="FF0000"/>
                </a:solidFill>
                <a:latin typeface="Palatino Linotype" panose="02040502050505030304" pitchFamily="18" charset="0"/>
              </a:rPr>
              <a:t>ἄρα</a:t>
            </a:r>
            <a:r>
              <a:rPr lang="en-GB" dirty="0">
                <a:solidFill>
                  <a:srgbClr val="FF0000"/>
                </a:solidFill>
                <a:latin typeface="Palatino Linotype" panose="02040502050505030304" pitchFamily="18" charset="0"/>
              </a:rPr>
              <a:t> </a:t>
            </a:r>
            <a:r>
              <a:rPr lang="en-GB" dirty="0">
                <a:solidFill>
                  <a:schemeClr val="bg1"/>
                </a:solidFill>
                <a:latin typeface="Palatino Linotype" panose="02040502050505030304" pitchFamily="18" charset="0"/>
              </a:rPr>
              <a:t>τοῖς φύλαξι παραβάλλειν τοὺς κύνας· </a:t>
            </a:r>
            <a:r>
              <a:rPr lang="en-GB" dirty="0" smtClean="0">
                <a:solidFill>
                  <a:schemeClr val="bg1"/>
                </a:solidFill>
                <a:latin typeface="Palatino Linotype" panose="02040502050505030304" pitchFamily="18" charset="0"/>
              </a:rPr>
              <a:t>		καὶ γὰρ τῶν </a:t>
            </a:r>
            <a:r>
              <a:rPr lang="en-GB" dirty="0">
                <a:solidFill>
                  <a:schemeClr val="bg1"/>
                </a:solidFill>
                <a:latin typeface="Palatino Linotype" panose="02040502050505030304" pitchFamily="18" charset="0"/>
              </a:rPr>
              <a:t>κυνῶν οἱ γενναῖοι πρὸς μὲν τοὺς </a:t>
            </a:r>
            <a:r>
              <a:rPr lang="en-GB" dirty="0" smtClean="0">
                <a:solidFill>
                  <a:schemeClr val="bg1"/>
                </a:solidFill>
                <a:latin typeface="Palatino Linotype" panose="02040502050505030304" pitchFamily="18" charset="0"/>
              </a:rPr>
              <a:t>			γνωρίμους </a:t>
            </a:r>
            <a:r>
              <a:rPr lang="en-GB" dirty="0">
                <a:solidFill>
                  <a:schemeClr val="bg1"/>
                </a:solidFill>
                <a:latin typeface="Palatino Linotype" panose="02040502050505030304" pitchFamily="18" charset="0"/>
              </a:rPr>
              <a:t>πραότατοί </a:t>
            </a:r>
            <a:r>
              <a:rPr lang="en-GB" dirty="0" smtClean="0">
                <a:solidFill>
                  <a:schemeClr val="bg1"/>
                </a:solidFill>
                <a:latin typeface="Palatino Linotype" panose="02040502050505030304" pitchFamily="18" charset="0"/>
              </a:rPr>
              <a:t>εἰσιν, πρὸς </a:t>
            </a:r>
            <a:r>
              <a:rPr lang="en-GB" dirty="0">
                <a:solidFill>
                  <a:schemeClr val="bg1"/>
                </a:solidFill>
                <a:latin typeface="Palatino Linotype" panose="02040502050505030304" pitchFamily="18" charset="0"/>
              </a:rPr>
              <a:t>δὲ τοὺς ἀγνῶτας </a:t>
            </a:r>
            <a:r>
              <a:rPr lang="en-GB" dirty="0" smtClean="0">
                <a:solidFill>
                  <a:schemeClr val="bg1"/>
                </a:solidFill>
                <a:latin typeface="Palatino Linotype" panose="02040502050505030304" pitchFamily="18" charset="0"/>
              </a:rPr>
              <a:t>			τοὐναντίον.</a:t>
            </a:r>
            <a:endParaRPr lang="de-DE" dirty="0">
              <a:solidFill>
                <a:schemeClr val="bg1"/>
              </a:solidFill>
              <a:latin typeface="Palatino Linotype" panose="02040502050505030304" pitchFamily="18" charset="0"/>
            </a:endParaRPr>
          </a:p>
          <a:p>
            <a:pPr>
              <a:spcAft>
                <a:spcPts val="700"/>
              </a:spcAft>
            </a:pPr>
            <a:r>
              <a:rPr lang="en-GB" dirty="0" err="1">
                <a:solidFill>
                  <a:schemeClr val="bg1"/>
                </a:solidFill>
                <a:latin typeface="Palatino Linotype" panose="02040502050505030304" pitchFamily="18" charset="0"/>
              </a:rPr>
              <a:t>Σωκράτης</a:t>
            </a:r>
            <a:r>
              <a:rPr lang="en-GB" dirty="0">
                <a:solidFill>
                  <a:schemeClr val="bg1"/>
                </a:solidFill>
                <a:latin typeface="Palatino Linotype" panose="02040502050505030304" pitchFamily="18" charset="0"/>
              </a:rPr>
              <a:t>· </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Πάνυ</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μὲν</a:t>
            </a:r>
            <a:r>
              <a:rPr lang="en-GB" dirty="0">
                <a:solidFill>
                  <a:schemeClr val="bg1"/>
                </a:solidFill>
                <a:latin typeface="Palatino Linotype" panose="02040502050505030304" pitchFamily="18" charset="0"/>
              </a:rPr>
              <a:t> </a:t>
            </a:r>
            <a:r>
              <a:rPr lang="en-GB" dirty="0" smtClean="0">
                <a:solidFill>
                  <a:schemeClr val="bg1"/>
                </a:solidFill>
                <a:latin typeface="Palatino Linotype" panose="02040502050505030304" pitchFamily="18" charset="0"/>
              </a:rPr>
              <a:t>ο</a:t>
            </a:r>
            <a:r>
              <a:rPr lang="el-GR" dirty="0" smtClean="0">
                <a:solidFill>
                  <a:schemeClr val="bg1"/>
                </a:solidFill>
                <a:latin typeface="Palatino Linotype" panose="02040502050505030304" pitchFamily="18" charset="0"/>
              </a:rPr>
              <a:t>ὖ</a:t>
            </a:r>
            <a:r>
              <a:rPr lang="en-GB" dirty="0" smtClean="0">
                <a:solidFill>
                  <a:schemeClr val="bg1"/>
                </a:solidFill>
                <a:latin typeface="Palatino Linotype" panose="02040502050505030304" pitchFamily="18" charset="0"/>
              </a:rPr>
              <a:t>ν</a:t>
            </a:r>
            <a:r>
              <a:rPr lang="en-GB" dirty="0">
                <a:solidFill>
                  <a:schemeClr val="bg1"/>
                </a:solidFill>
                <a:latin typeface="Palatino Linotype" panose="02040502050505030304" pitchFamily="18" charset="0"/>
              </a:rPr>
              <a:t>. Καὶ </a:t>
            </a:r>
            <a:r>
              <a:rPr lang="en-GB" dirty="0" err="1">
                <a:solidFill>
                  <a:schemeClr val="bg1"/>
                </a:solidFill>
                <a:latin typeface="Palatino Linotype" panose="02040502050505030304" pitchFamily="18" charset="0"/>
              </a:rPr>
              <a:t>μεθύειν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οὐκ</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ἔξεστιν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τῷ</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φύλ</a:t>
            </a:r>
            <a:r>
              <a:rPr lang="en-GB" dirty="0">
                <a:solidFill>
                  <a:schemeClr val="bg1"/>
                </a:solidFill>
                <a:latin typeface="Palatino Linotype" panose="02040502050505030304" pitchFamily="18" charset="0"/>
              </a:rPr>
              <a:t>ακι, </a:t>
            </a:r>
            <a:r>
              <a:rPr lang="en-GB" dirty="0" smtClean="0">
                <a:solidFill>
                  <a:schemeClr val="bg1"/>
                </a:solidFill>
                <a:latin typeface="Palatino Linotype" panose="02040502050505030304" pitchFamily="18" charset="0"/>
              </a:rPr>
              <a:t>			ὥστε οὐκ οἶδεν</a:t>
            </a:r>
            <a:r>
              <a:rPr lang="en-GB" dirty="0">
                <a:solidFill>
                  <a:schemeClr val="bg1"/>
                </a:solidFill>
                <a:latin typeface="Palatino Linotype" panose="02040502050505030304" pitchFamily="18" charset="0"/>
              </a:rPr>
              <a:t>, ποῦ γῆς ἐστιν</a:t>
            </a:r>
            <a:r>
              <a:rPr lang="en-GB" dirty="0" smtClean="0">
                <a:solidFill>
                  <a:schemeClr val="bg1"/>
                </a:solidFill>
                <a:latin typeface="Palatino Linotype" panose="02040502050505030304" pitchFamily="18" charset="0"/>
              </a:rPr>
              <a:t>.</a:t>
            </a:r>
            <a:endParaRPr lang="de-DE" dirty="0">
              <a:solidFill>
                <a:schemeClr val="bg1"/>
              </a:solidFill>
              <a:latin typeface="Palatino Linotype" panose="02040502050505030304" pitchFamily="18" charset="0"/>
            </a:endParaRPr>
          </a:p>
          <a:p>
            <a:r>
              <a:rPr lang="en-GB" dirty="0" err="1">
                <a:solidFill>
                  <a:schemeClr val="bg1"/>
                </a:solidFill>
                <a:latin typeface="Palatino Linotype" panose="02040502050505030304" pitchFamily="18" charset="0"/>
              </a:rPr>
              <a:t>Γλ</a:t>
            </a:r>
            <a:r>
              <a:rPr lang="en-GB" dirty="0">
                <a:solidFill>
                  <a:schemeClr val="bg1"/>
                </a:solidFill>
                <a:latin typeface="Palatino Linotype" panose="02040502050505030304" pitchFamily="18" charset="0"/>
              </a:rPr>
              <a:t>αύκων· </a:t>
            </a:r>
            <a:r>
              <a:rPr lang="de-DE" dirty="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Γελοῖον</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γὰρ</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τόν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γε</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φύλ</a:t>
            </a:r>
            <a:r>
              <a:rPr lang="en-GB" dirty="0">
                <a:solidFill>
                  <a:schemeClr val="bg1"/>
                </a:solidFill>
                <a:latin typeface="Palatino Linotype" panose="02040502050505030304" pitchFamily="18" charset="0"/>
              </a:rPr>
              <a:t>ακα φύλακος </a:t>
            </a:r>
            <a:r>
              <a:rPr lang="en-GB" dirty="0" smtClean="0">
                <a:solidFill>
                  <a:schemeClr val="bg1"/>
                </a:solidFill>
                <a:latin typeface="Palatino Linotype" panose="02040502050505030304" pitchFamily="18" charset="0"/>
              </a:rPr>
              <a:t>δεῖσθαι.</a:t>
            </a:r>
            <a:endParaRPr lang="de-DE"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31637868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95536" y="548680"/>
            <a:ext cx="7950125" cy="4185761"/>
          </a:xfrm>
          <a:prstGeom prst="rect">
            <a:avLst/>
          </a:prstGeom>
          <a:noFill/>
        </p:spPr>
        <p:txBody>
          <a:bodyPr wrap="square" rtlCol="0">
            <a:spAutoFit/>
          </a:bodyPr>
          <a:lstStyle/>
          <a:p>
            <a:pPr>
              <a:spcAft>
                <a:spcPts val="1500"/>
              </a:spcAft>
            </a:pPr>
            <a:r>
              <a:rPr lang="de-DE" sz="2000" b="1" u="sng" dirty="0" smtClean="0">
                <a:solidFill>
                  <a:schemeClr val="bg1"/>
                </a:solidFill>
                <a:latin typeface="Palatino Linotype" panose="02040502050505030304" pitchFamily="18" charset="0"/>
              </a:rPr>
              <a:t>Staatliche </a:t>
            </a:r>
            <a:r>
              <a:rPr lang="de-DE" sz="2000" b="1" u="sng" dirty="0" smtClean="0">
                <a:solidFill>
                  <a:schemeClr val="bg1"/>
                </a:solidFill>
                <a:latin typeface="Palatino Linotype" panose="02040502050505030304" pitchFamily="18" charset="0"/>
              </a:rPr>
              <a:t>„Wachhunde“</a:t>
            </a:r>
            <a:r>
              <a:rPr lang="de-DE" sz="1200" dirty="0" smtClean="0">
                <a:solidFill>
                  <a:schemeClr val="bg1"/>
                </a:solidFill>
                <a:latin typeface="Palatino Linotype" panose="02040502050505030304" pitchFamily="18" charset="0"/>
              </a:rPr>
              <a:t> (</a:t>
            </a:r>
            <a:r>
              <a:rPr lang="de-DE" sz="1200" dirty="0" err="1" smtClean="0">
                <a:solidFill>
                  <a:schemeClr val="bg1"/>
                </a:solidFill>
                <a:latin typeface="Palatino Linotype" panose="02040502050505030304" pitchFamily="18" charset="0"/>
              </a:rPr>
              <a:t>Politeia</a:t>
            </a:r>
            <a:r>
              <a:rPr lang="de-DE" sz="1200" dirty="0" smtClean="0">
                <a:solidFill>
                  <a:schemeClr val="bg1"/>
                </a:solidFill>
                <a:latin typeface="Palatino Linotype" panose="02040502050505030304" pitchFamily="18" charset="0"/>
              </a:rPr>
              <a:t> 374d-375e; 403e, gekürzt)</a:t>
            </a:r>
            <a:r>
              <a:rPr lang="de-DE" sz="2000" b="1" u="sng" dirty="0" smtClean="0">
                <a:solidFill>
                  <a:schemeClr val="bg1"/>
                </a:solidFill>
                <a:latin typeface="Palatino Linotype" panose="02040502050505030304" pitchFamily="18" charset="0"/>
              </a:rPr>
              <a:t> </a:t>
            </a:r>
          </a:p>
          <a:p>
            <a:r>
              <a:rPr lang="en-GB" dirty="0" err="1">
                <a:solidFill>
                  <a:schemeClr val="bg1"/>
                </a:solidFill>
                <a:latin typeface="Palatino Linotype" panose="02040502050505030304" pitchFamily="18" charset="0"/>
              </a:rPr>
              <a:t>Σωκράτης</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Βουλόμεθ</a:t>
            </a:r>
            <a:r>
              <a:rPr lang="en-GB" dirty="0" smtClean="0">
                <a:solidFill>
                  <a:schemeClr val="bg1"/>
                </a:solidFill>
                <a:latin typeface="Palatino Linotype" panose="02040502050505030304" pitchFamily="18" charset="0"/>
              </a:rPr>
              <a:t>α </a:t>
            </a:r>
            <a:r>
              <a:rPr lang="en-GB" dirty="0">
                <a:solidFill>
                  <a:schemeClr val="bg1"/>
                </a:solidFill>
                <a:latin typeface="Palatino Linotype" panose="02040502050505030304" pitchFamily="18" charset="0"/>
              </a:rPr>
              <a:t>νῦν σκέπτεσθαι, ποῖον δεῖ τὸν </a:t>
            </a:r>
            <a:r>
              <a:rPr lang="en-GB" dirty="0" smtClean="0">
                <a:solidFill>
                  <a:schemeClr val="bg1"/>
                </a:solidFill>
                <a:latin typeface="Palatino Linotype" panose="02040502050505030304" pitchFamily="18" charset="0"/>
              </a:rPr>
              <a:t>φύλακα</a:t>
            </a:r>
          </a:p>
          <a:p>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εἶν</a:t>
            </a:r>
            <a:r>
              <a:rPr lang="en-GB" dirty="0" smtClean="0">
                <a:solidFill>
                  <a:schemeClr val="bg1"/>
                </a:solidFill>
                <a:latin typeface="Palatino Linotype" panose="02040502050505030304" pitchFamily="18" charset="0"/>
              </a:rPr>
              <a:t>αι καὶ τί ἐστι </a:t>
            </a:r>
            <a:r>
              <a:rPr lang="en-GB" dirty="0">
                <a:solidFill>
                  <a:schemeClr val="bg1"/>
                </a:solidFill>
                <a:latin typeface="Palatino Linotype" panose="02040502050505030304" pitchFamily="18" charset="0"/>
              </a:rPr>
              <a:t>τὸ τῶν φυλάκων ἔργον.</a:t>
            </a:r>
            <a:endParaRPr lang="de-DE" dirty="0">
              <a:solidFill>
                <a:schemeClr val="bg1"/>
              </a:solidFill>
              <a:latin typeface="Palatino Linotype" panose="02040502050505030304" pitchFamily="18" charset="0"/>
            </a:endParaRPr>
          </a:p>
          <a:p>
            <a:pPr>
              <a:spcAft>
                <a:spcPts val="700"/>
              </a:spcAft>
            </a:pP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Πρὸς</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μὲν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τοὺς</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οἰκείους</a:t>
            </a:r>
            <a:r>
              <a:rPr lang="en-GB" dirty="0">
                <a:solidFill>
                  <a:schemeClr val="bg1"/>
                </a:solidFill>
                <a:latin typeface="Palatino Linotype" panose="02040502050505030304" pitchFamily="18" charset="0"/>
              </a:rPr>
              <a:t> π</a:t>
            </a:r>
            <a:r>
              <a:rPr lang="en-GB" dirty="0" err="1">
                <a:solidFill>
                  <a:schemeClr val="bg1"/>
                </a:solidFill>
                <a:latin typeface="Palatino Linotype" panose="02040502050505030304" pitchFamily="18" charset="0"/>
              </a:rPr>
              <a:t>ράους</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δεῖ</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τοὺς</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φύλ</a:t>
            </a:r>
            <a:r>
              <a:rPr lang="en-GB" dirty="0">
                <a:solidFill>
                  <a:schemeClr val="bg1"/>
                </a:solidFill>
                <a:latin typeface="Palatino Linotype" panose="02040502050505030304" pitchFamily="18" charset="0"/>
              </a:rPr>
              <a:t>ακας εἶναι, </a:t>
            </a:r>
            <a:r>
              <a:rPr lang="en-GB" dirty="0" smtClean="0">
                <a:solidFill>
                  <a:schemeClr val="bg1"/>
                </a:solidFill>
                <a:latin typeface="Palatino Linotype" panose="02040502050505030304" pitchFamily="18" charset="0"/>
              </a:rPr>
              <a:t>		πρὸς δὲ τοὺς </a:t>
            </a:r>
            <a:r>
              <a:rPr lang="en-GB" dirty="0">
                <a:solidFill>
                  <a:schemeClr val="bg1"/>
                </a:solidFill>
                <a:latin typeface="Palatino Linotype" panose="02040502050505030304" pitchFamily="18" charset="0"/>
              </a:rPr>
              <a:t>πολεμίους χαλεπούς. </a:t>
            </a:r>
            <a:r>
              <a:rPr lang="el-GR" dirty="0" smtClean="0">
                <a:solidFill>
                  <a:schemeClr val="bg1"/>
                </a:solidFill>
                <a:latin typeface="Palatino Linotype" panose="02040502050505030304" pitchFamily="18" charset="0"/>
              </a:rPr>
              <a:t>Ἄ</a:t>
            </a:r>
            <a:r>
              <a:rPr lang="en-GB" dirty="0" err="1" smtClean="0">
                <a:solidFill>
                  <a:schemeClr val="bg1"/>
                </a:solidFill>
                <a:latin typeface="Palatino Linotype" panose="02040502050505030304" pitchFamily="18" charset="0"/>
              </a:rPr>
              <a:t>λλως</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οὐκ</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ἔστιν</a:t>
            </a:r>
            <a:r>
              <a:rPr lang="en-GB" dirty="0">
                <a:solidFill>
                  <a:schemeClr val="bg1"/>
                </a:solidFill>
                <a:latin typeface="Palatino Linotype" panose="02040502050505030304" pitchFamily="18" charset="0"/>
              </a:rPr>
              <a:t> </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ἀγ</a:t>
            </a:r>
            <a:r>
              <a:rPr lang="en-GB" dirty="0" smtClean="0">
                <a:solidFill>
                  <a:schemeClr val="bg1"/>
                </a:solidFill>
                <a:latin typeface="Palatino Linotype" panose="02040502050505030304" pitchFamily="18" charset="0"/>
              </a:rPr>
              <a:t>αθὸς </a:t>
            </a:r>
            <a:r>
              <a:rPr lang="en-GB" dirty="0">
                <a:solidFill>
                  <a:schemeClr val="bg1"/>
                </a:solidFill>
                <a:latin typeface="Palatino Linotype" panose="02040502050505030304" pitchFamily="18" charset="0"/>
              </a:rPr>
              <a:t>φύλαξ</a:t>
            </a:r>
            <a:r>
              <a:rPr lang="en-GB" dirty="0" smtClean="0">
                <a:solidFill>
                  <a:schemeClr val="bg1"/>
                </a:solidFill>
                <a:latin typeface="Palatino Linotype" panose="02040502050505030304" pitchFamily="18" charset="0"/>
              </a:rPr>
              <a:t>.</a:t>
            </a:r>
            <a:endParaRPr lang="de-DE" dirty="0">
              <a:solidFill>
                <a:schemeClr val="bg1"/>
              </a:solidFill>
              <a:latin typeface="Palatino Linotype" panose="02040502050505030304" pitchFamily="18" charset="0"/>
            </a:endParaRPr>
          </a:p>
          <a:p>
            <a:pPr>
              <a:spcAft>
                <a:spcPts val="700"/>
              </a:spcAft>
            </a:pPr>
            <a:r>
              <a:rPr lang="en-GB" dirty="0" err="1">
                <a:solidFill>
                  <a:schemeClr val="bg1"/>
                </a:solidFill>
                <a:latin typeface="Palatino Linotype" panose="02040502050505030304" pitchFamily="18" charset="0"/>
              </a:rPr>
              <a:t>Γλ</a:t>
            </a:r>
            <a:r>
              <a:rPr lang="en-GB" dirty="0">
                <a:solidFill>
                  <a:schemeClr val="bg1"/>
                </a:solidFill>
                <a:latin typeface="Palatino Linotype" panose="02040502050505030304" pitchFamily="18" charset="0"/>
              </a:rPr>
              <a:t>αύκων· </a:t>
            </a:r>
            <a:r>
              <a:rPr lang="en-GB" dirty="0" smtClean="0">
                <a:solidFill>
                  <a:schemeClr val="bg1"/>
                </a:solidFill>
                <a:latin typeface="Palatino Linotype" panose="02040502050505030304" pitchFamily="18" charset="0"/>
              </a:rPr>
              <a:t>	Δυνάμεθα </a:t>
            </a:r>
            <a:r>
              <a:rPr lang="en-GB" dirty="0">
                <a:solidFill>
                  <a:schemeClr val="bg1"/>
                </a:solidFill>
                <a:latin typeface="Palatino Linotype" panose="02040502050505030304" pitchFamily="18" charset="0"/>
              </a:rPr>
              <a:t>ἄρα</a:t>
            </a:r>
            <a:r>
              <a:rPr lang="en-GB" dirty="0">
                <a:solidFill>
                  <a:srgbClr val="FF0000"/>
                </a:solidFill>
                <a:latin typeface="Palatino Linotype" panose="02040502050505030304" pitchFamily="18" charset="0"/>
              </a:rPr>
              <a:t> </a:t>
            </a:r>
            <a:r>
              <a:rPr lang="en-GB" dirty="0">
                <a:solidFill>
                  <a:schemeClr val="bg1"/>
                </a:solidFill>
                <a:latin typeface="Palatino Linotype" panose="02040502050505030304" pitchFamily="18" charset="0"/>
              </a:rPr>
              <a:t>τοῖς φύλαξι </a:t>
            </a:r>
            <a:r>
              <a:rPr lang="en-GB" b="1" dirty="0">
                <a:solidFill>
                  <a:srgbClr val="FF0000"/>
                </a:solidFill>
                <a:latin typeface="Palatino Linotype" panose="02040502050505030304" pitchFamily="18" charset="0"/>
              </a:rPr>
              <a:t>παραβάλλειν</a:t>
            </a:r>
            <a:r>
              <a:rPr lang="en-GB" dirty="0">
                <a:solidFill>
                  <a:srgbClr val="FF0000"/>
                </a:solidFill>
                <a:latin typeface="Palatino Linotype" panose="02040502050505030304" pitchFamily="18" charset="0"/>
              </a:rPr>
              <a:t> </a:t>
            </a:r>
            <a:r>
              <a:rPr lang="en-GB" dirty="0">
                <a:solidFill>
                  <a:schemeClr val="bg1"/>
                </a:solidFill>
                <a:latin typeface="Palatino Linotype" panose="02040502050505030304" pitchFamily="18" charset="0"/>
              </a:rPr>
              <a:t>τοὺς κύνας· </a:t>
            </a:r>
            <a:r>
              <a:rPr lang="en-GB" dirty="0" smtClean="0">
                <a:solidFill>
                  <a:schemeClr val="bg1"/>
                </a:solidFill>
                <a:latin typeface="Palatino Linotype" panose="02040502050505030304" pitchFamily="18" charset="0"/>
              </a:rPr>
              <a:t>		καὶ γὰρ τῶν </a:t>
            </a:r>
            <a:r>
              <a:rPr lang="en-GB" dirty="0">
                <a:solidFill>
                  <a:schemeClr val="bg1"/>
                </a:solidFill>
                <a:latin typeface="Palatino Linotype" panose="02040502050505030304" pitchFamily="18" charset="0"/>
              </a:rPr>
              <a:t>κυνῶν οἱ γενναῖοι πρὸς μὲν τοὺς </a:t>
            </a:r>
            <a:r>
              <a:rPr lang="en-GB" dirty="0" smtClean="0">
                <a:solidFill>
                  <a:schemeClr val="bg1"/>
                </a:solidFill>
                <a:latin typeface="Palatino Linotype" panose="02040502050505030304" pitchFamily="18" charset="0"/>
              </a:rPr>
              <a:t>			γνωρίμους </a:t>
            </a:r>
            <a:r>
              <a:rPr lang="en-GB" dirty="0">
                <a:solidFill>
                  <a:schemeClr val="bg1"/>
                </a:solidFill>
                <a:latin typeface="Palatino Linotype" panose="02040502050505030304" pitchFamily="18" charset="0"/>
              </a:rPr>
              <a:t>πραότατοί </a:t>
            </a:r>
            <a:r>
              <a:rPr lang="en-GB" dirty="0" smtClean="0">
                <a:solidFill>
                  <a:schemeClr val="bg1"/>
                </a:solidFill>
                <a:latin typeface="Palatino Linotype" panose="02040502050505030304" pitchFamily="18" charset="0"/>
              </a:rPr>
              <a:t>εἰσιν, πρὸς </a:t>
            </a:r>
            <a:r>
              <a:rPr lang="en-GB" dirty="0">
                <a:solidFill>
                  <a:schemeClr val="bg1"/>
                </a:solidFill>
                <a:latin typeface="Palatino Linotype" panose="02040502050505030304" pitchFamily="18" charset="0"/>
              </a:rPr>
              <a:t>δὲ τοὺς ἀγνῶτας </a:t>
            </a:r>
            <a:r>
              <a:rPr lang="en-GB" dirty="0" smtClean="0">
                <a:solidFill>
                  <a:schemeClr val="bg1"/>
                </a:solidFill>
                <a:latin typeface="Palatino Linotype" panose="02040502050505030304" pitchFamily="18" charset="0"/>
              </a:rPr>
              <a:t>			τοὐναντίον.</a:t>
            </a:r>
            <a:endParaRPr lang="de-DE" dirty="0">
              <a:solidFill>
                <a:schemeClr val="bg1"/>
              </a:solidFill>
              <a:latin typeface="Palatino Linotype" panose="02040502050505030304" pitchFamily="18" charset="0"/>
            </a:endParaRPr>
          </a:p>
          <a:p>
            <a:pPr>
              <a:spcAft>
                <a:spcPts val="700"/>
              </a:spcAft>
            </a:pPr>
            <a:r>
              <a:rPr lang="en-GB" dirty="0" err="1">
                <a:solidFill>
                  <a:schemeClr val="bg1"/>
                </a:solidFill>
                <a:latin typeface="Palatino Linotype" panose="02040502050505030304" pitchFamily="18" charset="0"/>
              </a:rPr>
              <a:t>Σωκράτης</a:t>
            </a:r>
            <a:r>
              <a:rPr lang="en-GB" dirty="0">
                <a:solidFill>
                  <a:schemeClr val="bg1"/>
                </a:solidFill>
                <a:latin typeface="Palatino Linotype" panose="02040502050505030304" pitchFamily="18" charset="0"/>
              </a:rPr>
              <a:t>· </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Πάνυ</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μὲν</a:t>
            </a:r>
            <a:r>
              <a:rPr lang="en-GB" dirty="0">
                <a:solidFill>
                  <a:schemeClr val="bg1"/>
                </a:solidFill>
                <a:latin typeface="Palatino Linotype" panose="02040502050505030304" pitchFamily="18" charset="0"/>
              </a:rPr>
              <a:t> </a:t>
            </a:r>
            <a:r>
              <a:rPr lang="en-GB" dirty="0" smtClean="0">
                <a:solidFill>
                  <a:schemeClr val="bg1"/>
                </a:solidFill>
                <a:latin typeface="Palatino Linotype" panose="02040502050505030304" pitchFamily="18" charset="0"/>
              </a:rPr>
              <a:t>ο</a:t>
            </a:r>
            <a:r>
              <a:rPr lang="el-GR" dirty="0" smtClean="0">
                <a:solidFill>
                  <a:schemeClr val="bg1"/>
                </a:solidFill>
                <a:latin typeface="Palatino Linotype" panose="02040502050505030304" pitchFamily="18" charset="0"/>
              </a:rPr>
              <a:t>ὖ</a:t>
            </a:r>
            <a:r>
              <a:rPr lang="en-GB" dirty="0" smtClean="0">
                <a:solidFill>
                  <a:schemeClr val="bg1"/>
                </a:solidFill>
                <a:latin typeface="Palatino Linotype" panose="02040502050505030304" pitchFamily="18" charset="0"/>
              </a:rPr>
              <a:t>ν</a:t>
            </a:r>
            <a:r>
              <a:rPr lang="en-GB" dirty="0">
                <a:solidFill>
                  <a:schemeClr val="bg1"/>
                </a:solidFill>
                <a:latin typeface="Palatino Linotype" panose="02040502050505030304" pitchFamily="18" charset="0"/>
              </a:rPr>
              <a:t>. Καὶ </a:t>
            </a:r>
            <a:r>
              <a:rPr lang="en-GB" dirty="0" err="1">
                <a:solidFill>
                  <a:schemeClr val="bg1"/>
                </a:solidFill>
                <a:latin typeface="Palatino Linotype" panose="02040502050505030304" pitchFamily="18" charset="0"/>
              </a:rPr>
              <a:t>μεθύειν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οὐκ</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ἔξεστιν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τῷ</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φύλ</a:t>
            </a:r>
            <a:r>
              <a:rPr lang="en-GB" dirty="0">
                <a:solidFill>
                  <a:schemeClr val="bg1"/>
                </a:solidFill>
                <a:latin typeface="Palatino Linotype" panose="02040502050505030304" pitchFamily="18" charset="0"/>
              </a:rPr>
              <a:t>ακι, </a:t>
            </a:r>
            <a:r>
              <a:rPr lang="en-GB" dirty="0" smtClean="0">
                <a:solidFill>
                  <a:schemeClr val="bg1"/>
                </a:solidFill>
                <a:latin typeface="Palatino Linotype" panose="02040502050505030304" pitchFamily="18" charset="0"/>
              </a:rPr>
              <a:t>			ὥστε οὐκ οἶδεν</a:t>
            </a:r>
            <a:r>
              <a:rPr lang="en-GB" dirty="0">
                <a:solidFill>
                  <a:schemeClr val="bg1"/>
                </a:solidFill>
                <a:latin typeface="Palatino Linotype" panose="02040502050505030304" pitchFamily="18" charset="0"/>
              </a:rPr>
              <a:t>, ποῦ γῆς ἐστιν</a:t>
            </a:r>
            <a:r>
              <a:rPr lang="en-GB" dirty="0" smtClean="0">
                <a:solidFill>
                  <a:schemeClr val="bg1"/>
                </a:solidFill>
                <a:latin typeface="Palatino Linotype" panose="02040502050505030304" pitchFamily="18" charset="0"/>
              </a:rPr>
              <a:t>.</a:t>
            </a:r>
            <a:endParaRPr lang="de-DE" dirty="0">
              <a:solidFill>
                <a:schemeClr val="bg1"/>
              </a:solidFill>
              <a:latin typeface="Palatino Linotype" panose="02040502050505030304" pitchFamily="18" charset="0"/>
            </a:endParaRPr>
          </a:p>
          <a:p>
            <a:r>
              <a:rPr lang="en-GB" dirty="0" err="1">
                <a:solidFill>
                  <a:schemeClr val="bg1"/>
                </a:solidFill>
                <a:latin typeface="Palatino Linotype" panose="02040502050505030304" pitchFamily="18" charset="0"/>
              </a:rPr>
              <a:t>Γλ</a:t>
            </a:r>
            <a:r>
              <a:rPr lang="en-GB" dirty="0">
                <a:solidFill>
                  <a:schemeClr val="bg1"/>
                </a:solidFill>
                <a:latin typeface="Palatino Linotype" panose="02040502050505030304" pitchFamily="18" charset="0"/>
              </a:rPr>
              <a:t>αύκων· </a:t>
            </a:r>
            <a:r>
              <a:rPr lang="de-DE" dirty="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Γελοῖον</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γὰρ</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τόν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γε</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φύλ</a:t>
            </a:r>
            <a:r>
              <a:rPr lang="en-GB" dirty="0">
                <a:solidFill>
                  <a:schemeClr val="bg1"/>
                </a:solidFill>
                <a:latin typeface="Palatino Linotype" panose="02040502050505030304" pitchFamily="18" charset="0"/>
              </a:rPr>
              <a:t>ακα φύλακος </a:t>
            </a:r>
            <a:r>
              <a:rPr lang="en-GB" dirty="0" smtClean="0">
                <a:solidFill>
                  <a:schemeClr val="bg1"/>
                </a:solidFill>
                <a:latin typeface="Palatino Linotype" panose="02040502050505030304" pitchFamily="18" charset="0"/>
              </a:rPr>
              <a:t>δεῖσθαι.</a:t>
            </a:r>
            <a:endParaRPr lang="de-DE"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406763171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251520" y="188640"/>
            <a:ext cx="8761410" cy="6419706"/>
          </a:xfrm>
          <a:prstGeom prst="rect">
            <a:avLst/>
          </a:prstGeom>
          <a:noFill/>
        </p:spPr>
        <p:txBody>
          <a:bodyPr wrap="square" rtlCol="0">
            <a:spAutoFit/>
          </a:bodyPr>
          <a:lstStyle/>
          <a:p>
            <a:r>
              <a:rPr lang="de-DE" sz="2000" b="1" u="sng" dirty="0" smtClean="0">
                <a:solidFill>
                  <a:schemeClr val="bg1"/>
                </a:solidFill>
                <a:latin typeface="Palatino Linotype" panose="02040502050505030304" pitchFamily="18" charset="0"/>
              </a:rPr>
              <a:t>Zusammenfassung: </a:t>
            </a:r>
            <a:r>
              <a:rPr lang="de-DE" sz="2000" b="1" u="sng" dirty="0" smtClean="0">
                <a:solidFill>
                  <a:schemeClr val="bg1"/>
                </a:solidFill>
                <a:latin typeface="Palatino Linotype" panose="02040502050505030304" pitchFamily="18" charset="0"/>
              </a:rPr>
              <a:t>Was muss ins „Sokrates-Platon-Portfolio“?</a:t>
            </a:r>
          </a:p>
          <a:p>
            <a:endParaRPr lang="de-DE" dirty="0" smtClean="0">
              <a:solidFill>
                <a:schemeClr val="bg1"/>
              </a:solidFill>
              <a:latin typeface="Palatino Linotype" panose="02040502050505030304" pitchFamily="18" charset="0"/>
            </a:endParaRPr>
          </a:p>
          <a:p>
            <a:pPr>
              <a:spcAft>
                <a:spcPts val="300"/>
              </a:spcAft>
            </a:pPr>
            <a:r>
              <a:rPr lang="de-DE" b="1" i="1" dirty="0" smtClean="0">
                <a:solidFill>
                  <a:schemeClr val="bg1"/>
                </a:solidFill>
                <a:latin typeface="Palatino Linotype" panose="02040502050505030304" pitchFamily="18" charset="0"/>
              </a:rPr>
              <a:t>Vokabeln</a:t>
            </a:r>
          </a:p>
          <a:p>
            <a:pPr marL="285750" indent="-285750">
              <a:spcAft>
                <a:spcPts val="500"/>
              </a:spcAft>
              <a:buFont typeface="Arial" panose="020B0604020202020204" pitchFamily="34" charset="0"/>
              <a:buChar char="•"/>
            </a:pPr>
            <a:r>
              <a:rPr lang="el-GR" dirty="0" smtClean="0">
                <a:solidFill>
                  <a:schemeClr val="bg1"/>
                </a:solidFill>
                <a:latin typeface="Palatino Linotype" panose="02040502050505030304" pitchFamily="18" charset="0"/>
              </a:rPr>
              <a:t>βούλομαι</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σκέπτομαι</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δεῖ</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δύναμαι</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ἔξεστιν</a:t>
            </a:r>
            <a:endParaRPr lang="de-DE" dirty="0" smtClean="0">
              <a:solidFill>
                <a:schemeClr val="bg1"/>
              </a:solidFill>
              <a:latin typeface="Palatino Linotype" panose="02040502050505030304" pitchFamily="18" charset="0"/>
            </a:endParaRPr>
          </a:p>
          <a:p>
            <a:pPr marL="285750" indent="-285750">
              <a:spcAft>
                <a:spcPts val="500"/>
              </a:spcAft>
              <a:buFont typeface="Arial" panose="020B0604020202020204" pitchFamily="34" charset="0"/>
              <a:buChar char="•"/>
            </a:pPr>
            <a:r>
              <a:rPr lang="el-GR" dirty="0">
                <a:solidFill>
                  <a:schemeClr val="bg1"/>
                </a:solidFill>
                <a:latin typeface="Palatino Linotype" panose="02040502050505030304" pitchFamily="18" charset="0"/>
              </a:rPr>
              <a:t>χ</a:t>
            </a:r>
            <a:r>
              <a:rPr lang="el-GR" dirty="0" smtClean="0">
                <a:solidFill>
                  <a:schemeClr val="bg1"/>
                </a:solidFill>
                <a:latin typeface="Palatino Linotype" panose="02040502050505030304" pitchFamily="18" charset="0"/>
              </a:rPr>
              <a:t>αλεπός</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ἀγαθός</a:t>
            </a:r>
            <a:endParaRPr lang="de-DE" dirty="0" smtClean="0">
              <a:solidFill>
                <a:schemeClr val="bg1"/>
              </a:solidFill>
              <a:latin typeface="Palatino Linotype" panose="02040502050505030304" pitchFamily="18" charset="0"/>
            </a:endParaRPr>
          </a:p>
          <a:p>
            <a:pPr marL="285750" indent="-285750">
              <a:spcAft>
                <a:spcPts val="500"/>
              </a:spcAft>
              <a:buFont typeface="Arial" panose="020B0604020202020204" pitchFamily="34" charset="0"/>
              <a:buChar char="•"/>
            </a:pPr>
            <a:r>
              <a:rPr lang="el-GR" dirty="0">
                <a:solidFill>
                  <a:schemeClr val="bg1"/>
                </a:solidFill>
                <a:latin typeface="Palatino Linotype" panose="02040502050505030304" pitchFamily="18" charset="0"/>
              </a:rPr>
              <a:t>ποῖος</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τίς</a:t>
            </a:r>
            <a:r>
              <a:rPr lang="de-DE" dirty="0" smtClean="0">
                <a:solidFill>
                  <a:schemeClr val="bg1"/>
                </a:solidFill>
                <a:latin typeface="Palatino Linotype" panose="02040502050505030304" pitchFamily="18" charset="0"/>
              </a:rPr>
              <a:t>/</a:t>
            </a:r>
            <a:r>
              <a:rPr lang="el-GR" dirty="0" smtClean="0">
                <a:solidFill>
                  <a:schemeClr val="bg1"/>
                </a:solidFill>
                <a:latin typeface="Palatino Linotype" panose="02040502050505030304" pitchFamily="18" charset="0"/>
              </a:rPr>
              <a:t>τί</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ποῦ</a:t>
            </a:r>
            <a:endParaRPr lang="de-DE" dirty="0">
              <a:solidFill>
                <a:schemeClr val="bg1"/>
              </a:solidFill>
              <a:latin typeface="Palatino Linotype" panose="02040502050505030304" pitchFamily="18" charset="0"/>
            </a:endParaRPr>
          </a:p>
          <a:p>
            <a:pPr marL="285750" indent="-285750">
              <a:spcAft>
                <a:spcPts val="500"/>
              </a:spcAft>
              <a:buFont typeface="Arial" panose="020B0604020202020204" pitchFamily="34" charset="0"/>
              <a:buChar char="•"/>
            </a:pPr>
            <a:r>
              <a:rPr lang="el-GR" dirty="0" smtClean="0">
                <a:solidFill>
                  <a:schemeClr val="bg1"/>
                </a:solidFill>
                <a:latin typeface="Palatino Linotype" panose="02040502050505030304" pitchFamily="18" charset="0"/>
              </a:rPr>
              <a:t>τὸ</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ἔργον</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τὸ</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ἐναντίον</a:t>
            </a:r>
            <a:endParaRPr lang="de-DE" dirty="0" smtClean="0">
              <a:solidFill>
                <a:schemeClr val="bg1"/>
              </a:solidFill>
              <a:latin typeface="Palatino Linotype" panose="02040502050505030304" pitchFamily="18" charset="0"/>
            </a:endParaRPr>
          </a:p>
          <a:p>
            <a:pPr marL="285750" indent="-285750">
              <a:spcAft>
                <a:spcPts val="500"/>
              </a:spcAft>
              <a:buFont typeface="Arial" panose="020B0604020202020204" pitchFamily="34" charset="0"/>
              <a:buChar char="•"/>
            </a:pPr>
            <a:r>
              <a:rPr lang="el-GR" dirty="0" smtClean="0">
                <a:solidFill>
                  <a:schemeClr val="bg1"/>
                </a:solidFill>
                <a:latin typeface="Palatino Linotype" panose="02040502050505030304" pitchFamily="18" charset="0"/>
              </a:rPr>
              <a:t>ἄρα</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γάρ</a:t>
            </a:r>
            <a:endParaRPr lang="de-DE" dirty="0" smtClean="0">
              <a:solidFill>
                <a:schemeClr val="bg1"/>
              </a:solidFill>
              <a:latin typeface="Palatino Linotype" panose="02040502050505030304" pitchFamily="18" charset="0"/>
            </a:endParaRPr>
          </a:p>
          <a:p>
            <a:pPr marL="285750" indent="-285750">
              <a:buFont typeface="Arial" panose="020B0604020202020204" pitchFamily="34" charset="0"/>
              <a:buChar char="•"/>
            </a:pPr>
            <a:endParaRPr lang="de-DE" dirty="0" smtClean="0">
              <a:solidFill>
                <a:schemeClr val="bg1"/>
              </a:solidFill>
              <a:latin typeface="Palatino Linotype" panose="02040502050505030304" pitchFamily="18" charset="0"/>
            </a:endParaRPr>
          </a:p>
          <a:p>
            <a:pPr>
              <a:spcAft>
                <a:spcPts val="300"/>
              </a:spcAft>
            </a:pPr>
            <a:r>
              <a:rPr lang="de-DE" b="1" i="1" dirty="0" smtClean="0">
                <a:solidFill>
                  <a:schemeClr val="bg1"/>
                </a:solidFill>
                <a:latin typeface="Palatino Linotype" panose="02040502050505030304" pitchFamily="18" charset="0"/>
              </a:rPr>
              <a:t>Frage-Antwort-Floskeln</a:t>
            </a:r>
          </a:p>
          <a:p>
            <a:pPr marL="285750" indent="-285750">
              <a:buFont typeface="Arial" panose="020B0604020202020204" pitchFamily="34" charset="0"/>
              <a:buChar char="•"/>
            </a:pPr>
            <a:r>
              <a:rPr lang="el-GR" dirty="0">
                <a:solidFill>
                  <a:schemeClr val="bg1"/>
                </a:solidFill>
                <a:latin typeface="Palatino Linotype" panose="02040502050505030304" pitchFamily="18" charset="0"/>
              </a:rPr>
              <a:t>πάνυ</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μὲν</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οὖν</a:t>
            </a:r>
            <a:endParaRPr lang="de-DE" dirty="0">
              <a:solidFill>
                <a:schemeClr val="bg1"/>
              </a:solidFill>
              <a:latin typeface="Palatino Linotype" panose="02040502050505030304" pitchFamily="18" charset="0"/>
            </a:endParaRPr>
          </a:p>
          <a:p>
            <a:pPr marL="285750" indent="-285750">
              <a:buFont typeface="Arial" panose="020B0604020202020204" pitchFamily="34" charset="0"/>
              <a:buChar char="•"/>
            </a:pPr>
            <a:endParaRPr lang="de-DE" dirty="0" smtClean="0">
              <a:solidFill>
                <a:schemeClr val="bg1"/>
              </a:solidFill>
              <a:latin typeface="Palatino Linotype" panose="02040502050505030304" pitchFamily="18" charset="0"/>
            </a:endParaRPr>
          </a:p>
          <a:p>
            <a:pPr>
              <a:spcAft>
                <a:spcPts val="300"/>
              </a:spcAft>
            </a:pPr>
            <a:r>
              <a:rPr lang="de-DE" b="1" i="1" dirty="0" smtClean="0">
                <a:solidFill>
                  <a:schemeClr val="bg1"/>
                </a:solidFill>
                <a:latin typeface="Palatino Linotype" panose="02040502050505030304" pitchFamily="18" charset="0"/>
              </a:rPr>
              <a:t>Grundwissen zur „</a:t>
            </a:r>
            <a:r>
              <a:rPr lang="de-DE" b="1" i="1" dirty="0" err="1" smtClean="0">
                <a:solidFill>
                  <a:schemeClr val="bg1"/>
                </a:solidFill>
                <a:latin typeface="Palatino Linotype" panose="02040502050505030304" pitchFamily="18" charset="0"/>
              </a:rPr>
              <a:t>Politeia</a:t>
            </a:r>
            <a:r>
              <a:rPr lang="de-DE" b="1" i="1" dirty="0" smtClean="0">
                <a:solidFill>
                  <a:schemeClr val="bg1"/>
                </a:solidFill>
                <a:latin typeface="Palatino Linotype" panose="02040502050505030304" pitchFamily="18" charset="0"/>
              </a:rPr>
              <a:t>“</a:t>
            </a:r>
          </a:p>
          <a:p>
            <a:pPr marL="285750" indent="-285750">
              <a:spcAft>
                <a:spcPts val="500"/>
              </a:spcAft>
              <a:buFont typeface="Arial" panose="020B0604020202020204" pitchFamily="34" charset="0"/>
              <a:buChar char="•"/>
            </a:pPr>
            <a:r>
              <a:rPr lang="de-DE" dirty="0">
                <a:solidFill>
                  <a:schemeClr val="bg1"/>
                </a:solidFill>
                <a:latin typeface="Palatino Linotype" panose="02040502050505030304" pitchFamily="18" charset="0"/>
              </a:rPr>
              <a:t>d</a:t>
            </a:r>
            <a:r>
              <a:rPr lang="de-DE" dirty="0" smtClean="0">
                <a:solidFill>
                  <a:schemeClr val="bg1"/>
                </a:solidFill>
                <a:latin typeface="Palatino Linotype" panose="02040502050505030304" pitchFamily="18" charset="0"/>
              </a:rPr>
              <a:t>rei Stände: Philosophen, Wächter und Handwerker</a:t>
            </a:r>
          </a:p>
          <a:p>
            <a:pPr marL="285750" indent="-285750">
              <a:spcAft>
                <a:spcPts val="500"/>
              </a:spcAft>
              <a:buFont typeface="Arial" panose="020B0604020202020204" pitchFamily="34" charset="0"/>
              <a:buChar char="•"/>
            </a:pPr>
            <a:r>
              <a:rPr lang="de-DE" dirty="0">
                <a:solidFill>
                  <a:schemeClr val="bg1"/>
                </a:solidFill>
                <a:latin typeface="Palatino Linotype" panose="02040502050505030304" pitchFamily="18" charset="0"/>
              </a:rPr>
              <a:t>Wächterstand für militärische und polizeiliche Aufgaben zuständig</a:t>
            </a:r>
          </a:p>
          <a:p>
            <a:pPr marL="285750" indent="-285750">
              <a:spcAft>
                <a:spcPts val="500"/>
              </a:spcAft>
              <a:buFont typeface="Arial" panose="020B0604020202020204" pitchFamily="34" charset="0"/>
              <a:buChar char="•"/>
            </a:pPr>
            <a:r>
              <a:rPr lang="de-DE" dirty="0" smtClean="0">
                <a:solidFill>
                  <a:schemeClr val="bg1"/>
                </a:solidFill>
                <a:latin typeface="Palatino Linotype" panose="02040502050505030304" pitchFamily="18" charset="0"/>
              </a:rPr>
              <a:t>Analogie: drei Stände – drei Seelenteile</a:t>
            </a:r>
          </a:p>
          <a:p>
            <a:pPr marL="285750" indent="-285750">
              <a:spcAft>
                <a:spcPts val="500"/>
              </a:spcAft>
              <a:buFont typeface="Arial" panose="020B0604020202020204" pitchFamily="34" charset="0"/>
              <a:buChar char="•"/>
            </a:pPr>
            <a:endParaRPr lang="de-DE" dirty="0">
              <a:solidFill>
                <a:schemeClr val="bg1"/>
              </a:solidFill>
              <a:latin typeface="Palatino Linotype" panose="02040502050505030304" pitchFamily="18" charset="0"/>
            </a:endParaRPr>
          </a:p>
          <a:p>
            <a:pPr>
              <a:spcAft>
                <a:spcPts val="500"/>
              </a:spcAft>
            </a:pPr>
            <a:r>
              <a:rPr lang="de-DE" b="1" i="1" dirty="0">
                <a:solidFill>
                  <a:schemeClr val="bg1"/>
                </a:solidFill>
                <a:latin typeface="Palatino Linotype" panose="02040502050505030304" pitchFamily="18" charset="0"/>
              </a:rPr>
              <a:t>Grundwissen </a:t>
            </a:r>
            <a:r>
              <a:rPr lang="de-DE" b="1" i="1" dirty="0" smtClean="0">
                <a:solidFill>
                  <a:schemeClr val="bg1"/>
                </a:solidFill>
                <a:latin typeface="Palatino Linotype" panose="02040502050505030304" pitchFamily="18" charset="0"/>
              </a:rPr>
              <a:t>zu Platons Dialogen</a:t>
            </a:r>
          </a:p>
          <a:p>
            <a:pPr marL="285750" indent="-285750">
              <a:spcAft>
                <a:spcPts val="500"/>
              </a:spcAft>
              <a:buFont typeface="Arial" panose="020B0604020202020204" pitchFamily="34" charset="0"/>
              <a:buChar char="•"/>
            </a:pPr>
            <a:r>
              <a:rPr lang="de-DE" dirty="0" smtClean="0">
                <a:solidFill>
                  <a:schemeClr val="bg1"/>
                </a:solidFill>
                <a:latin typeface="Palatino Linotype" panose="02040502050505030304" pitchFamily="18" charset="0"/>
              </a:rPr>
              <a:t>Gleichnis: in Form einer Erzählung dargebotener Vergleich, der                      komplexe und / oder komplizierte Zusammenhänge verdeutlicht</a:t>
            </a:r>
            <a:endParaRPr lang="de-DE" i="1" dirty="0">
              <a:solidFill>
                <a:schemeClr val="bg1"/>
              </a:solidFill>
            </a:endParaRPr>
          </a:p>
        </p:txBody>
      </p:sp>
    </p:spTree>
    <p:extLst>
      <p:ext uri="{BB962C8B-B14F-4D97-AF65-F5344CB8AC3E}">
        <p14:creationId xmlns:p14="http://schemas.microsoft.com/office/powerpoint/2010/main" val="221639274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4" name="Textfeld 3"/>
          <p:cNvSpPr txBox="1"/>
          <p:nvPr/>
        </p:nvSpPr>
        <p:spPr>
          <a:xfrm>
            <a:off x="107504" y="220578"/>
            <a:ext cx="7632848" cy="400110"/>
          </a:xfrm>
          <a:prstGeom prst="rect">
            <a:avLst/>
          </a:prstGeom>
          <a:noFill/>
        </p:spPr>
        <p:txBody>
          <a:bodyPr wrap="square" rtlCol="0">
            <a:spAutoFit/>
          </a:bodyPr>
          <a:lstStyle/>
          <a:p>
            <a:r>
              <a:rPr lang="de-DE" sz="2000" b="1" dirty="0" smtClean="0">
                <a:solidFill>
                  <a:schemeClr val="bg1"/>
                </a:solidFill>
                <a:latin typeface="Palatino Linotype" panose="02040502050505030304" pitchFamily="18" charset="0"/>
              </a:rPr>
              <a:t>Überblick: Sokrates-/</a:t>
            </a:r>
            <a:r>
              <a:rPr lang="de-DE" sz="2000" b="1" dirty="0" smtClean="0">
                <a:solidFill>
                  <a:schemeClr val="bg1"/>
                </a:solidFill>
                <a:latin typeface="Palatino Linotype" panose="02040502050505030304" pitchFamily="18" charset="0"/>
              </a:rPr>
              <a:t>Platon-Texte</a:t>
            </a:r>
            <a:endParaRPr lang="de-DE" sz="2000" b="1" dirty="0">
              <a:solidFill>
                <a:schemeClr val="bg1"/>
              </a:solidFill>
              <a:latin typeface="Palatino Linotype" panose="02040502050505030304" pitchFamily="18" charset="0"/>
            </a:endParaRPr>
          </a:p>
        </p:txBody>
      </p:sp>
      <p:graphicFrame>
        <p:nvGraphicFramePr>
          <p:cNvPr id="5" name="Tabelle 4"/>
          <p:cNvGraphicFramePr>
            <a:graphicFrameLocks noGrp="1"/>
          </p:cNvGraphicFramePr>
          <p:nvPr>
            <p:extLst>
              <p:ext uri="{D42A27DB-BD31-4B8C-83A1-F6EECF244321}">
                <p14:modId xmlns:p14="http://schemas.microsoft.com/office/powerpoint/2010/main" val="1447616458"/>
              </p:ext>
            </p:extLst>
          </p:nvPr>
        </p:nvGraphicFramePr>
        <p:xfrm>
          <a:off x="174089" y="620688"/>
          <a:ext cx="7854296" cy="5875064"/>
        </p:xfrm>
        <a:graphic>
          <a:graphicData uri="http://schemas.openxmlformats.org/drawingml/2006/table">
            <a:tbl>
              <a:tblPr firstRow="1" firstCol="1" bandRow="1">
                <a:tableStyleId>{5C22544A-7EE6-4342-B048-85BDC9FD1C3A}</a:tableStyleId>
              </a:tblPr>
              <a:tblGrid>
                <a:gridCol w="451750"/>
                <a:gridCol w="2891202"/>
                <a:gridCol w="4511344"/>
              </a:tblGrid>
              <a:tr h="255959">
                <a:tc>
                  <a:txBody>
                    <a:bodyPr/>
                    <a:lstStyle/>
                    <a:p>
                      <a:pPr>
                        <a:lnSpc>
                          <a:spcPct val="107000"/>
                        </a:lnSpc>
                        <a:spcAft>
                          <a:spcPts val="0"/>
                        </a:spcAft>
                      </a:pP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Stelle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Thema</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Pol. 374d-375e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Staatliche „Wachhunde“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Men. 72d-73c</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Männliche und weibliche Tugend</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Prot. 313d-e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Sophistische „Technik“</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Prot. 311b; 318d-319a</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Protagoras in Athen</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Xen. Apol. 28</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„Wär’s dir anders lieber?“</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Pol. 369c-372d</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Modell einer Stadtgründung</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Gorg. 483a-484c</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Macht vor Recht</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Apol. 33a-b</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Sokrates über sich selbst</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8415">
                <a:tc>
                  <a:txBody>
                    <a:bodyPr/>
                    <a:lstStyle/>
                    <a:p>
                      <a:pPr>
                        <a:lnSpc>
                          <a:spcPct val="107000"/>
                        </a:lnSpc>
                        <a:spcAft>
                          <a:spcPts val="0"/>
                        </a:spcAft>
                      </a:pP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dirty="0" err="1">
                          <a:effectLst/>
                          <a:latin typeface="Palatino Linotype" panose="02040502050505030304" pitchFamily="18" charset="0"/>
                        </a:rPr>
                        <a:t>Gorg</a:t>
                      </a:r>
                      <a:r>
                        <a:rPr lang="de-DE" sz="1700" dirty="0">
                          <a:effectLst/>
                          <a:latin typeface="Palatino Linotype" panose="02040502050505030304" pitchFamily="18" charset="0"/>
                        </a:rPr>
                        <a:t>. 484c-485d</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dirty="0">
                          <a:effectLst/>
                          <a:latin typeface="Palatino Linotype" panose="02040502050505030304" pitchFamily="18" charset="0"/>
                        </a:rPr>
                        <a:t>Ein Sophist über das Studium der Philosophie</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Gorg. 495a; 497c; 499c-500a</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Die Lust und das Gute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Gorg. 521e-522a</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Sokrates über seinen Prozess</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Prot. 322a-d</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Homo homini lupus?</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Prot. 328d-e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„Ganz verzaubert“</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Men. 80d-81a</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Allzu skeptisch</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Krit. 47b; 48a-c</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Vox populi vox dei?</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Symp. 174a-d</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Einladung zum Symposion</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Symp. 220c-d</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dirty="0">
                          <a:effectLst/>
                          <a:latin typeface="Palatino Linotype" panose="02040502050505030304" pitchFamily="18" charset="0"/>
                        </a:rPr>
                        <a:t>Sokrates in Gedanken</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bl>
          </a:graphicData>
        </a:graphic>
      </p:graphicFrame>
    </p:spTree>
    <p:extLst>
      <p:ext uri="{BB962C8B-B14F-4D97-AF65-F5344CB8AC3E}">
        <p14:creationId xmlns:p14="http://schemas.microsoft.com/office/powerpoint/2010/main" val="613228626"/>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6251" y="188640"/>
            <a:ext cx="9015152" cy="6337632"/>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Männliche </a:t>
            </a:r>
            <a:r>
              <a:rPr lang="de-DE" sz="2000" b="1" u="sng" dirty="0" smtClean="0">
                <a:solidFill>
                  <a:schemeClr val="bg1"/>
                </a:solidFill>
                <a:latin typeface="Palatino Linotype" panose="02040502050505030304" pitchFamily="18" charset="0"/>
              </a:rPr>
              <a:t>und weibliche Tugend</a:t>
            </a:r>
            <a:r>
              <a:rPr lang="de-DE" sz="1200" dirty="0" smtClean="0">
                <a:solidFill>
                  <a:schemeClr val="bg1"/>
                </a:solidFill>
                <a:latin typeface="Palatino Linotype" panose="02040502050505030304" pitchFamily="18" charset="0"/>
              </a:rPr>
              <a:t> (</a:t>
            </a:r>
            <a:r>
              <a:rPr lang="de-DE" sz="1200" dirty="0" err="1" smtClean="0">
                <a:solidFill>
                  <a:schemeClr val="bg1"/>
                </a:solidFill>
                <a:latin typeface="Palatino Linotype" panose="02040502050505030304" pitchFamily="18" charset="0"/>
              </a:rPr>
              <a:t>Menon</a:t>
            </a:r>
            <a:r>
              <a:rPr lang="de-DE" sz="1200" dirty="0" smtClean="0">
                <a:solidFill>
                  <a:schemeClr val="bg1"/>
                </a:solidFill>
                <a:latin typeface="Palatino Linotype" panose="02040502050505030304" pitchFamily="18" charset="0"/>
              </a:rPr>
              <a:t> 72d-73c, gekürzt)</a:t>
            </a:r>
            <a:r>
              <a:rPr lang="de-DE" sz="2000" b="1" u="sng" dirty="0" smtClean="0">
                <a:solidFill>
                  <a:schemeClr val="bg1"/>
                </a:solidFill>
                <a:latin typeface="Palatino Linotype" panose="02040502050505030304" pitchFamily="18" charset="0"/>
              </a:rPr>
              <a:t> </a:t>
            </a:r>
          </a:p>
          <a:p>
            <a:r>
              <a:rPr lang="de-DE" sz="1700" dirty="0" err="1" smtClean="0">
                <a:solidFill>
                  <a:schemeClr val="bg1"/>
                </a:solidFill>
                <a:latin typeface="Palatino Linotype" panose="02040502050505030304" pitchFamily="18" charset="0"/>
              </a:rPr>
              <a:t>Σω</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Πότερον</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δὲ</a:t>
            </a:r>
            <a:r>
              <a:rPr lang="de-DE" sz="1700" dirty="0" smtClean="0">
                <a:solidFill>
                  <a:schemeClr val="bg1"/>
                </a:solidFill>
                <a:latin typeface="Palatino Linotype" panose="02040502050505030304" pitchFamily="18" charset="0"/>
              </a:rPr>
              <a:t> π</a:t>
            </a:r>
            <a:r>
              <a:rPr lang="de-DE" sz="1700" dirty="0" err="1" smtClean="0">
                <a:solidFill>
                  <a:schemeClr val="bg1"/>
                </a:solidFill>
                <a:latin typeface="Palatino Linotype" panose="02040502050505030304" pitchFamily="18" charset="0"/>
              </a:rPr>
              <a:t>ερὶ</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ἀρετῆς</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μόνον</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σοι</a:t>
            </a:r>
            <a:r>
              <a:rPr lang="de-DE" sz="1700" dirty="0" smtClean="0">
                <a:solidFill>
                  <a:schemeClr val="bg1"/>
                </a:solidFill>
                <a:latin typeface="Palatino Linotype" panose="02040502050505030304" pitchFamily="18" charset="0"/>
              </a:rPr>
              <a:t> ο</a:t>
            </a:r>
            <a:r>
              <a:rPr lang="el-GR" sz="1700" dirty="0" smtClean="0">
                <a:solidFill>
                  <a:schemeClr val="bg1"/>
                </a:solidFill>
                <a:latin typeface="Palatino Linotype" panose="02040502050505030304" pitchFamily="18" charset="0"/>
              </a:rPr>
              <a:t>ὕ</a:t>
            </a:r>
            <a:r>
              <a:rPr lang="de-DE" sz="1700" dirty="0" err="1" smtClean="0">
                <a:solidFill>
                  <a:schemeClr val="bg1"/>
                </a:solidFill>
                <a:latin typeface="Palatino Linotype" panose="02040502050505030304" pitchFamily="18" charset="0"/>
              </a:rPr>
              <a:t>τω</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δοκεῖ</a:t>
            </a:r>
            <a:r>
              <a:rPr lang="de-DE" sz="1700" dirty="0" smtClean="0">
                <a:solidFill>
                  <a:schemeClr val="bg1"/>
                </a:solidFill>
                <a:latin typeface="Palatino Linotype" panose="02040502050505030304" pitchFamily="18" charset="0"/>
              </a:rPr>
              <a:t>, ὦ </a:t>
            </a:r>
            <a:r>
              <a:rPr lang="de-DE" sz="1700" dirty="0" err="1" smtClean="0">
                <a:solidFill>
                  <a:schemeClr val="bg1"/>
                </a:solidFill>
                <a:latin typeface="Palatino Linotype" panose="02040502050505030304" pitchFamily="18" charset="0"/>
              </a:rPr>
              <a:t>Μένων</a:t>
            </a:r>
            <a:r>
              <a:rPr lang="de-DE" sz="1700" dirty="0" smtClean="0">
                <a:solidFill>
                  <a:schemeClr val="bg1"/>
                </a:solidFill>
                <a:latin typeface="Palatino Linotype" panose="02040502050505030304" pitchFamily="18" charset="0"/>
              </a:rPr>
              <a:t>, ἢ καὶ π</a:t>
            </a:r>
            <a:r>
              <a:rPr lang="de-DE" sz="1700" dirty="0" err="1" smtClean="0">
                <a:solidFill>
                  <a:schemeClr val="bg1"/>
                </a:solidFill>
                <a:latin typeface="Palatino Linotype" panose="02040502050505030304" pitchFamily="18" charset="0"/>
              </a:rPr>
              <a:t>ερὶ</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ὑγιεί</a:t>
            </a:r>
            <a:r>
              <a:rPr lang="de-DE" sz="1700" dirty="0" smtClean="0">
                <a:solidFill>
                  <a:schemeClr val="bg1"/>
                </a:solidFill>
                <a:latin typeface="Palatino Linotype" panose="02040502050505030304" pitchFamily="18" charset="0"/>
              </a:rPr>
              <a:t>ας 	καὶ περὶ </a:t>
            </a:r>
            <a:r>
              <a:rPr lang="de-DE" sz="1700" dirty="0">
                <a:solidFill>
                  <a:schemeClr val="bg1"/>
                </a:solidFill>
                <a:latin typeface="Palatino Linotype" panose="02040502050505030304" pitchFamily="18" charset="0"/>
              </a:rPr>
              <a:t>ἰσχύος καὶ </a:t>
            </a:r>
            <a:r>
              <a:rPr lang="de-DE" sz="1700" dirty="0" smtClean="0">
                <a:solidFill>
                  <a:schemeClr val="bg1"/>
                </a:solidFill>
                <a:latin typeface="Palatino Linotype" panose="02040502050505030304" pitchFamily="18" charset="0"/>
              </a:rPr>
              <a:t>τῶν ἄλλων</a:t>
            </a:r>
            <a:r>
              <a:rPr lang="de-DE" sz="1700" dirty="0">
                <a:solidFill>
                  <a:schemeClr val="bg1"/>
                </a:solidFill>
                <a:latin typeface="Palatino Linotype" panose="02040502050505030304" pitchFamily="18" charset="0"/>
              </a:rPr>
              <a:t>; Ἄλλη μὲν ἀνδρὸς δοκεῖ σοι εἶναι </a:t>
            </a:r>
            <a:r>
              <a:rPr lang="de-DE" sz="1700" dirty="0" smtClean="0">
                <a:solidFill>
                  <a:schemeClr val="bg1"/>
                </a:solidFill>
                <a:latin typeface="Palatino Linotype" panose="02040502050505030304" pitchFamily="18" charset="0"/>
              </a:rPr>
              <a:t>ὑγίεια, </a:t>
            </a:r>
          </a:p>
          <a:p>
            <a:pPr>
              <a:spcAft>
                <a:spcPts val="400"/>
              </a:spcAft>
            </a:pP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ἄλλη</a:t>
            </a:r>
            <a:r>
              <a:rPr lang="de-DE" sz="1700" dirty="0" smtClean="0">
                <a:solidFill>
                  <a:schemeClr val="bg1"/>
                </a:solidFill>
                <a:latin typeface="Palatino Linotype" panose="02040502050505030304" pitchFamily="18" charset="0"/>
              </a:rPr>
              <a:t> δὲ γυναικός</a:t>
            </a:r>
            <a:r>
              <a:rPr lang="de-DE" sz="1700" dirty="0">
                <a:solidFill>
                  <a:schemeClr val="bg1"/>
                </a:solidFill>
                <a:latin typeface="Palatino Linotype" panose="02040502050505030304" pitchFamily="18" charset="0"/>
              </a:rPr>
              <a:t>, ἤ τὸ αὐτό, εἴτε ἐν άνδρί, εἴτε ἐν γυναικί;</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Ἡ </a:t>
            </a:r>
            <a:r>
              <a:rPr lang="de-DE" sz="1700" dirty="0">
                <a:solidFill>
                  <a:schemeClr val="bg1"/>
                </a:solidFill>
                <a:latin typeface="Palatino Linotype" panose="02040502050505030304" pitchFamily="18" charset="0"/>
              </a:rPr>
              <a:t>α</a:t>
            </a:r>
            <a:r>
              <a:rPr lang="de-DE" sz="1700" dirty="0" err="1">
                <a:solidFill>
                  <a:schemeClr val="bg1"/>
                </a:solidFill>
                <a:latin typeface="Palatino Linotype" panose="02040502050505030304" pitchFamily="18" charset="0"/>
              </a:rPr>
              <a:t>ὐτή</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μοι</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δοκεῖ</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ὑγίειά</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εἶν</a:t>
            </a:r>
            <a:r>
              <a:rPr lang="de-DE" sz="1700" dirty="0">
                <a:solidFill>
                  <a:schemeClr val="bg1"/>
                </a:solidFill>
                <a:latin typeface="Palatino Linotype" panose="02040502050505030304" pitchFamily="18" charset="0"/>
              </a:rPr>
              <a:t>αι καὶ ἀνδρὸς καὶ γυναικός.</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Ἡ </a:t>
            </a:r>
            <a:r>
              <a:rPr lang="de-DE" sz="1700" dirty="0" err="1">
                <a:solidFill>
                  <a:schemeClr val="bg1"/>
                </a:solidFill>
                <a:latin typeface="Palatino Linotype" panose="02040502050505030304" pitchFamily="18" charset="0"/>
              </a:rPr>
              <a:t>δὲ</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ἀρετὴ</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δι</a:t>
            </a:r>
            <a:r>
              <a:rPr lang="de-DE" sz="1700" dirty="0">
                <a:solidFill>
                  <a:schemeClr val="bg1"/>
                </a:solidFill>
                <a:latin typeface="Palatino Linotype" panose="02040502050505030304" pitchFamily="18" charset="0"/>
              </a:rPr>
              <a:t>αφέρει τι, εἴτε ἐν παιδὶ εἴτε ἐν </a:t>
            </a:r>
            <a:r>
              <a:rPr lang="de-DE" sz="1700" dirty="0" smtClean="0">
                <a:solidFill>
                  <a:schemeClr val="bg1"/>
                </a:solidFill>
                <a:latin typeface="Palatino Linotype" panose="02040502050505030304" pitchFamily="18" charset="0"/>
              </a:rPr>
              <a:t>πρεσβυτέρῳ</a:t>
            </a:r>
            <a:r>
              <a:rPr lang="de-DE" sz="1700" dirty="0">
                <a:solidFill>
                  <a:schemeClr val="bg1"/>
                </a:solidFill>
                <a:latin typeface="Palatino Linotype" panose="02040502050505030304" pitchFamily="18" charset="0"/>
              </a:rPr>
              <a:t>, </a:t>
            </a:r>
            <a:endParaRPr lang="de-DE" sz="1700" dirty="0" smtClean="0">
              <a:solidFill>
                <a:schemeClr val="bg1"/>
              </a:solidFill>
              <a:latin typeface="Palatino Linotype" panose="02040502050505030304" pitchFamily="18" charset="0"/>
            </a:endParaRPr>
          </a:p>
          <a:p>
            <a:pPr>
              <a:spcAft>
                <a:spcPts val="400"/>
              </a:spcAft>
            </a:pP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εἴτε</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ἐν</a:t>
            </a: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γυν</a:t>
            </a:r>
            <a:r>
              <a:rPr lang="de-DE" sz="1700" dirty="0" smtClean="0">
                <a:solidFill>
                  <a:schemeClr val="bg1"/>
                </a:solidFill>
                <a:latin typeface="Palatino Linotype" panose="02040502050505030304" pitchFamily="18" charset="0"/>
              </a:rPr>
              <a:t>αικὶ εἴτε </a:t>
            </a:r>
            <a:r>
              <a:rPr lang="de-DE" sz="1700" dirty="0">
                <a:solidFill>
                  <a:schemeClr val="bg1"/>
                </a:solidFill>
                <a:latin typeface="Palatino Linotype" panose="02040502050505030304" pitchFamily="18" charset="0"/>
              </a:rPr>
              <a:t>ἐν ἀνδρί;</a:t>
            </a:r>
          </a:p>
          <a:p>
            <a:pPr>
              <a:spcAft>
                <a:spcPts val="400"/>
              </a:spcAft>
            </a:pPr>
            <a:r>
              <a:rPr lang="de-DE" sz="1700" dirty="0" err="1">
                <a:solidFill>
                  <a:schemeClr val="bg1"/>
                </a:solidFill>
                <a:latin typeface="Palatino Linotype" panose="02040502050505030304" pitchFamily="18" charset="0"/>
              </a:rPr>
              <a:t>Με</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Ἔμοιγέ</a:t>
            </a:r>
            <a:r>
              <a:rPr lang="de-DE" sz="1700" dirty="0" smtClean="0">
                <a:solidFill>
                  <a:schemeClr val="bg1"/>
                </a:solidFill>
                <a:latin typeface="Palatino Linotype" panose="02040502050505030304" pitchFamily="18" charset="0"/>
              </a:rPr>
              <a:t> </a:t>
            </a:r>
            <a:r>
              <a:rPr lang="de-DE" sz="1700" dirty="0">
                <a:solidFill>
                  <a:schemeClr val="bg1"/>
                </a:solidFill>
                <a:latin typeface="Palatino Linotype" panose="02040502050505030304" pitchFamily="18" charset="0"/>
              </a:rPr>
              <a:t>π</a:t>
            </a:r>
            <a:r>
              <a:rPr lang="de-DE" sz="1700" dirty="0" err="1">
                <a:solidFill>
                  <a:schemeClr val="bg1"/>
                </a:solidFill>
                <a:latin typeface="Palatino Linotype" panose="02040502050505030304" pitchFamily="18" charset="0"/>
              </a:rPr>
              <a:t>ως</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δοκεῖ</a:t>
            </a:r>
            <a:r>
              <a:rPr lang="de-DE" sz="1700" dirty="0">
                <a:solidFill>
                  <a:schemeClr val="bg1"/>
                </a:solidFill>
                <a:latin typeface="Palatino Linotype" panose="02040502050505030304" pitchFamily="18" charset="0"/>
              </a:rPr>
              <a:t>, ὦ </a:t>
            </a:r>
            <a:r>
              <a:rPr lang="de-DE" sz="1700" dirty="0" err="1">
                <a:solidFill>
                  <a:schemeClr val="bg1"/>
                </a:solidFill>
                <a:latin typeface="Palatino Linotype" panose="02040502050505030304" pitchFamily="18" charset="0"/>
              </a:rPr>
              <a:t>Σώκρ</a:t>
            </a:r>
            <a:r>
              <a:rPr lang="de-DE" sz="1700" dirty="0">
                <a:solidFill>
                  <a:schemeClr val="bg1"/>
                </a:solidFill>
                <a:latin typeface="Palatino Linotype" panose="02040502050505030304" pitchFamily="18" charset="0"/>
              </a:rPr>
              <a:t>ατες, τοῦτο οὐκέτι ὅμοιον </a:t>
            </a:r>
            <a:r>
              <a:rPr lang="de-DE" sz="1700" dirty="0" smtClean="0">
                <a:solidFill>
                  <a:schemeClr val="bg1"/>
                </a:solidFill>
                <a:latin typeface="Palatino Linotype" panose="02040502050505030304" pitchFamily="18" charset="0"/>
              </a:rPr>
              <a:t>εἶναι </a:t>
            </a:r>
            <a:r>
              <a:rPr lang="de-DE" sz="1700" dirty="0">
                <a:solidFill>
                  <a:schemeClr val="bg1"/>
                </a:solidFill>
                <a:latin typeface="Palatino Linotype" panose="02040502050505030304" pitchFamily="18" charset="0"/>
              </a:rPr>
              <a:t>τοῖς ἄλλοις.</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Τί</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δέ</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οὐκ</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ἀνδρῶν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μὲν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ἀρετὴν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ἔλεγες</a:t>
            </a:r>
            <a:r>
              <a:rPr lang="de-DE" sz="1700" dirty="0">
                <a:solidFill>
                  <a:schemeClr val="bg1"/>
                </a:solidFill>
                <a:latin typeface="Palatino Linotype" panose="02040502050505030304" pitchFamily="18" charset="0"/>
              </a:rPr>
              <a:t> π</a:t>
            </a:r>
            <a:r>
              <a:rPr lang="de-DE" sz="1700" dirty="0" err="1">
                <a:solidFill>
                  <a:schemeClr val="bg1"/>
                </a:solidFill>
                <a:latin typeface="Palatino Linotype" panose="02040502050505030304" pitchFamily="18" charset="0"/>
              </a:rPr>
              <a:t>όλιν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εὖ</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ἐπ</a:t>
            </a:r>
            <a:r>
              <a:rPr lang="de-DE" sz="1700" dirty="0" err="1" smtClean="0">
                <a:solidFill>
                  <a:schemeClr val="bg1"/>
                </a:solidFill>
                <a:latin typeface="Palatino Linotype" panose="02040502050505030304" pitchFamily="18" charset="0"/>
              </a:rPr>
              <a:t>ιτρο</a:t>
            </a:r>
            <a:r>
              <a:rPr lang="de-DE" sz="1700" dirty="0" smtClean="0">
                <a:solidFill>
                  <a:schemeClr val="bg1"/>
                </a:solidFill>
                <a:latin typeface="Palatino Linotype" panose="02040502050505030304" pitchFamily="18" charset="0"/>
              </a:rPr>
              <a:t>πεύειν</a:t>
            </a:r>
            <a:r>
              <a:rPr lang="de-DE" sz="1700" dirty="0">
                <a:solidFill>
                  <a:schemeClr val="bg1"/>
                </a:solidFill>
                <a:latin typeface="Palatino Linotype" panose="02040502050505030304" pitchFamily="18" charset="0"/>
              </a:rPr>
              <a:t>, </a:t>
            </a:r>
            <a:endParaRPr lang="de-DE" sz="1700" dirty="0" smtClean="0">
              <a:solidFill>
                <a:schemeClr val="bg1"/>
              </a:solidFill>
              <a:latin typeface="Palatino Linotype" panose="02040502050505030304" pitchFamily="18" charset="0"/>
            </a:endParaRPr>
          </a:p>
          <a:p>
            <a:pPr>
              <a:spcAft>
                <a:spcPts val="400"/>
              </a:spcAft>
            </a:pP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γυν</a:t>
            </a:r>
            <a:r>
              <a:rPr lang="de-DE" sz="1700" dirty="0" smtClean="0">
                <a:solidFill>
                  <a:schemeClr val="bg1"/>
                </a:solidFill>
                <a:latin typeface="Palatino Linotype" panose="02040502050505030304" pitchFamily="18" charset="0"/>
              </a:rPr>
              <a:t>αικῶν δὲ οἰκίαν</a:t>
            </a:r>
            <a:r>
              <a:rPr lang="de-DE" sz="1700" dirty="0">
                <a:solidFill>
                  <a:schemeClr val="bg1"/>
                </a:solidFill>
                <a:latin typeface="Palatino Linotype" panose="02040502050505030304" pitchFamily="18" charset="0"/>
              </a:rPr>
              <a:t>;</a:t>
            </a:r>
          </a:p>
          <a:p>
            <a:pPr>
              <a:spcAft>
                <a:spcPts val="300"/>
              </a:spcAft>
            </a:pPr>
            <a:r>
              <a:rPr lang="de-DE" sz="1700" dirty="0" err="1">
                <a:solidFill>
                  <a:schemeClr val="bg1"/>
                </a:solidFill>
                <a:latin typeface="Palatino Linotype" panose="02040502050505030304" pitchFamily="18" charset="0"/>
              </a:rPr>
              <a:t>Με</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Ἔγωγε</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Ἆρ</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οὖν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ἔξεστιν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ἀνδράσιν</a:t>
            </a:r>
            <a:r>
              <a:rPr lang="de-DE" sz="1700" dirty="0">
                <a:solidFill>
                  <a:schemeClr val="bg1"/>
                </a:solidFill>
                <a:latin typeface="Palatino Linotype" panose="02040502050505030304" pitchFamily="18" charset="0"/>
              </a:rPr>
              <a:t> ἤ </a:t>
            </a:r>
            <a:r>
              <a:rPr lang="de-DE" sz="1700" dirty="0" err="1">
                <a:solidFill>
                  <a:schemeClr val="bg1"/>
                </a:solidFill>
                <a:latin typeface="Palatino Linotype" panose="02040502050505030304" pitchFamily="18" charset="0"/>
              </a:rPr>
              <a:t>γυν</a:t>
            </a:r>
            <a:r>
              <a:rPr lang="de-DE" sz="1700" dirty="0">
                <a:solidFill>
                  <a:schemeClr val="bg1"/>
                </a:solidFill>
                <a:latin typeface="Palatino Linotype" panose="02040502050505030304" pitchFamily="18" charset="0"/>
              </a:rPr>
              <a:t>αιξὶν εὖ ἐπιτροπεύειν ἤ </a:t>
            </a:r>
            <a:r>
              <a:rPr lang="de-DE" sz="1700" dirty="0" smtClean="0">
                <a:solidFill>
                  <a:schemeClr val="bg1"/>
                </a:solidFill>
                <a:latin typeface="Palatino Linotype" panose="02040502050505030304" pitchFamily="18" charset="0"/>
              </a:rPr>
              <a:t>πόλιν </a:t>
            </a:r>
            <a:r>
              <a:rPr lang="de-DE" sz="1700" dirty="0">
                <a:solidFill>
                  <a:schemeClr val="bg1"/>
                </a:solidFill>
                <a:latin typeface="Palatino Linotype" panose="02040502050505030304" pitchFamily="18" charset="0"/>
              </a:rPr>
              <a:t>ἤ </a:t>
            </a:r>
            <a:r>
              <a:rPr lang="de-DE" sz="1700" dirty="0" smtClean="0">
                <a:solidFill>
                  <a:schemeClr val="bg1"/>
                </a:solidFill>
                <a:latin typeface="Palatino Linotype" panose="02040502050505030304" pitchFamily="18" charset="0"/>
              </a:rPr>
              <a:t>οἰκίαν</a:t>
            </a:r>
          </a:p>
          <a:p>
            <a:pPr>
              <a:spcAft>
                <a:spcPts val="400"/>
              </a:spcAft>
            </a:pPr>
            <a:r>
              <a:rPr lang="de-DE" sz="1700" dirty="0" smtClean="0">
                <a:solidFill>
                  <a:schemeClr val="bg1"/>
                </a:solidFill>
                <a:latin typeface="Palatino Linotype" panose="02040502050505030304" pitchFamily="18" charset="0"/>
              </a:rPr>
              <a:t>	ἤ </a:t>
            </a:r>
            <a:r>
              <a:rPr lang="de-DE" sz="1700" dirty="0" err="1" smtClean="0">
                <a:solidFill>
                  <a:schemeClr val="bg1"/>
                </a:solidFill>
                <a:latin typeface="Palatino Linotype" panose="02040502050505030304" pitchFamily="18" charset="0"/>
              </a:rPr>
              <a:t>ἄλλο</a:t>
            </a:r>
            <a:r>
              <a:rPr lang="de-DE" sz="1700" dirty="0" smtClean="0">
                <a:solidFill>
                  <a:schemeClr val="bg1"/>
                </a:solidFill>
                <a:latin typeface="Palatino Linotype" panose="02040502050505030304" pitchFamily="18" charset="0"/>
              </a:rPr>
              <a:t> τι εἰ </a:t>
            </a:r>
            <a:r>
              <a:rPr lang="de-DE" sz="1700" dirty="0">
                <a:solidFill>
                  <a:schemeClr val="bg1"/>
                </a:solidFill>
                <a:latin typeface="Palatino Linotype" panose="02040502050505030304" pitchFamily="18" charset="0"/>
              </a:rPr>
              <a:t>μὴ σωφρόνως καὶ δικαίως;</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Οὐ</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δῆτ</a:t>
            </a:r>
            <a:r>
              <a:rPr lang="de-DE" sz="1700" dirty="0">
                <a:solidFill>
                  <a:schemeClr val="bg1"/>
                </a:solidFill>
                <a:latin typeface="Palatino Linotype" panose="02040502050505030304" pitchFamily="18" charset="0"/>
              </a:rPr>
              <a:t>α.</a:t>
            </a:r>
          </a:p>
          <a:p>
            <a:pPr>
              <a:spcAft>
                <a:spcPts val="400"/>
              </a:spcAft>
            </a:pPr>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Οὐκοῦν</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εἰ</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δικ</a:t>
            </a:r>
            <a:r>
              <a:rPr lang="de-DE" sz="1700" dirty="0">
                <a:solidFill>
                  <a:schemeClr val="bg1"/>
                </a:solidFill>
                <a:latin typeface="Palatino Linotype" panose="02040502050505030304" pitchFamily="18" charset="0"/>
              </a:rPr>
              <a:t>αίως καὶ σωφρόνως ἐπιτροπεύουσιν, δικαιοσύνῃ καὶ </a:t>
            </a:r>
            <a:r>
              <a:rPr lang="de-DE" sz="1700" dirty="0" smtClean="0">
                <a:solidFill>
                  <a:schemeClr val="bg1"/>
                </a:solidFill>
                <a:latin typeface="Palatino Linotype" panose="02040502050505030304" pitchFamily="18" charset="0"/>
              </a:rPr>
              <a:t>	σωφροσύνῃ ἐπιτροπεύσουσιν</a:t>
            </a:r>
            <a:r>
              <a:rPr lang="de-DE" sz="1700" dirty="0">
                <a:solidFill>
                  <a:schemeClr val="bg1"/>
                </a:solidFill>
                <a:latin typeface="Palatino Linotype" panose="02040502050505030304" pitchFamily="18" charset="0"/>
              </a:rPr>
              <a:t>;</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Ἀνάγκη</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Τῶν</a:t>
            </a:r>
            <a:r>
              <a:rPr lang="de-DE" sz="1700" dirty="0" smtClean="0">
                <a:solidFill>
                  <a:schemeClr val="bg1"/>
                </a:solidFill>
                <a:latin typeface="Palatino Linotype" panose="02040502050505030304" pitchFamily="18" charset="0"/>
              </a:rPr>
              <a:t> </a:t>
            </a:r>
            <a:r>
              <a:rPr lang="de-DE" sz="1700" dirty="0">
                <a:solidFill>
                  <a:schemeClr val="bg1"/>
                </a:solidFill>
                <a:latin typeface="Palatino Linotype" panose="02040502050505030304" pitchFamily="18" charset="0"/>
              </a:rPr>
              <a:t>α</a:t>
            </a:r>
            <a:r>
              <a:rPr lang="de-DE" sz="1700" dirty="0" err="1">
                <a:solidFill>
                  <a:schemeClr val="bg1"/>
                </a:solidFill>
                <a:latin typeface="Palatino Linotype" panose="02040502050505030304" pitchFamily="18" charset="0"/>
              </a:rPr>
              <a:t>ὐτῶν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ἄρ</a:t>
            </a:r>
            <a:r>
              <a:rPr lang="de-DE" sz="1700" dirty="0">
                <a:solidFill>
                  <a:schemeClr val="bg1"/>
                </a:solidFill>
                <a:latin typeface="Palatino Linotype" panose="02040502050505030304" pitchFamily="18" charset="0"/>
              </a:rPr>
              <a:t>α ἀμφότεροι δέονται, εἴπερ μέλλουσιν ἀγαθοὶ εἶναι, </a:t>
            </a:r>
            <a:endParaRPr lang="de-DE" sz="1700" dirty="0" smtClean="0">
              <a:solidFill>
                <a:schemeClr val="bg1"/>
              </a:solidFill>
              <a:latin typeface="Palatino Linotype" panose="02040502050505030304" pitchFamily="18" charset="0"/>
            </a:endParaRPr>
          </a:p>
          <a:p>
            <a:pPr>
              <a:spcAft>
                <a:spcPts val="400"/>
              </a:spcAft>
            </a:pP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καὶ ἡ </a:t>
            </a:r>
            <a:r>
              <a:rPr lang="de-DE" sz="1700" dirty="0" err="1" smtClean="0">
                <a:solidFill>
                  <a:schemeClr val="bg1"/>
                </a:solidFill>
                <a:latin typeface="Palatino Linotype" panose="02040502050505030304" pitchFamily="18" charset="0"/>
              </a:rPr>
              <a:t>γυνὴ</a:t>
            </a:r>
            <a:r>
              <a:rPr lang="de-DE" sz="1700" dirty="0" smtClean="0">
                <a:solidFill>
                  <a:schemeClr val="bg1"/>
                </a:solidFill>
                <a:latin typeface="Palatino Linotype" panose="02040502050505030304" pitchFamily="18" charset="0"/>
              </a:rPr>
              <a:t> καὶ </a:t>
            </a:r>
            <a:r>
              <a:rPr lang="de-DE" sz="1700" dirty="0">
                <a:solidFill>
                  <a:schemeClr val="bg1"/>
                </a:solidFill>
                <a:latin typeface="Palatino Linotype" panose="02040502050505030304" pitchFamily="18" charset="0"/>
              </a:rPr>
              <a:t>ὁ ἀνήρ, δικαιοσύνης καὶ σωφροσύνης.</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Φα</a:t>
            </a:r>
            <a:r>
              <a:rPr lang="de-DE" sz="1700" dirty="0" err="1" smtClean="0">
                <a:solidFill>
                  <a:schemeClr val="bg1"/>
                </a:solidFill>
                <a:latin typeface="Palatino Linotype" panose="02040502050505030304" pitchFamily="18" charset="0"/>
              </a:rPr>
              <a:t>ίνοντ</a:t>
            </a:r>
            <a:r>
              <a:rPr lang="de-DE" sz="1700" dirty="0" smtClean="0">
                <a:solidFill>
                  <a:schemeClr val="bg1"/>
                </a:solidFill>
                <a:latin typeface="Palatino Linotype" panose="02040502050505030304" pitchFamily="18" charset="0"/>
              </a:rPr>
              <a:t>αι</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Τῷ</a:t>
            </a:r>
            <a:r>
              <a:rPr lang="de-DE" sz="1700" dirty="0">
                <a:solidFill>
                  <a:schemeClr val="bg1"/>
                </a:solidFill>
                <a:latin typeface="Palatino Linotype" panose="02040502050505030304" pitchFamily="18" charset="0"/>
              </a:rPr>
              <a:t> α</a:t>
            </a:r>
            <a:r>
              <a:rPr lang="de-DE" sz="1700" dirty="0" err="1">
                <a:solidFill>
                  <a:schemeClr val="bg1"/>
                </a:solidFill>
                <a:latin typeface="Palatino Linotype" panose="02040502050505030304" pitchFamily="18" charset="0"/>
              </a:rPr>
              <a:t>ὐτῷ</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ἄρ</a:t>
            </a:r>
            <a:r>
              <a:rPr lang="de-DE" sz="1700" dirty="0">
                <a:solidFill>
                  <a:schemeClr val="bg1"/>
                </a:solidFill>
                <a:latin typeface="Palatino Linotype" panose="02040502050505030304" pitchFamily="18" charset="0"/>
              </a:rPr>
              <a:t>α τρόπῳ πάντες οἱ ἄνθρωποι ἀγαθοί </a:t>
            </a:r>
            <a:r>
              <a:rPr lang="de-DE" sz="1700" dirty="0" smtClean="0">
                <a:solidFill>
                  <a:schemeClr val="bg1"/>
                </a:solidFill>
                <a:latin typeface="Palatino Linotype" panose="02040502050505030304" pitchFamily="18" charset="0"/>
              </a:rPr>
              <a:t>εἰσιν.</a:t>
            </a:r>
            <a:endParaRPr lang="de-DE" dirty="0">
              <a:latin typeface="Palatino Linotype" panose="02040502050505030304" pitchFamily="18" charset="0"/>
            </a:endParaRPr>
          </a:p>
        </p:txBody>
      </p:sp>
    </p:spTree>
    <p:extLst>
      <p:ext uri="{BB962C8B-B14F-4D97-AF65-F5344CB8AC3E}">
        <p14:creationId xmlns:p14="http://schemas.microsoft.com/office/powerpoint/2010/main" val="86208211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6251" y="188640"/>
            <a:ext cx="9015152" cy="6337632"/>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Männliche </a:t>
            </a:r>
            <a:r>
              <a:rPr lang="de-DE" sz="2000" b="1" u="sng" dirty="0" smtClean="0">
                <a:solidFill>
                  <a:schemeClr val="bg1"/>
                </a:solidFill>
                <a:latin typeface="Palatino Linotype" panose="02040502050505030304" pitchFamily="18" charset="0"/>
              </a:rPr>
              <a:t>und weibliche Tugend</a:t>
            </a:r>
            <a:r>
              <a:rPr lang="de-DE" sz="1200" dirty="0" smtClean="0">
                <a:solidFill>
                  <a:schemeClr val="bg1"/>
                </a:solidFill>
                <a:latin typeface="Palatino Linotype" panose="02040502050505030304" pitchFamily="18" charset="0"/>
              </a:rPr>
              <a:t> (</a:t>
            </a:r>
            <a:r>
              <a:rPr lang="de-DE" sz="1200" dirty="0" err="1" smtClean="0">
                <a:solidFill>
                  <a:schemeClr val="bg1"/>
                </a:solidFill>
                <a:latin typeface="Palatino Linotype" panose="02040502050505030304" pitchFamily="18" charset="0"/>
              </a:rPr>
              <a:t>Menon</a:t>
            </a:r>
            <a:r>
              <a:rPr lang="de-DE" sz="1200" dirty="0" smtClean="0">
                <a:solidFill>
                  <a:schemeClr val="bg1"/>
                </a:solidFill>
                <a:latin typeface="Palatino Linotype" panose="02040502050505030304" pitchFamily="18" charset="0"/>
              </a:rPr>
              <a:t> 72d-73c, gekürzt)</a:t>
            </a:r>
            <a:r>
              <a:rPr lang="de-DE" sz="2000" b="1" u="sng" dirty="0" smtClean="0">
                <a:solidFill>
                  <a:schemeClr val="bg1"/>
                </a:solidFill>
                <a:latin typeface="Palatino Linotype" panose="02040502050505030304" pitchFamily="18" charset="0"/>
              </a:rPr>
              <a:t> </a:t>
            </a:r>
          </a:p>
          <a:p>
            <a:r>
              <a:rPr lang="de-DE" sz="1700" dirty="0" err="1" smtClean="0">
                <a:solidFill>
                  <a:schemeClr val="bg1"/>
                </a:solidFill>
                <a:latin typeface="Palatino Linotype" panose="02040502050505030304" pitchFamily="18" charset="0"/>
              </a:rPr>
              <a:t>Σω</a:t>
            </a:r>
            <a:r>
              <a:rPr lang="de-DE" sz="1700" dirty="0" smtClean="0">
                <a:solidFill>
                  <a:schemeClr val="bg1"/>
                </a:solidFill>
                <a:latin typeface="Palatino Linotype" panose="02040502050505030304" pitchFamily="18" charset="0"/>
              </a:rPr>
              <a:t>.	</a:t>
            </a:r>
            <a:r>
              <a:rPr lang="de-DE" sz="1700" b="1" dirty="0" err="1" smtClean="0">
                <a:solidFill>
                  <a:srgbClr val="FF0000"/>
                </a:solidFill>
                <a:latin typeface="Palatino Linotype" panose="02040502050505030304" pitchFamily="18" charset="0"/>
              </a:rPr>
              <a:t>Πότερον</a:t>
            </a:r>
            <a:r>
              <a:rPr lang="de-DE" sz="1700" dirty="0" smtClean="0">
                <a:solidFill>
                  <a:srgbClr val="FF0000"/>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δὲ</a:t>
            </a:r>
            <a:r>
              <a:rPr lang="de-DE" sz="1700" dirty="0" smtClean="0">
                <a:solidFill>
                  <a:schemeClr val="bg1"/>
                </a:solidFill>
                <a:latin typeface="Palatino Linotype" panose="02040502050505030304" pitchFamily="18" charset="0"/>
              </a:rPr>
              <a:t> π</a:t>
            </a:r>
            <a:r>
              <a:rPr lang="de-DE" sz="1700" dirty="0" err="1" smtClean="0">
                <a:solidFill>
                  <a:schemeClr val="bg1"/>
                </a:solidFill>
                <a:latin typeface="Palatino Linotype" panose="02040502050505030304" pitchFamily="18" charset="0"/>
              </a:rPr>
              <a:t>ερὶ</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ἀρετῆς</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μόνον</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σοι</a:t>
            </a:r>
            <a:r>
              <a:rPr lang="de-DE" sz="1700" dirty="0" smtClean="0">
                <a:solidFill>
                  <a:schemeClr val="bg1"/>
                </a:solidFill>
                <a:latin typeface="Palatino Linotype" panose="02040502050505030304" pitchFamily="18" charset="0"/>
              </a:rPr>
              <a:t> ο</a:t>
            </a:r>
            <a:r>
              <a:rPr lang="el-GR" sz="1700" dirty="0" smtClean="0">
                <a:solidFill>
                  <a:schemeClr val="bg1"/>
                </a:solidFill>
                <a:latin typeface="Palatino Linotype" panose="02040502050505030304" pitchFamily="18" charset="0"/>
              </a:rPr>
              <a:t>ὕ</a:t>
            </a:r>
            <a:r>
              <a:rPr lang="de-DE" sz="1700" dirty="0" err="1" smtClean="0">
                <a:solidFill>
                  <a:schemeClr val="bg1"/>
                </a:solidFill>
                <a:latin typeface="Palatino Linotype" panose="02040502050505030304" pitchFamily="18" charset="0"/>
              </a:rPr>
              <a:t>τω</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δοκεῖ</a:t>
            </a:r>
            <a:r>
              <a:rPr lang="de-DE" sz="1700" dirty="0" smtClean="0">
                <a:solidFill>
                  <a:schemeClr val="bg1"/>
                </a:solidFill>
                <a:latin typeface="Palatino Linotype" panose="02040502050505030304" pitchFamily="18" charset="0"/>
              </a:rPr>
              <a:t>, ὦ </a:t>
            </a:r>
            <a:r>
              <a:rPr lang="de-DE" sz="1700" dirty="0" err="1" smtClean="0">
                <a:solidFill>
                  <a:schemeClr val="bg1"/>
                </a:solidFill>
                <a:latin typeface="Palatino Linotype" panose="02040502050505030304" pitchFamily="18" charset="0"/>
              </a:rPr>
              <a:t>Μένων</a:t>
            </a:r>
            <a:r>
              <a:rPr lang="de-DE" sz="1700" dirty="0" smtClean="0">
                <a:solidFill>
                  <a:schemeClr val="bg1"/>
                </a:solidFill>
                <a:latin typeface="Palatino Linotype" panose="02040502050505030304" pitchFamily="18" charset="0"/>
              </a:rPr>
              <a:t>, </a:t>
            </a:r>
            <a:r>
              <a:rPr lang="de-DE" sz="1700" b="1" dirty="0" smtClean="0">
                <a:solidFill>
                  <a:srgbClr val="FF0000"/>
                </a:solidFill>
                <a:latin typeface="Palatino Linotype" panose="02040502050505030304" pitchFamily="18" charset="0"/>
              </a:rPr>
              <a:t>ἢ</a:t>
            </a:r>
            <a:r>
              <a:rPr lang="de-DE" sz="1700" dirty="0" smtClean="0">
                <a:solidFill>
                  <a:schemeClr val="bg1"/>
                </a:solidFill>
                <a:latin typeface="Palatino Linotype" panose="02040502050505030304" pitchFamily="18" charset="0"/>
              </a:rPr>
              <a:t> καὶ π</a:t>
            </a:r>
            <a:r>
              <a:rPr lang="de-DE" sz="1700" dirty="0" err="1" smtClean="0">
                <a:solidFill>
                  <a:schemeClr val="bg1"/>
                </a:solidFill>
                <a:latin typeface="Palatino Linotype" panose="02040502050505030304" pitchFamily="18" charset="0"/>
              </a:rPr>
              <a:t>ερὶ</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ὑγιεί</a:t>
            </a:r>
            <a:r>
              <a:rPr lang="de-DE" sz="1700" dirty="0" smtClean="0">
                <a:solidFill>
                  <a:schemeClr val="bg1"/>
                </a:solidFill>
                <a:latin typeface="Palatino Linotype" panose="02040502050505030304" pitchFamily="18" charset="0"/>
              </a:rPr>
              <a:t>ας 	καὶ περὶ </a:t>
            </a:r>
            <a:r>
              <a:rPr lang="de-DE" sz="1700" dirty="0">
                <a:solidFill>
                  <a:schemeClr val="bg1"/>
                </a:solidFill>
                <a:latin typeface="Palatino Linotype" panose="02040502050505030304" pitchFamily="18" charset="0"/>
              </a:rPr>
              <a:t>ἰσχύος καὶ </a:t>
            </a:r>
            <a:r>
              <a:rPr lang="de-DE" sz="1700" dirty="0" smtClean="0">
                <a:solidFill>
                  <a:schemeClr val="bg1"/>
                </a:solidFill>
                <a:latin typeface="Palatino Linotype" panose="02040502050505030304" pitchFamily="18" charset="0"/>
              </a:rPr>
              <a:t>τῶν ἄλλων</a:t>
            </a:r>
            <a:r>
              <a:rPr lang="de-DE" sz="1700" dirty="0">
                <a:solidFill>
                  <a:schemeClr val="bg1"/>
                </a:solidFill>
                <a:latin typeface="Palatino Linotype" panose="02040502050505030304" pitchFamily="18" charset="0"/>
              </a:rPr>
              <a:t>; Ἄλλη μὲν ἀνδρὸς δοκεῖ σοι εἶναι </a:t>
            </a:r>
            <a:r>
              <a:rPr lang="de-DE" sz="1700" dirty="0" smtClean="0">
                <a:solidFill>
                  <a:schemeClr val="bg1"/>
                </a:solidFill>
                <a:latin typeface="Palatino Linotype" panose="02040502050505030304" pitchFamily="18" charset="0"/>
              </a:rPr>
              <a:t>ὑγίεια, </a:t>
            </a:r>
          </a:p>
          <a:p>
            <a:pPr>
              <a:spcAft>
                <a:spcPts val="400"/>
              </a:spcAft>
            </a:pP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ἄλλη</a:t>
            </a:r>
            <a:r>
              <a:rPr lang="de-DE" sz="1700" dirty="0" smtClean="0">
                <a:solidFill>
                  <a:schemeClr val="bg1"/>
                </a:solidFill>
                <a:latin typeface="Palatino Linotype" panose="02040502050505030304" pitchFamily="18" charset="0"/>
              </a:rPr>
              <a:t> δὲ γυναικός</a:t>
            </a:r>
            <a:r>
              <a:rPr lang="de-DE" sz="1700" dirty="0">
                <a:solidFill>
                  <a:schemeClr val="bg1"/>
                </a:solidFill>
                <a:latin typeface="Palatino Linotype" panose="02040502050505030304" pitchFamily="18" charset="0"/>
              </a:rPr>
              <a:t>, ἤ τὸ αὐτό, εἴτε ἐν άνδρί, εἴτε ἐν γυναικί;</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Ἡ </a:t>
            </a:r>
            <a:r>
              <a:rPr lang="de-DE" sz="1700" dirty="0">
                <a:solidFill>
                  <a:schemeClr val="bg1"/>
                </a:solidFill>
                <a:latin typeface="Palatino Linotype" panose="02040502050505030304" pitchFamily="18" charset="0"/>
              </a:rPr>
              <a:t>α</a:t>
            </a:r>
            <a:r>
              <a:rPr lang="de-DE" sz="1700" dirty="0" err="1">
                <a:solidFill>
                  <a:schemeClr val="bg1"/>
                </a:solidFill>
                <a:latin typeface="Palatino Linotype" panose="02040502050505030304" pitchFamily="18" charset="0"/>
              </a:rPr>
              <a:t>ὐτή</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μοι</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δοκεῖ</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ὑγίειά</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εἶν</a:t>
            </a:r>
            <a:r>
              <a:rPr lang="de-DE" sz="1700" dirty="0">
                <a:solidFill>
                  <a:schemeClr val="bg1"/>
                </a:solidFill>
                <a:latin typeface="Palatino Linotype" panose="02040502050505030304" pitchFamily="18" charset="0"/>
              </a:rPr>
              <a:t>αι καὶ ἀνδρὸς καὶ γυναικός.</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Ἡ </a:t>
            </a:r>
            <a:r>
              <a:rPr lang="de-DE" sz="1700" dirty="0" err="1">
                <a:solidFill>
                  <a:schemeClr val="bg1"/>
                </a:solidFill>
                <a:latin typeface="Palatino Linotype" panose="02040502050505030304" pitchFamily="18" charset="0"/>
              </a:rPr>
              <a:t>δὲ</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ἀρετὴ</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δι</a:t>
            </a:r>
            <a:r>
              <a:rPr lang="de-DE" sz="1700" dirty="0">
                <a:solidFill>
                  <a:schemeClr val="bg1"/>
                </a:solidFill>
                <a:latin typeface="Palatino Linotype" panose="02040502050505030304" pitchFamily="18" charset="0"/>
              </a:rPr>
              <a:t>αφέρει τι, εἴτε ἐν παιδὶ εἴτε ἐν </a:t>
            </a:r>
            <a:r>
              <a:rPr lang="de-DE" sz="1700" dirty="0" smtClean="0">
                <a:solidFill>
                  <a:schemeClr val="bg1"/>
                </a:solidFill>
                <a:latin typeface="Palatino Linotype" panose="02040502050505030304" pitchFamily="18" charset="0"/>
              </a:rPr>
              <a:t>πρεσβυτέρῳ</a:t>
            </a:r>
            <a:r>
              <a:rPr lang="de-DE" sz="1700" dirty="0">
                <a:solidFill>
                  <a:schemeClr val="bg1"/>
                </a:solidFill>
                <a:latin typeface="Palatino Linotype" panose="02040502050505030304" pitchFamily="18" charset="0"/>
              </a:rPr>
              <a:t>, </a:t>
            </a:r>
            <a:endParaRPr lang="de-DE" sz="1700" dirty="0" smtClean="0">
              <a:solidFill>
                <a:schemeClr val="bg1"/>
              </a:solidFill>
              <a:latin typeface="Palatino Linotype" panose="02040502050505030304" pitchFamily="18" charset="0"/>
            </a:endParaRPr>
          </a:p>
          <a:p>
            <a:pPr>
              <a:spcAft>
                <a:spcPts val="400"/>
              </a:spcAft>
            </a:pP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εἴτε</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ἐν</a:t>
            </a: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γυν</a:t>
            </a:r>
            <a:r>
              <a:rPr lang="de-DE" sz="1700" dirty="0" smtClean="0">
                <a:solidFill>
                  <a:schemeClr val="bg1"/>
                </a:solidFill>
                <a:latin typeface="Palatino Linotype" panose="02040502050505030304" pitchFamily="18" charset="0"/>
              </a:rPr>
              <a:t>αικὶ εἴτε </a:t>
            </a:r>
            <a:r>
              <a:rPr lang="de-DE" sz="1700" dirty="0">
                <a:solidFill>
                  <a:schemeClr val="bg1"/>
                </a:solidFill>
                <a:latin typeface="Palatino Linotype" panose="02040502050505030304" pitchFamily="18" charset="0"/>
              </a:rPr>
              <a:t>ἐν ἀνδρί;</a:t>
            </a:r>
          </a:p>
          <a:p>
            <a:pPr>
              <a:spcAft>
                <a:spcPts val="400"/>
              </a:spcAft>
            </a:pPr>
            <a:r>
              <a:rPr lang="de-DE" sz="1700" dirty="0" err="1">
                <a:solidFill>
                  <a:schemeClr val="bg1"/>
                </a:solidFill>
                <a:latin typeface="Palatino Linotype" panose="02040502050505030304" pitchFamily="18" charset="0"/>
              </a:rPr>
              <a:t>Με</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Ἔμοιγέ</a:t>
            </a:r>
            <a:r>
              <a:rPr lang="de-DE" sz="1700" dirty="0" smtClean="0">
                <a:solidFill>
                  <a:schemeClr val="bg1"/>
                </a:solidFill>
                <a:latin typeface="Palatino Linotype" panose="02040502050505030304" pitchFamily="18" charset="0"/>
              </a:rPr>
              <a:t> </a:t>
            </a:r>
            <a:r>
              <a:rPr lang="de-DE" sz="1700" dirty="0">
                <a:solidFill>
                  <a:schemeClr val="bg1"/>
                </a:solidFill>
                <a:latin typeface="Palatino Linotype" panose="02040502050505030304" pitchFamily="18" charset="0"/>
              </a:rPr>
              <a:t>π</a:t>
            </a:r>
            <a:r>
              <a:rPr lang="de-DE" sz="1700" dirty="0" err="1">
                <a:solidFill>
                  <a:schemeClr val="bg1"/>
                </a:solidFill>
                <a:latin typeface="Palatino Linotype" panose="02040502050505030304" pitchFamily="18" charset="0"/>
              </a:rPr>
              <a:t>ως</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δοκεῖ</a:t>
            </a:r>
            <a:r>
              <a:rPr lang="de-DE" sz="1700" dirty="0">
                <a:solidFill>
                  <a:schemeClr val="bg1"/>
                </a:solidFill>
                <a:latin typeface="Palatino Linotype" panose="02040502050505030304" pitchFamily="18" charset="0"/>
              </a:rPr>
              <a:t>, ὦ </a:t>
            </a:r>
            <a:r>
              <a:rPr lang="de-DE" sz="1700" dirty="0" err="1">
                <a:solidFill>
                  <a:schemeClr val="bg1"/>
                </a:solidFill>
                <a:latin typeface="Palatino Linotype" panose="02040502050505030304" pitchFamily="18" charset="0"/>
              </a:rPr>
              <a:t>Σώκρ</a:t>
            </a:r>
            <a:r>
              <a:rPr lang="de-DE" sz="1700" dirty="0">
                <a:solidFill>
                  <a:schemeClr val="bg1"/>
                </a:solidFill>
                <a:latin typeface="Palatino Linotype" panose="02040502050505030304" pitchFamily="18" charset="0"/>
              </a:rPr>
              <a:t>ατες, τοῦτο οὐκέτι ὅμοιον </a:t>
            </a:r>
            <a:r>
              <a:rPr lang="de-DE" sz="1700" dirty="0" smtClean="0">
                <a:solidFill>
                  <a:schemeClr val="bg1"/>
                </a:solidFill>
                <a:latin typeface="Palatino Linotype" panose="02040502050505030304" pitchFamily="18" charset="0"/>
              </a:rPr>
              <a:t>εἶναι </a:t>
            </a:r>
            <a:r>
              <a:rPr lang="de-DE" sz="1700" dirty="0">
                <a:solidFill>
                  <a:schemeClr val="bg1"/>
                </a:solidFill>
                <a:latin typeface="Palatino Linotype" panose="02040502050505030304" pitchFamily="18" charset="0"/>
              </a:rPr>
              <a:t>τοῖς ἄλλοις.</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Τί</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δέ</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οὐκ</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ἀνδρῶν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μὲν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ἀρετὴν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ἔλεγες</a:t>
            </a:r>
            <a:r>
              <a:rPr lang="de-DE" sz="1700" dirty="0">
                <a:solidFill>
                  <a:schemeClr val="bg1"/>
                </a:solidFill>
                <a:latin typeface="Palatino Linotype" panose="02040502050505030304" pitchFamily="18" charset="0"/>
              </a:rPr>
              <a:t> π</a:t>
            </a:r>
            <a:r>
              <a:rPr lang="de-DE" sz="1700" dirty="0" err="1">
                <a:solidFill>
                  <a:schemeClr val="bg1"/>
                </a:solidFill>
                <a:latin typeface="Palatino Linotype" panose="02040502050505030304" pitchFamily="18" charset="0"/>
              </a:rPr>
              <a:t>όλιν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εὖ</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ἐπ</a:t>
            </a:r>
            <a:r>
              <a:rPr lang="de-DE" sz="1700" dirty="0" err="1" smtClean="0">
                <a:solidFill>
                  <a:schemeClr val="bg1"/>
                </a:solidFill>
                <a:latin typeface="Palatino Linotype" panose="02040502050505030304" pitchFamily="18" charset="0"/>
              </a:rPr>
              <a:t>ιτρο</a:t>
            </a:r>
            <a:r>
              <a:rPr lang="de-DE" sz="1700" dirty="0" smtClean="0">
                <a:solidFill>
                  <a:schemeClr val="bg1"/>
                </a:solidFill>
                <a:latin typeface="Palatino Linotype" panose="02040502050505030304" pitchFamily="18" charset="0"/>
              </a:rPr>
              <a:t>πεύειν</a:t>
            </a:r>
            <a:r>
              <a:rPr lang="de-DE" sz="1700" dirty="0">
                <a:solidFill>
                  <a:schemeClr val="bg1"/>
                </a:solidFill>
                <a:latin typeface="Palatino Linotype" panose="02040502050505030304" pitchFamily="18" charset="0"/>
              </a:rPr>
              <a:t>, </a:t>
            </a:r>
            <a:endParaRPr lang="de-DE" sz="1700" dirty="0" smtClean="0">
              <a:solidFill>
                <a:schemeClr val="bg1"/>
              </a:solidFill>
              <a:latin typeface="Palatino Linotype" panose="02040502050505030304" pitchFamily="18" charset="0"/>
            </a:endParaRPr>
          </a:p>
          <a:p>
            <a:pPr>
              <a:spcAft>
                <a:spcPts val="400"/>
              </a:spcAft>
            </a:pP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γυν</a:t>
            </a:r>
            <a:r>
              <a:rPr lang="de-DE" sz="1700" dirty="0" smtClean="0">
                <a:solidFill>
                  <a:schemeClr val="bg1"/>
                </a:solidFill>
                <a:latin typeface="Palatino Linotype" panose="02040502050505030304" pitchFamily="18" charset="0"/>
              </a:rPr>
              <a:t>αικῶν δὲ οἰκίαν</a:t>
            </a:r>
            <a:r>
              <a:rPr lang="de-DE" sz="1700" dirty="0">
                <a:solidFill>
                  <a:schemeClr val="bg1"/>
                </a:solidFill>
                <a:latin typeface="Palatino Linotype" panose="02040502050505030304" pitchFamily="18" charset="0"/>
              </a:rPr>
              <a:t>;</a:t>
            </a:r>
          </a:p>
          <a:p>
            <a:pPr>
              <a:spcAft>
                <a:spcPts val="300"/>
              </a:spcAft>
            </a:pPr>
            <a:r>
              <a:rPr lang="de-DE" sz="1700" dirty="0" err="1">
                <a:solidFill>
                  <a:schemeClr val="bg1"/>
                </a:solidFill>
                <a:latin typeface="Palatino Linotype" panose="02040502050505030304" pitchFamily="18" charset="0"/>
              </a:rPr>
              <a:t>Με</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Ἔγωγε</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Ἆρ</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οὖν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ἔξεστιν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ἀνδράσιν</a:t>
            </a:r>
            <a:r>
              <a:rPr lang="de-DE" sz="1700" dirty="0">
                <a:solidFill>
                  <a:schemeClr val="bg1"/>
                </a:solidFill>
                <a:latin typeface="Palatino Linotype" panose="02040502050505030304" pitchFamily="18" charset="0"/>
              </a:rPr>
              <a:t> ἤ </a:t>
            </a:r>
            <a:r>
              <a:rPr lang="de-DE" sz="1700" dirty="0" err="1">
                <a:solidFill>
                  <a:schemeClr val="bg1"/>
                </a:solidFill>
                <a:latin typeface="Palatino Linotype" panose="02040502050505030304" pitchFamily="18" charset="0"/>
              </a:rPr>
              <a:t>γυν</a:t>
            </a:r>
            <a:r>
              <a:rPr lang="de-DE" sz="1700" dirty="0">
                <a:solidFill>
                  <a:schemeClr val="bg1"/>
                </a:solidFill>
                <a:latin typeface="Palatino Linotype" panose="02040502050505030304" pitchFamily="18" charset="0"/>
              </a:rPr>
              <a:t>αιξὶν εὖ ἐπιτροπεύειν ἤ </a:t>
            </a:r>
            <a:r>
              <a:rPr lang="de-DE" sz="1700" dirty="0" smtClean="0">
                <a:solidFill>
                  <a:schemeClr val="bg1"/>
                </a:solidFill>
                <a:latin typeface="Palatino Linotype" panose="02040502050505030304" pitchFamily="18" charset="0"/>
              </a:rPr>
              <a:t>πόλιν </a:t>
            </a:r>
            <a:r>
              <a:rPr lang="de-DE" sz="1700" dirty="0">
                <a:solidFill>
                  <a:schemeClr val="bg1"/>
                </a:solidFill>
                <a:latin typeface="Palatino Linotype" panose="02040502050505030304" pitchFamily="18" charset="0"/>
              </a:rPr>
              <a:t>ἤ </a:t>
            </a:r>
            <a:r>
              <a:rPr lang="de-DE" sz="1700" dirty="0" smtClean="0">
                <a:solidFill>
                  <a:schemeClr val="bg1"/>
                </a:solidFill>
                <a:latin typeface="Palatino Linotype" panose="02040502050505030304" pitchFamily="18" charset="0"/>
              </a:rPr>
              <a:t>οἰκίαν</a:t>
            </a:r>
          </a:p>
          <a:p>
            <a:pPr>
              <a:spcAft>
                <a:spcPts val="400"/>
              </a:spcAft>
            </a:pPr>
            <a:r>
              <a:rPr lang="de-DE" sz="1700" dirty="0" smtClean="0">
                <a:solidFill>
                  <a:schemeClr val="bg1"/>
                </a:solidFill>
                <a:latin typeface="Palatino Linotype" panose="02040502050505030304" pitchFamily="18" charset="0"/>
              </a:rPr>
              <a:t>	ἤ </a:t>
            </a:r>
            <a:r>
              <a:rPr lang="de-DE" sz="1700" dirty="0" err="1" smtClean="0">
                <a:solidFill>
                  <a:schemeClr val="bg1"/>
                </a:solidFill>
                <a:latin typeface="Palatino Linotype" panose="02040502050505030304" pitchFamily="18" charset="0"/>
              </a:rPr>
              <a:t>ἄλλο</a:t>
            </a:r>
            <a:r>
              <a:rPr lang="de-DE" sz="1700" dirty="0" smtClean="0">
                <a:solidFill>
                  <a:schemeClr val="bg1"/>
                </a:solidFill>
                <a:latin typeface="Palatino Linotype" panose="02040502050505030304" pitchFamily="18" charset="0"/>
              </a:rPr>
              <a:t> τι εἰ </a:t>
            </a:r>
            <a:r>
              <a:rPr lang="de-DE" sz="1700" dirty="0">
                <a:solidFill>
                  <a:schemeClr val="bg1"/>
                </a:solidFill>
                <a:latin typeface="Palatino Linotype" panose="02040502050505030304" pitchFamily="18" charset="0"/>
              </a:rPr>
              <a:t>μὴ σωφρόνως καὶ δικαίως;</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Οὐ</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δῆτ</a:t>
            </a:r>
            <a:r>
              <a:rPr lang="de-DE" sz="1700" dirty="0">
                <a:solidFill>
                  <a:schemeClr val="bg1"/>
                </a:solidFill>
                <a:latin typeface="Palatino Linotype" panose="02040502050505030304" pitchFamily="18" charset="0"/>
              </a:rPr>
              <a:t>α.</a:t>
            </a:r>
          </a:p>
          <a:p>
            <a:pPr>
              <a:spcAft>
                <a:spcPts val="400"/>
              </a:spcAft>
            </a:pPr>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Οὐκοῦν</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εἰ</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δικ</a:t>
            </a:r>
            <a:r>
              <a:rPr lang="de-DE" sz="1700" dirty="0">
                <a:solidFill>
                  <a:schemeClr val="bg1"/>
                </a:solidFill>
                <a:latin typeface="Palatino Linotype" panose="02040502050505030304" pitchFamily="18" charset="0"/>
              </a:rPr>
              <a:t>αίως καὶ σωφρόνως ἐπιτροπεύουσιν, δικαιοσύνῃ καὶ </a:t>
            </a:r>
            <a:r>
              <a:rPr lang="de-DE" sz="1700" dirty="0" smtClean="0">
                <a:solidFill>
                  <a:schemeClr val="bg1"/>
                </a:solidFill>
                <a:latin typeface="Palatino Linotype" panose="02040502050505030304" pitchFamily="18" charset="0"/>
              </a:rPr>
              <a:t>	σωφροσύνῃ ἐπιτροπεύσουσιν</a:t>
            </a:r>
            <a:r>
              <a:rPr lang="de-DE" sz="1700" dirty="0">
                <a:solidFill>
                  <a:schemeClr val="bg1"/>
                </a:solidFill>
                <a:latin typeface="Palatino Linotype" panose="02040502050505030304" pitchFamily="18" charset="0"/>
              </a:rPr>
              <a:t>;</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Ἀνάγκη</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Τῶν</a:t>
            </a:r>
            <a:r>
              <a:rPr lang="de-DE" sz="1700" dirty="0" smtClean="0">
                <a:solidFill>
                  <a:schemeClr val="bg1"/>
                </a:solidFill>
                <a:latin typeface="Palatino Linotype" panose="02040502050505030304" pitchFamily="18" charset="0"/>
              </a:rPr>
              <a:t> </a:t>
            </a:r>
            <a:r>
              <a:rPr lang="de-DE" sz="1700" dirty="0">
                <a:solidFill>
                  <a:schemeClr val="bg1"/>
                </a:solidFill>
                <a:latin typeface="Palatino Linotype" panose="02040502050505030304" pitchFamily="18" charset="0"/>
              </a:rPr>
              <a:t>α</a:t>
            </a:r>
            <a:r>
              <a:rPr lang="de-DE" sz="1700" dirty="0" err="1">
                <a:solidFill>
                  <a:schemeClr val="bg1"/>
                </a:solidFill>
                <a:latin typeface="Palatino Linotype" panose="02040502050505030304" pitchFamily="18" charset="0"/>
              </a:rPr>
              <a:t>ὐτῶν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ἄρ</a:t>
            </a:r>
            <a:r>
              <a:rPr lang="de-DE" sz="1700" dirty="0">
                <a:solidFill>
                  <a:schemeClr val="bg1"/>
                </a:solidFill>
                <a:latin typeface="Palatino Linotype" panose="02040502050505030304" pitchFamily="18" charset="0"/>
              </a:rPr>
              <a:t>α ἀμφότεροι δέονται, εἴπερ μέλλουσιν ἀγαθοὶ εἶναι, </a:t>
            </a:r>
            <a:endParaRPr lang="de-DE" sz="1700" dirty="0" smtClean="0">
              <a:solidFill>
                <a:schemeClr val="bg1"/>
              </a:solidFill>
              <a:latin typeface="Palatino Linotype" panose="02040502050505030304" pitchFamily="18" charset="0"/>
            </a:endParaRPr>
          </a:p>
          <a:p>
            <a:pPr>
              <a:spcAft>
                <a:spcPts val="400"/>
              </a:spcAft>
            </a:pP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καὶ ἡ </a:t>
            </a:r>
            <a:r>
              <a:rPr lang="de-DE" sz="1700" dirty="0" err="1" smtClean="0">
                <a:solidFill>
                  <a:schemeClr val="bg1"/>
                </a:solidFill>
                <a:latin typeface="Palatino Linotype" panose="02040502050505030304" pitchFamily="18" charset="0"/>
              </a:rPr>
              <a:t>γυνὴ</a:t>
            </a:r>
            <a:r>
              <a:rPr lang="de-DE" sz="1700" dirty="0" smtClean="0">
                <a:solidFill>
                  <a:schemeClr val="bg1"/>
                </a:solidFill>
                <a:latin typeface="Palatino Linotype" panose="02040502050505030304" pitchFamily="18" charset="0"/>
              </a:rPr>
              <a:t> καὶ </a:t>
            </a:r>
            <a:r>
              <a:rPr lang="de-DE" sz="1700" dirty="0">
                <a:solidFill>
                  <a:schemeClr val="bg1"/>
                </a:solidFill>
                <a:latin typeface="Palatino Linotype" panose="02040502050505030304" pitchFamily="18" charset="0"/>
              </a:rPr>
              <a:t>ὁ ἀνήρ, δικαιοσύνης καὶ σωφροσύνης.</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Φα</a:t>
            </a:r>
            <a:r>
              <a:rPr lang="de-DE" sz="1700" dirty="0" err="1" smtClean="0">
                <a:solidFill>
                  <a:schemeClr val="bg1"/>
                </a:solidFill>
                <a:latin typeface="Palatino Linotype" panose="02040502050505030304" pitchFamily="18" charset="0"/>
              </a:rPr>
              <a:t>ίνοντ</a:t>
            </a:r>
            <a:r>
              <a:rPr lang="de-DE" sz="1700" dirty="0" smtClean="0">
                <a:solidFill>
                  <a:schemeClr val="bg1"/>
                </a:solidFill>
                <a:latin typeface="Palatino Linotype" panose="02040502050505030304" pitchFamily="18" charset="0"/>
              </a:rPr>
              <a:t>αι</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Τῷ</a:t>
            </a:r>
            <a:r>
              <a:rPr lang="de-DE" sz="1700" dirty="0">
                <a:solidFill>
                  <a:schemeClr val="bg1"/>
                </a:solidFill>
                <a:latin typeface="Palatino Linotype" panose="02040502050505030304" pitchFamily="18" charset="0"/>
              </a:rPr>
              <a:t> α</a:t>
            </a:r>
            <a:r>
              <a:rPr lang="de-DE" sz="1700" dirty="0" err="1">
                <a:solidFill>
                  <a:schemeClr val="bg1"/>
                </a:solidFill>
                <a:latin typeface="Palatino Linotype" panose="02040502050505030304" pitchFamily="18" charset="0"/>
              </a:rPr>
              <a:t>ὐτῷ</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ἄρ</a:t>
            </a:r>
            <a:r>
              <a:rPr lang="de-DE" sz="1700" dirty="0">
                <a:solidFill>
                  <a:schemeClr val="bg1"/>
                </a:solidFill>
                <a:latin typeface="Palatino Linotype" panose="02040502050505030304" pitchFamily="18" charset="0"/>
              </a:rPr>
              <a:t>α τρόπῳ πάντες οἱ ἄνθρωποι ἀγαθοί </a:t>
            </a:r>
            <a:r>
              <a:rPr lang="de-DE" sz="1700" dirty="0" smtClean="0">
                <a:solidFill>
                  <a:schemeClr val="bg1"/>
                </a:solidFill>
                <a:latin typeface="Palatino Linotype" panose="02040502050505030304" pitchFamily="18" charset="0"/>
              </a:rPr>
              <a:t>εἰσιν.</a:t>
            </a:r>
            <a:endParaRPr lang="de-DE" dirty="0">
              <a:latin typeface="Palatino Linotype" panose="02040502050505030304" pitchFamily="18" charset="0"/>
            </a:endParaRPr>
          </a:p>
        </p:txBody>
      </p:sp>
    </p:spTree>
    <p:extLst>
      <p:ext uri="{BB962C8B-B14F-4D97-AF65-F5344CB8AC3E}">
        <p14:creationId xmlns:p14="http://schemas.microsoft.com/office/powerpoint/2010/main" val="306594164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6251" y="188640"/>
            <a:ext cx="9015152" cy="6337632"/>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Männliche </a:t>
            </a:r>
            <a:r>
              <a:rPr lang="de-DE" sz="2000" b="1" u="sng" dirty="0" smtClean="0">
                <a:solidFill>
                  <a:schemeClr val="bg1"/>
                </a:solidFill>
                <a:latin typeface="Palatino Linotype" panose="02040502050505030304" pitchFamily="18" charset="0"/>
              </a:rPr>
              <a:t>und weibliche Tugend</a:t>
            </a:r>
            <a:r>
              <a:rPr lang="de-DE" sz="1200" dirty="0" smtClean="0">
                <a:solidFill>
                  <a:schemeClr val="bg1"/>
                </a:solidFill>
                <a:latin typeface="Palatino Linotype" panose="02040502050505030304" pitchFamily="18" charset="0"/>
              </a:rPr>
              <a:t> (</a:t>
            </a:r>
            <a:r>
              <a:rPr lang="de-DE" sz="1200" dirty="0" err="1" smtClean="0">
                <a:solidFill>
                  <a:schemeClr val="bg1"/>
                </a:solidFill>
                <a:latin typeface="Palatino Linotype" panose="02040502050505030304" pitchFamily="18" charset="0"/>
              </a:rPr>
              <a:t>Menon</a:t>
            </a:r>
            <a:r>
              <a:rPr lang="de-DE" sz="1200" dirty="0" smtClean="0">
                <a:solidFill>
                  <a:schemeClr val="bg1"/>
                </a:solidFill>
                <a:latin typeface="Palatino Linotype" panose="02040502050505030304" pitchFamily="18" charset="0"/>
              </a:rPr>
              <a:t> 72d-73c, gekürzt)</a:t>
            </a:r>
            <a:r>
              <a:rPr lang="de-DE" sz="2000" b="1" u="sng" dirty="0" smtClean="0">
                <a:solidFill>
                  <a:schemeClr val="bg1"/>
                </a:solidFill>
                <a:latin typeface="Palatino Linotype" panose="02040502050505030304" pitchFamily="18" charset="0"/>
              </a:rPr>
              <a:t> </a:t>
            </a:r>
          </a:p>
          <a:p>
            <a:r>
              <a:rPr lang="de-DE" sz="1700" dirty="0" err="1" smtClean="0">
                <a:solidFill>
                  <a:schemeClr val="bg1"/>
                </a:solidFill>
                <a:latin typeface="Palatino Linotype" panose="02040502050505030304" pitchFamily="18" charset="0"/>
              </a:rPr>
              <a:t>Σω</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Πότερον</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δὲ</a:t>
            </a:r>
            <a:r>
              <a:rPr lang="de-DE" sz="1700" dirty="0" smtClean="0">
                <a:solidFill>
                  <a:schemeClr val="bg1"/>
                </a:solidFill>
                <a:latin typeface="Palatino Linotype" panose="02040502050505030304" pitchFamily="18" charset="0"/>
              </a:rPr>
              <a:t> π</a:t>
            </a:r>
            <a:r>
              <a:rPr lang="de-DE" sz="1700" dirty="0" err="1" smtClean="0">
                <a:solidFill>
                  <a:schemeClr val="bg1"/>
                </a:solidFill>
                <a:latin typeface="Palatino Linotype" panose="02040502050505030304" pitchFamily="18" charset="0"/>
              </a:rPr>
              <a:t>ερὶ</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ἀρετῆς</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μόνον</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σοι</a:t>
            </a:r>
            <a:r>
              <a:rPr lang="de-DE" sz="1700" dirty="0" smtClean="0">
                <a:solidFill>
                  <a:schemeClr val="bg1"/>
                </a:solidFill>
                <a:latin typeface="Palatino Linotype" panose="02040502050505030304" pitchFamily="18" charset="0"/>
              </a:rPr>
              <a:t> ο</a:t>
            </a:r>
            <a:r>
              <a:rPr lang="el-GR" sz="1700" dirty="0" smtClean="0">
                <a:solidFill>
                  <a:schemeClr val="bg1"/>
                </a:solidFill>
                <a:latin typeface="Palatino Linotype" panose="02040502050505030304" pitchFamily="18" charset="0"/>
              </a:rPr>
              <a:t>ὕ</a:t>
            </a:r>
            <a:r>
              <a:rPr lang="de-DE" sz="1700" dirty="0" err="1" smtClean="0">
                <a:solidFill>
                  <a:schemeClr val="bg1"/>
                </a:solidFill>
                <a:latin typeface="Palatino Linotype" panose="02040502050505030304" pitchFamily="18" charset="0"/>
              </a:rPr>
              <a:t>τω</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δοκεῖ</a:t>
            </a:r>
            <a:r>
              <a:rPr lang="de-DE" sz="1700" dirty="0" smtClean="0">
                <a:solidFill>
                  <a:schemeClr val="bg1"/>
                </a:solidFill>
                <a:latin typeface="Palatino Linotype" panose="02040502050505030304" pitchFamily="18" charset="0"/>
              </a:rPr>
              <a:t>, ὦ </a:t>
            </a:r>
            <a:r>
              <a:rPr lang="de-DE" sz="1700" dirty="0" err="1" smtClean="0">
                <a:solidFill>
                  <a:schemeClr val="bg1"/>
                </a:solidFill>
                <a:latin typeface="Palatino Linotype" panose="02040502050505030304" pitchFamily="18" charset="0"/>
              </a:rPr>
              <a:t>Μένων</a:t>
            </a:r>
            <a:r>
              <a:rPr lang="de-DE" sz="1700" dirty="0" smtClean="0">
                <a:solidFill>
                  <a:schemeClr val="bg1"/>
                </a:solidFill>
                <a:latin typeface="Palatino Linotype" panose="02040502050505030304" pitchFamily="18" charset="0"/>
              </a:rPr>
              <a:t>, ἢ καὶ π</a:t>
            </a:r>
            <a:r>
              <a:rPr lang="de-DE" sz="1700" dirty="0" err="1" smtClean="0">
                <a:solidFill>
                  <a:schemeClr val="bg1"/>
                </a:solidFill>
                <a:latin typeface="Palatino Linotype" panose="02040502050505030304" pitchFamily="18" charset="0"/>
              </a:rPr>
              <a:t>ερὶ</a:t>
            </a:r>
            <a:r>
              <a:rPr lang="de-DE" sz="1700" dirty="0" smtClean="0">
                <a:solidFill>
                  <a:schemeClr val="bg1"/>
                </a:solidFill>
                <a:latin typeface="Palatino Linotype" panose="02040502050505030304" pitchFamily="18" charset="0"/>
              </a:rPr>
              <a:t> </a:t>
            </a:r>
            <a:r>
              <a:rPr lang="de-DE" sz="1700" b="1" dirty="0" err="1" smtClean="0">
                <a:solidFill>
                  <a:srgbClr val="FF0000"/>
                </a:solidFill>
                <a:latin typeface="Palatino Linotype" panose="02040502050505030304" pitchFamily="18" charset="0"/>
              </a:rPr>
              <a:t>ὑγιεί</a:t>
            </a:r>
            <a:r>
              <a:rPr lang="de-DE" sz="1700" b="1" dirty="0" smtClean="0">
                <a:solidFill>
                  <a:srgbClr val="FF0000"/>
                </a:solidFill>
                <a:latin typeface="Palatino Linotype" panose="02040502050505030304" pitchFamily="18" charset="0"/>
              </a:rPr>
              <a:t>ας</a:t>
            </a:r>
            <a:r>
              <a:rPr lang="de-DE" sz="1700" dirty="0" smtClean="0">
                <a:solidFill>
                  <a:srgbClr val="FF0000"/>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καὶ περὶ </a:t>
            </a:r>
            <a:r>
              <a:rPr lang="de-DE" sz="1700" b="1" dirty="0">
                <a:solidFill>
                  <a:srgbClr val="FF0000"/>
                </a:solidFill>
                <a:latin typeface="Palatino Linotype" panose="02040502050505030304" pitchFamily="18" charset="0"/>
              </a:rPr>
              <a:t>ἰσχύος</a:t>
            </a:r>
            <a:r>
              <a:rPr lang="de-DE" sz="1700" dirty="0">
                <a:solidFill>
                  <a:schemeClr val="bg1"/>
                </a:solidFill>
                <a:latin typeface="Palatino Linotype" panose="02040502050505030304" pitchFamily="18" charset="0"/>
              </a:rPr>
              <a:t> καὶ </a:t>
            </a:r>
            <a:r>
              <a:rPr lang="de-DE" sz="1700" dirty="0" smtClean="0">
                <a:solidFill>
                  <a:schemeClr val="bg1"/>
                </a:solidFill>
                <a:latin typeface="Palatino Linotype" panose="02040502050505030304" pitchFamily="18" charset="0"/>
              </a:rPr>
              <a:t>τῶν ἄλλων</a:t>
            </a:r>
            <a:r>
              <a:rPr lang="de-DE" sz="1700" dirty="0">
                <a:solidFill>
                  <a:schemeClr val="bg1"/>
                </a:solidFill>
                <a:latin typeface="Palatino Linotype" panose="02040502050505030304" pitchFamily="18" charset="0"/>
              </a:rPr>
              <a:t>; Ἄλλη μὲν ἀνδρὸς δοκεῖ σοι εἶναι </a:t>
            </a:r>
            <a:r>
              <a:rPr lang="de-DE" sz="1700" b="1" dirty="0" smtClean="0">
                <a:solidFill>
                  <a:srgbClr val="FF0000"/>
                </a:solidFill>
                <a:latin typeface="Palatino Linotype" panose="02040502050505030304" pitchFamily="18" charset="0"/>
              </a:rPr>
              <a:t>ὑγίεια</a:t>
            </a:r>
            <a:r>
              <a:rPr lang="de-DE" sz="1700" dirty="0" smtClean="0">
                <a:solidFill>
                  <a:schemeClr val="bg1"/>
                </a:solidFill>
                <a:latin typeface="Palatino Linotype" panose="02040502050505030304" pitchFamily="18" charset="0"/>
              </a:rPr>
              <a:t>, </a:t>
            </a:r>
          </a:p>
          <a:p>
            <a:pPr>
              <a:spcAft>
                <a:spcPts val="400"/>
              </a:spcAft>
            </a:pP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ἄλλη</a:t>
            </a:r>
            <a:r>
              <a:rPr lang="de-DE" sz="1700" dirty="0" smtClean="0">
                <a:solidFill>
                  <a:schemeClr val="bg1"/>
                </a:solidFill>
                <a:latin typeface="Palatino Linotype" panose="02040502050505030304" pitchFamily="18" charset="0"/>
              </a:rPr>
              <a:t> δὲ γυναικός</a:t>
            </a:r>
            <a:r>
              <a:rPr lang="de-DE" sz="1700" dirty="0">
                <a:solidFill>
                  <a:schemeClr val="bg1"/>
                </a:solidFill>
                <a:latin typeface="Palatino Linotype" panose="02040502050505030304" pitchFamily="18" charset="0"/>
              </a:rPr>
              <a:t>, ἤ τὸ αὐτό, εἴτε ἐν άνδρί, εἴτε ἐν γυναικί;</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Ἡ </a:t>
            </a:r>
            <a:r>
              <a:rPr lang="de-DE" sz="1700" dirty="0">
                <a:solidFill>
                  <a:schemeClr val="bg1"/>
                </a:solidFill>
                <a:latin typeface="Palatino Linotype" panose="02040502050505030304" pitchFamily="18" charset="0"/>
              </a:rPr>
              <a:t>α</a:t>
            </a:r>
            <a:r>
              <a:rPr lang="de-DE" sz="1700" dirty="0" err="1">
                <a:solidFill>
                  <a:schemeClr val="bg1"/>
                </a:solidFill>
                <a:latin typeface="Palatino Linotype" panose="02040502050505030304" pitchFamily="18" charset="0"/>
              </a:rPr>
              <a:t>ὐτή</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μοι</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δοκεῖ</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ὑγίειά</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εἶν</a:t>
            </a:r>
            <a:r>
              <a:rPr lang="de-DE" sz="1700" dirty="0">
                <a:solidFill>
                  <a:schemeClr val="bg1"/>
                </a:solidFill>
                <a:latin typeface="Palatino Linotype" panose="02040502050505030304" pitchFamily="18" charset="0"/>
              </a:rPr>
              <a:t>αι καὶ ἀνδρὸς καὶ γυναικός.</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Ἡ </a:t>
            </a:r>
            <a:r>
              <a:rPr lang="de-DE" sz="1700" dirty="0" err="1">
                <a:solidFill>
                  <a:schemeClr val="bg1"/>
                </a:solidFill>
                <a:latin typeface="Palatino Linotype" panose="02040502050505030304" pitchFamily="18" charset="0"/>
              </a:rPr>
              <a:t>δὲ</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ἀρετὴ</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δι</a:t>
            </a:r>
            <a:r>
              <a:rPr lang="de-DE" sz="1700" dirty="0">
                <a:solidFill>
                  <a:schemeClr val="bg1"/>
                </a:solidFill>
                <a:latin typeface="Palatino Linotype" panose="02040502050505030304" pitchFamily="18" charset="0"/>
              </a:rPr>
              <a:t>αφέρει τι, εἴτε ἐν παιδὶ εἴτε ἐν </a:t>
            </a:r>
            <a:r>
              <a:rPr lang="de-DE" sz="1700" dirty="0" smtClean="0">
                <a:solidFill>
                  <a:schemeClr val="bg1"/>
                </a:solidFill>
                <a:latin typeface="Palatino Linotype" panose="02040502050505030304" pitchFamily="18" charset="0"/>
              </a:rPr>
              <a:t>πρεσβυτέρῳ</a:t>
            </a:r>
            <a:r>
              <a:rPr lang="de-DE" sz="1700" dirty="0">
                <a:solidFill>
                  <a:schemeClr val="bg1"/>
                </a:solidFill>
                <a:latin typeface="Palatino Linotype" panose="02040502050505030304" pitchFamily="18" charset="0"/>
              </a:rPr>
              <a:t>, </a:t>
            </a:r>
            <a:endParaRPr lang="de-DE" sz="1700" dirty="0" smtClean="0">
              <a:solidFill>
                <a:schemeClr val="bg1"/>
              </a:solidFill>
              <a:latin typeface="Palatino Linotype" panose="02040502050505030304" pitchFamily="18" charset="0"/>
            </a:endParaRPr>
          </a:p>
          <a:p>
            <a:pPr>
              <a:spcAft>
                <a:spcPts val="400"/>
              </a:spcAft>
            </a:pP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εἴτε</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ἐν</a:t>
            </a: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γυν</a:t>
            </a:r>
            <a:r>
              <a:rPr lang="de-DE" sz="1700" dirty="0" smtClean="0">
                <a:solidFill>
                  <a:schemeClr val="bg1"/>
                </a:solidFill>
                <a:latin typeface="Palatino Linotype" panose="02040502050505030304" pitchFamily="18" charset="0"/>
              </a:rPr>
              <a:t>αικὶ εἴτε </a:t>
            </a:r>
            <a:r>
              <a:rPr lang="de-DE" sz="1700" dirty="0">
                <a:solidFill>
                  <a:schemeClr val="bg1"/>
                </a:solidFill>
                <a:latin typeface="Palatino Linotype" panose="02040502050505030304" pitchFamily="18" charset="0"/>
              </a:rPr>
              <a:t>ἐν ἀνδρί;</a:t>
            </a:r>
          </a:p>
          <a:p>
            <a:pPr>
              <a:spcAft>
                <a:spcPts val="400"/>
              </a:spcAft>
            </a:pPr>
            <a:r>
              <a:rPr lang="de-DE" sz="1700" dirty="0" err="1">
                <a:solidFill>
                  <a:schemeClr val="bg1"/>
                </a:solidFill>
                <a:latin typeface="Palatino Linotype" panose="02040502050505030304" pitchFamily="18" charset="0"/>
              </a:rPr>
              <a:t>Με</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Ἔμοιγέ</a:t>
            </a:r>
            <a:r>
              <a:rPr lang="de-DE" sz="1700" dirty="0" smtClean="0">
                <a:solidFill>
                  <a:schemeClr val="bg1"/>
                </a:solidFill>
                <a:latin typeface="Palatino Linotype" panose="02040502050505030304" pitchFamily="18" charset="0"/>
              </a:rPr>
              <a:t> </a:t>
            </a:r>
            <a:r>
              <a:rPr lang="de-DE" sz="1700" dirty="0">
                <a:solidFill>
                  <a:schemeClr val="bg1"/>
                </a:solidFill>
                <a:latin typeface="Palatino Linotype" panose="02040502050505030304" pitchFamily="18" charset="0"/>
              </a:rPr>
              <a:t>π</a:t>
            </a:r>
            <a:r>
              <a:rPr lang="de-DE" sz="1700" dirty="0" err="1">
                <a:solidFill>
                  <a:schemeClr val="bg1"/>
                </a:solidFill>
                <a:latin typeface="Palatino Linotype" panose="02040502050505030304" pitchFamily="18" charset="0"/>
              </a:rPr>
              <a:t>ως</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δοκεῖ</a:t>
            </a:r>
            <a:r>
              <a:rPr lang="de-DE" sz="1700" dirty="0">
                <a:solidFill>
                  <a:schemeClr val="bg1"/>
                </a:solidFill>
                <a:latin typeface="Palatino Linotype" panose="02040502050505030304" pitchFamily="18" charset="0"/>
              </a:rPr>
              <a:t>, ὦ </a:t>
            </a:r>
            <a:r>
              <a:rPr lang="de-DE" sz="1700" dirty="0" err="1">
                <a:solidFill>
                  <a:schemeClr val="bg1"/>
                </a:solidFill>
                <a:latin typeface="Palatino Linotype" panose="02040502050505030304" pitchFamily="18" charset="0"/>
              </a:rPr>
              <a:t>Σώκρ</a:t>
            </a:r>
            <a:r>
              <a:rPr lang="de-DE" sz="1700" dirty="0">
                <a:solidFill>
                  <a:schemeClr val="bg1"/>
                </a:solidFill>
                <a:latin typeface="Palatino Linotype" panose="02040502050505030304" pitchFamily="18" charset="0"/>
              </a:rPr>
              <a:t>ατες, τοῦτο οὐκέτι ὅμοιον </a:t>
            </a:r>
            <a:r>
              <a:rPr lang="de-DE" sz="1700" dirty="0" smtClean="0">
                <a:solidFill>
                  <a:schemeClr val="bg1"/>
                </a:solidFill>
                <a:latin typeface="Palatino Linotype" panose="02040502050505030304" pitchFamily="18" charset="0"/>
              </a:rPr>
              <a:t>εἶναι </a:t>
            </a:r>
            <a:r>
              <a:rPr lang="de-DE" sz="1700" dirty="0">
                <a:solidFill>
                  <a:schemeClr val="bg1"/>
                </a:solidFill>
                <a:latin typeface="Palatino Linotype" panose="02040502050505030304" pitchFamily="18" charset="0"/>
              </a:rPr>
              <a:t>τοῖς ἄλλοις.</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Τί</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δέ</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οὐκ</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ἀνδρῶν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μὲν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ἀρετὴν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ἔλεγες</a:t>
            </a:r>
            <a:r>
              <a:rPr lang="de-DE" sz="1700" dirty="0">
                <a:solidFill>
                  <a:schemeClr val="bg1"/>
                </a:solidFill>
                <a:latin typeface="Palatino Linotype" panose="02040502050505030304" pitchFamily="18" charset="0"/>
              </a:rPr>
              <a:t> π</a:t>
            </a:r>
            <a:r>
              <a:rPr lang="de-DE" sz="1700" dirty="0" err="1">
                <a:solidFill>
                  <a:schemeClr val="bg1"/>
                </a:solidFill>
                <a:latin typeface="Palatino Linotype" panose="02040502050505030304" pitchFamily="18" charset="0"/>
              </a:rPr>
              <a:t>όλιν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εὖ</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ἐπ</a:t>
            </a:r>
            <a:r>
              <a:rPr lang="de-DE" sz="1700" dirty="0" err="1" smtClean="0">
                <a:solidFill>
                  <a:schemeClr val="bg1"/>
                </a:solidFill>
                <a:latin typeface="Palatino Linotype" panose="02040502050505030304" pitchFamily="18" charset="0"/>
              </a:rPr>
              <a:t>ιτρο</a:t>
            </a:r>
            <a:r>
              <a:rPr lang="de-DE" sz="1700" dirty="0" smtClean="0">
                <a:solidFill>
                  <a:schemeClr val="bg1"/>
                </a:solidFill>
                <a:latin typeface="Palatino Linotype" panose="02040502050505030304" pitchFamily="18" charset="0"/>
              </a:rPr>
              <a:t>πεύειν</a:t>
            </a:r>
            <a:r>
              <a:rPr lang="de-DE" sz="1700" dirty="0">
                <a:solidFill>
                  <a:schemeClr val="bg1"/>
                </a:solidFill>
                <a:latin typeface="Palatino Linotype" panose="02040502050505030304" pitchFamily="18" charset="0"/>
              </a:rPr>
              <a:t>, </a:t>
            </a:r>
            <a:endParaRPr lang="de-DE" sz="1700" dirty="0" smtClean="0">
              <a:solidFill>
                <a:schemeClr val="bg1"/>
              </a:solidFill>
              <a:latin typeface="Palatino Linotype" panose="02040502050505030304" pitchFamily="18" charset="0"/>
            </a:endParaRPr>
          </a:p>
          <a:p>
            <a:pPr>
              <a:spcAft>
                <a:spcPts val="400"/>
              </a:spcAft>
            </a:pP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γυν</a:t>
            </a:r>
            <a:r>
              <a:rPr lang="de-DE" sz="1700" dirty="0" smtClean="0">
                <a:solidFill>
                  <a:schemeClr val="bg1"/>
                </a:solidFill>
                <a:latin typeface="Palatino Linotype" panose="02040502050505030304" pitchFamily="18" charset="0"/>
              </a:rPr>
              <a:t>αικῶν δὲ οἰκίαν</a:t>
            </a:r>
            <a:r>
              <a:rPr lang="de-DE" sz="1700" dirty="0">
                <a:solidFill>
                  <a:schemeClr val="bg1"/>
                </a:solidFill>
                <a:latin typeface="Palatino Linotype" panose="02040502050505030304" pitchFamily="18" charset="0"/>
              </a:rPr>
              <a:t>;</a:t>
            </a:r>
          </a:p>
          <a:p>
            <a:pPr>
              <a:spcAft>
                <a:spcPts val="300"/>
              </a:spcAft>
            </a:pPr>
            <a:r>
              <a:rPr lang="de-DE" sz="1700" dirty="0" err="1">
                <a:solidFill>
                  <a:schemeClr val="bg1"/>
                </a:solidFill>
                <a:latin typeface="Palatino Linotype" panose="02040502050505030304" pitchFamily="18" charset="0"/>
              </a:rPr>
              <a:t>Με</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Ἔγωγε</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Ἆρ</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οὖν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ἔξεστιν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ἀνδράσιν</a:t>
            </a:r>
            <a:r>
              <a:rPr lang="de-DE" sz="1700" dirty="0">
                <a:solidFill>
                  <a:schemeClr val="bg1"/>
                </a:solidFill>
                <a:latin typeface="Palatino Linotype" panose="02040502050505030304" pitchFamily="18" charset="0"/>
              </a:rPr>
              <a:t> ἤ </a:t>
            </a:r>
            <a:r>
              <a:rPr lang="de-DE" sz="1700" dirty="0" err="1">
                <a:solidFill>
                  <a:schemeClr val="bg1"/>
                </a:solidFill>
                <a:latin typeface="Palatino Linotype" panose="02040502050505030304" pitchFamily="18" charset="0"/>
              </a:rPr>
              <a:t>γυν</a:t>
            </a:r>
            <a:r>
              <a:rPr lang="de-DE" sz="1700" dirty="0">
                <a:solidFill>
                  <a:schemeClr val="bg1"/>
                </a:solidFill>
                <a:latin typeface="Palatino Linotype" panose="02040502050505030304" pitchFamily="18" charset="0"/>
              </a:rPr>
              <a:t>αιξὶν εὖ ἐπιτροπεύειν ἤ </a:t>
            </a:r>
            <a:r>
              <a:rPr lang="de-DE" sz="1700" dirty="0" smtClean="0">
                <a:solidFill>
                  <a:schemeClr val="bg1"/>
                </a:solidFill>
                <a:latin typeface="Palatino Linotype" panose="02040502050505030304" pitchFamily="18" charset="0"/>
              </a:rPr>
              <a:t>πόλιν </a:t>
            </a:r>
            <a:r>
              <a:rPr lang="de-DE" sz="1700" dirty="0">
                <a:solidFill>
                  <a:schemeClr val="bg1"/>
                </a:solidFill>
                <a:latin typeface="Palatino Linotype" panose="02040502050505030304" pitchFamily="18" charset="0"/>
              </a:rPr>
              <a:t>ἤ </a:t>
            </a:r>
            <a:r>
              <a:rPr lang="de-DE" sz="1700" dirty="0" smtClean="0">
                <a:solidFill>
                  <a:schemeClr val="bg1"/>
                </a:solidFill>
                <a:latin typeface="Palatino Linotype" panose="02040502050505030304" pitchFamily="18" charset="0"/>
              </a:rPr>
              <a:t>οἰκίαν</a:t>
            </a:r>
          </a:p>
          <a:p>
            <a:pPr>
              <a:spcAft>
                <a:spcPts val="400"/>
              </a:spcAft>
            </a:pPr>
            <a:r>
              <a:rPr lang="de-DE" sz="1700" dirty="0" smtClean="0">
                <a:solidFill>
                  <a:schemeClr val="bg1"/>
                </a:solidFill>
                <a:latin typeface="Palatino Linotype" panose="02040502050505030304" pitchFamily="18" charset="0"/>
              </a:rPr>
              <a:t>	ἤ </a:t>
            </a:r>
            <a:r>
              <a:rPr lang="de-DE" sz="1700" dirty="0" err="1" smtClean="0">
                <a:solidFill>
                  <a:schemeClr val="bg1"/>
                </a:solidFill>
                <a:latin typeface="Palatino Linotype" panose="02040502050505030304" pitchFamily="18" charset="0"/>
              </a:rPr>
              <a:t>ἄλλο</a:t>
            </a:r>
            <a:r>
              <a:rPr lang="de-DE" sz="1700" dirty="0" smtClean="0">
                <a:solidFill>
                  <a:schemeClr val="bg1"/>
                </a:solidFill>
                <a:latin typeface="Palatino Linotype" panose="02040502050505030304" pitchFamily="18" charset="0"/>
              </a:rPr>
              <a:t> τι εἰ </a:t>
            </a:r>
            <a:r>
              <a:rPr lang="de-DE" sz="1700" dirty="0">
                <a:solidFill>
                  <a:schemeClr val="bg1"/>
                </a:solidFill>
                <a:latin typeface="Palatino Linotype" panose="02040502050505030304" pitchFamily="18" charset="0"/>
              </a:rPr>
              <a:t>μὴ σωφρόνως καὶ δικαίως;</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Οὐ</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δῆτ</a:t>
            </a:r>
            <a:r>
              <a:rPr lang="de-DE" sz="1700" dirty="0">
                <a:solidFill>
                  <a:schemeClr val="bg1"/>
                </a:solidFill>
                <a:latin typeface="Palatino Linotype" panose="02040502050505030304" pitchFamily="18" charset="0"/>
              </a:rPr>
              <a:t>α.</a:t>
            </a:r>
          </a:p>
          <a:p>
            <a:pPr>
              <a:spcAft>
                <a:spcPts val="400"/>
              </a:spcAft>
            </a:pPr>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Οὐκοῦν</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εἰ</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δικ</a:t>
            </a:r>
            <a:r>
              <a:rPr lang="de-DE" sz="1700" dirty="0">
                <a:solidFill>
                  <a:schemeClr val="bg1"/>
                </a:solidFill>
                <a:latin typeface="Palatino Linotype" panose="02040502050505030304" pitchFamily="18" charset="0"/>
              </a:rPr>
              <a:t>αίως καὶ σωφρόνως ἐπιτροπεύουσιν, δικαιοσύνῃ καὶ </a:t>
            </a:r>
            <a:r>
              <a:rPr lang="de-DE" sz="1700" dirty="0" smtClean="0">
                <a:solidFill>
                  <a:schemeClr val="bg1"/>
                </a:solidFill>
                <a:latin typeface="Palatino Linotype" panose="02040502050505030304" pitchFamily="18" charset="0"/>
              </a:rPr>
              <a:t>	σωφροσύνῃ ἐπιτροπεύσουσιν</a:t>
            </a:r>
            <a:r>
              <a:rPr lang="de-DE" sz="1700" dirty="0">
                <a:solidFill>
                  <a:schemeClr val="bg1"/>
                </a:solidFill>
                <a:latin typeface="Palatino Linotype" panose="02040502050505030304" pitchFamily="18" charset="0"/>
              </a:rPr>
              <a:t>;</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Ἀνάγκη</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Τῶν</a:t>
            </a:r>
            <a:r>
              <a:rPr lang="de-DE" sz="1700" dirty="0" smtClean="0">
                <a:solidFill>
                  <a:schemeClr val="bg1"/>
                </a:solidFill>
                <a:latin typeface="Palatino Linotype" panose="02040502050505030304" pitchFamily="18" charset="0"/>
              </a:rPr>
              <a:t> </a:t>
            </a:r>
            <a:r>
              <a:rPr lang="de-DE" sz="1700" dirty="0">
                <a:solidFill>
                  <a:schemeClr val="bg1"/>
                </a:solidFill>
                <a:latin typeface="Palatino Linotype" panose="02040502050505030304" pitchFamily="18" charset="0"/>
              </a:rPr>
              <a:t>α</a:t>
            </a:r>
            <a:r>
              <a:rPr lang="de-DE" sz="1700" dirty="0" err="1">
                <a:solidFill>
                  <a:schemeClr val="bg1"/>
                </a:solidFill>
                <a:latin typeface="Palatino Linotype" panose="02040502050505030304" pitchFamily="18" charset="0"/>
              </a:rPr>
              <a:t>ὐτῶν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ἄρ</a:t>
            </a:r>
            <a:r>
              <a:rPr lang="de-DE" sz="1700" dirty="0">
                <a:solidFill>
                  <a:schemeClr val="bg1"/>
                </a:solidFill>
                <a:latin typeface="Palatino Linotype" panose="02040502050505030304" pitchFamily="18" charset="0"/>
              </a:rPr>
              <a:t>α ἀμφότεροι δέονται, εἴπερ μέλλουσιν ἀγαθοὶ εἶναι, </a:t>
            </a:r>
            <a:endParaRPr lang="de-DE" sz="1700" dirty="0" smtClean="0">
              <a:solidFill>
                <a:schemeClr val="bg1"/>
              </a:solidFill>
              <a:latin typeface="Palatino Linotype" panose="02040502050505030304" pitchFamily="18" charset="0"/>
            </a:endParaRPr>
          </a:p>
          <a:p>
            <a:pPr>
              <a:spcAft>
                <a:spcPts val="400"/>
              </a:spcAft>
            </a:pP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καὶ ἡ </a:t>
            </a:r>
            <a:r>
              <a:rPr lang="de-DE" sz="1700" dirty="0" err="1" smtClean="0">
                <a:solidFill>
                  <a:schemeClr val="bg1"/>
                </a:solidFill>
                <a:latin typeface="Palatino Linotype" panose="02040502050505030304" pitchFamily="18" charset="0"/>
              </a:rPr>
              <a:t>γυνὴ</a:t>
            </a:r>
            <a:r>
              <a:rPr lang="de-DE" sz="1700" dirty="0" smtClean="0">
                <a:solidFill>
                  <a:schemeClr val="bg1"/>
                </a:solidFill>
                <a:latin typeface="Palatino Linotype" panose="02040502050505030304" pitchFamily="18" charset="0"/>
              </a:rPr>
              <a:t> καὶ </a:t>
            </a:r>
            <a:r>
              <a:rPr lang="de-DE" sz="1700" dirty="0">
                <a:solidFill>
                  <a:schemeClr val="bg1"/>
                </a:solidFill>
                <a:latin typeface="Palatino Linotype" panose="02040502050505030304" pitchFamily="18" charset="0"/>
              </a:rPr>
              <a:t>ὁ ἀνήρ, δικαιοσύνης καὶ σωφροσύνης.</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Φα</a:t>
            </a:r>
            <a:r>
              <a:rPr lang="de-DE" sz="1700" dirty="0" err="1" smtClean="0">
                <a:solidFill>
                  <a:schemeClr val="bg1"/>
                </a:solidFill>
                <a:latin typeface="Palatino Linotype" panose="02040502050505030304" pitchFamily="18" charset="0"/>
              </a:rPr>
              <a:t>ίνοντ</a:t>
            </a:r>
            <a:r>
              <a:rPr lang="de-DE" sz="1700" dirty="0" smtClean="0">
                <a:solidFill>
                  <a:schemeClr val="bg1"/>
                </a:solidFill>
                <a:latin typeface="Palatino Linotype" panose="02040502050505030304" pitchFamily="18" charset="0"/>
              </a:rPr>
              <a:t>αι</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Τῷ</a:t>
            </a:r>
            <a:r>
              <a:rPr lang="de-DE" sz="1700" dirty="0">
                <a:solidFill>
                  <a:schemeClr val="bg1"/>
                </a:solidFill>
                <a:latin typeface="Palatino Linotype" panose="02040502050505030304" pitchFamily="18" charset="0"/>
              </a:rPr>
              <a:t> α</a:t>
            </a:r>
            <a:r>
              <a:rPr lang="de-DE" sz="1700" dirty="0" err="1">
                <a:solidFill>
                  <a:schemeClr val="bg1"/>
                </a:solidFill>
                <a:latin typeface="Palatino Linotype" panose="02040502050505030304" pitchFamily="18" charset="0"/>
              </a:rPr>
              <a:t>ὐτῷ</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ἄρ</a:t>
            </a:r>
            <a:r>
              <a:rPr lang="de-DE" sz="1700" dirty="0">
                <a:solidFill>
                  <a:schemeClr val="bg1"/>
                </a:solidFill>
                <a:latin typeface="Palatino Linotype" panose="02040502050505030304" pitchFamily="18" charset="0"/>
              </a:rPr>
              <a:t>α τρόπῳ πάντες οἱ ἄνθρωποι ἀγαθοί </a:t>
            </a:r>
            <a:r>
              <a:rPr lang="de-DE" sz="1700" dirty="0" smtClean="0">
                <a:solidFill>
                  <a:schemeClr val="bg1"/>
                </a:solidFill>
                <a:latin typeface="Palatino Linotype" panose="02040502050505030304" pitchFamily="18" charset="0"/>
              </a:rPr>
              <a:t>εἰσιν.</a:t>
            </a:r>
            <a:endParaRPr lang="de-DE" dirty="0">
              <a:latin typeface="Palatino Linotype" panose="02040502050505030304" pitchFamily="18" charset="0"/>
            </a:endParaRPr>
          </a:p>
        </p:txBody>
      </p:sp>
    </p:spTree>
    <p:extLst>
      <p:ext uri="{BB962C8B-B14F-4D97-AF65-F5344CB8AC3E}">
        <p14:creationId xmlns:p14="http://schemas.microsoft.com/office/powerpoint/2010/main" val="284531605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6251" y="188640"/>
            <a:ext cx="9015152" cy="6337632"/>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Männliche </a:t>
            </a:r>
            <a:r>
              <a:rPr lang="de-DE" sz="2000" b="1" u="sng" dirty="0" smtClean="0">
                <a:solidFill>
                  <a:schemeClr val="bg1"/>
                </a:solidFill>
                <a:latin typeface="Palatino Linotype" panose="02040502050505030304" pitchFamily="18" charset="0"/>
              </a:rPr>
              <a:t>und weibliche Tugend</a:t>
            </a:r>
            <a:r>
              <a:rPr lang="de-DE" sz="1200" dirty="0" smtClean="0">
                <a:solidFill>
                  <a:schemeClr val="bg1"/>
                </a:solidFill>
                <a:latin typeface="Palatino Linotype" panose="02040502050505030304" pitchFamily="18" charset="0"/>
              </a:rPr>
              <a:t> (</a:t>
            </a:r>
            <a:r>
              <a:rPr lang="de-DE" sz="1200" dirty="0" err="1" smtClean="0">
                <a:solidFill>
                  <a:schemeClr val="bg1"/>
                </a:solidFill>
                <a:latin typeface="Palatino Linotype" panose="02040502050505030304" pitchFamily="18" charset="0"/>
              </a:rPr>
              <a:t>Menon</a:t>
            </a:r>
            <a:r>
              <a:rPr lang="de-DE" sz="1200" dirty="0" smtClean="0">
                <a:solidFill>
                  <a:schemeClr val="bg1"/>
                </a:solidFill>
                <a:latin typeface="Palatino Linotype" panose="02040502050505030304" pitchFamily="18" charset="0"/>
              </a:rPr>
              <a:t> 72d-73c, gekürzt)</a:t>
            </a:r>
            <a:r>
              <a:rPr lang="de-DE" sz="2000" b="1" u="sng" dirty="0" smtClean="0">
                <a:solidFill>
                  <a:schemeClr val="bg1"/>
                </a:solidFill>
                <a:latin typeface="Palatino Linotype" panose="02040502050505030304" pitchFamily="18" charset="0"/>
              </a:rPr>
              <a:t> </a:t>
            </a:r>
          </a:p>
          <a:p>
            <a:r>
              <a:rPr lang="de-DE" sz="1700" dirty="0" err="1" smtClean="0">
                <a:solidFill>
                  <a:schemeClr val="bg1"/>
                </a:solidFill>
                <a:latin typeface="Palatino Linotype" panose="02040502050505030304" pitchFamily="18" charset="0"/>
              </a:rPr>
              <a:t>Σω</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Πότερον</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δὲ</a:t>
            </a:r>
            <a:r>
              <a:rPr lang="de-DE" sz="1700" dirty="0" smtClean="0">
                <a:solidFill>
                  <a:schemeClr val="bg1"/>
                </a:solidFill>
                <a:latin typeface="Palatino Linotype" panose="02040502050505030304" pitchFamily="18" charset="0"/>
              </a:rPr>
              <a:t> π</a:t>
            </a:r>
            <a:r>
              <a:rPr lang="de-DE" sz="1700" dirty="0" err="1" smtClean="0">
                <a:solidFill>
                  <a:schemeClr val="bg1"/>
                </a:solidFill>
                <a:latin typeface="Palatino Linotype" panose="02040502050505030304" pitchFamily="18" charset="0"/>
              </a:rPr>
              <a:t>ερὶ</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ἀρετῆς</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μόνον</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σοι</a:t>
            </a:r>
            <a:r>
              <a:rPr lang="de-DE" sz="1700" dirty="0" smtClean="0">
                <a:solidFill>
                  <a:schemeClr val="bg1"/>
                </a:solidFill>
                <a:latin typeface="Palatino Linotype" panose="02040502050505030304" pitchFamily="18" charset="0"/>
              </a:rPr>
              <a:t> ο</a:t>
            </a:r>
            <a:r>
              <a:rPr lang="el-GR" sz="1700" dirty="0" smtClean="0">
                <a:solidFill>
                  <a:schemeClr val="bg1"/>
                </a:solidFill>
                <a:latin typeface="Palatino Linotype" panose="02040502050505030304" pitchFamily="18" charset="0"/>
              </a:rPr>
              <a:t>ὕ</a:t>
            </a:r>
            <a:r>
              <a:rPr lang="de-DE" sz="1700" dirty="0" err="1" smtClean="0">
                <a:solidFill>
                  <a:schemeClr val="bg1"/>
                </a:solidFill>
                <a:latin typeface="Palatino Linotype" panose="02040502050505030304" pitchFamily="18" charset="0"/>
              </a:rPr>
              <a:t>τω</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δοκεῖ</a:t>
            </a:r>
            <a:r>
              <a:rPr lang="de-DE" sz="1700" dirty="0" smtClean="0">
                <a:solidFill>
                  <a:schemeClr val="bg1"/>
                </a:solidFill>
                <a:latin typeface="Palatino Linotype" panose="02040502050505030304" pitchFamily="18" charset="0"/>
              </a:rPr>
              <a:t>, ὦ </a:t>
            </a:r>
            <a:r>
              <a:rPr lang="de-DE" sz="1700" dirty="0" err="1" smtClean="0">
                <a:solidFill>
                  <a:schemeClr val="bg1"/>
                </a:solidFill>
                <a:latin typeface="Palatino Linotype" panose="02040502050505030304" pitchFamily="18" charset="0"/>
              </a:rPr>
              <a:t>Μένων</a:t>
            </a:r>
            <a:r>
              <a:rPr lang="de-DE" sz="1700" dirty="0" smtClean="0">
                <a:solidFill>
                  <a:schemeClr val="bg1"/>
                </a:solidFill>
                <a:latin typeface="Palatino Linotype" panose="02040502050505030304" pitchFamily="18" charset="0"/>
              </a:rPr>
              <a:t>, ἢ καὶ π</a:t>
            </a:r>
            <a:r>
              <a:rPr lang="de-DE" sz="1700" dirty="0" err="1" smtClean="0">
                <a:solidFill>
                  <a:schemeClr val="bg1"/>
                </a:solidFill>
                <a:latin typeface="Palatino Linotype" panose="02040502050505030304" pitchFamily="18" charset="0"/>
              </a:rPr>
              <a:t>ερὶ</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ὑγιεί</a:t>
            </a:r>
            <a:r>
              <a:rPr lang="de-DE" sz="1700" dirty="0" smtClean="0">
                <a:solidFill>
                  <a:schemeClr val="bg1"/>
                </a:solidFill>
                <a:latin typeface="Palatino Linotype" panose="02040502050505030304" pitchFamily="18" charset="0"/>
              </a:rPr>
              <a:t>ας 	καὶ περὶ </a:t>
            </a:r>
            <a:r>
              <a:rPr lang="de-DE" sz="1700" dirty="0">
                <a:solidFill>
                  <a:schemeClr val="bg1"/>
                </a:solidFill>
                <a:latin typeface="Palatino Linotype" panose="02040502050505030304" pitchFamily="18" charset="0"/>
              </a:rPr>
              <a:t>ἰσχύος καὶ </a:t>
            </a:r>
            <a:r>
              <a:rPr lang="de-DE" sz="1700" dirty="0" smtClean="0">
                <a:solidFill>
                  <a:schemeClr val="bg1"/>
                </a:solidFill>
                <a:latin typeface="Palatino Linotype" panose="02040502050505030304" pitchFamily="18" charset="0"/>
              </a:rPr>
              <a:t>τῶν ἄλλων</a:t>
            </a:r>
            <a:r>
              <a:rPr lang="de-DE" sz="1700" dirty="0">
                <a:solidFill>
                  <a:schemeClr val="bg1"/>
                </a:solidFill>
                <a:latin typeface="Palatino Linotype" panose="02040502050505030304" pitchFamily="18" charset="0"/>
              </a:rPr>
              <a:t>; Ἄλλη μὲν ἀνδρὸς δοκεῖ σοι εἶναι </a:t>
            </a:r>
            <a:r>
              <a:rPr lang="de-DE" sz="1700" dirty="0" smtClean="0">
                <a:solidFill>
                  <a:schemeClr val="bg1"/>
                </a:solidFill>
                <a:latin typeface="Palatino Linotype" panose="02040502050505030304" pitchFamily="18" charset="0"/>
              </a:rPr>
              <a:t>ὑγίεια, </a:t>
            </a:r>
          </a:p>
          <a:p>
            <a:pPr>
              <a:spcAft>
                <a:spcPts val="400"/>
              </a:spcAft>
            </a:pP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ἄλλη</a:t>
            </a:r>
            <a:r>
              <a:rPr lang="de-DE" sz="1700" dirty="0" smtClean="0">
                <a:solidFill>
                  <a:schemeClr val="bg1"/>
                </a:solidFill>
                <a:latin typeface="Palatino Linotype" panose="02040502050505030304" pitchFamily="18" charset="0"/>
              </a:rPr>
              <a:t> δὲ γυναικός</a:t>
            </a:r>
            <a:r>
              <a:rPr lang="de-DE" sz="1700" dirty="0">
                <a:solidFill>
                  <a:schemeClr val="bg1"/>
                </a:solidFill>
                <a:latin typeface="Palatino Linotype" panose="02040502050505030304" pitchFamily="18" charset="0"/>
              </a:rPr>
              <a:t>, ἤ τὸ αὐτό, εἴτε ἐν άνδρί, εἴτε ἐν γυναικί;</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Ἡ </a:t>
            </a:r>
            <a:r>
              <a:rPr lang="de-DE" sz="1700" dirty="0">
                <a:solidFill>
                  <a:schemeClr val="bg1"/>
                </a:solidFill>
                <a:latin typeface="Palatino Linotype" panose="02040502050505030304" pitchFamily="18" charset="0"/>
              </a:rPr>
              <a:t>α</a:t>
            </a:r>
            <a:r>
              <a:rPr lang="de-DE" sz="1700" dirty="0" err="1">
                <a:solidFill>
                  <a:schemeClr val="bg1"/>
                </a:solidFill>
                <a:latin typeface="Palatino Linotype" panose="02040502050505030304" pitchFamily="18" charset="0"/>
              </a:rPr>
              <a:t>ὐτή</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μοι</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δοκεῖ</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ὑγίειά</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εἶν</a:t>
            </a:r>
            <a:r>
              <a:rPr lang="de-DE" sz="1700" dirty="0">
                <a:solidFill>
                  <a:schemeClr val="bg1"/>
                </a:solidFill>
                <a:latin typeface="Palatino Linotype" panose="02040502050505030304" pitchFamily="18" charset="0"/>
              </a:rPr>
              <a:t>αι καὶ ἀνδρὸς καὶ γυναικός.</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Ἡ </a:t>
            </a:r>
            <a:r>
              <a:rPr lang="de-DE" sz="1700" dirty="0" err="1">
                <a:solidFill>
                  <a:schemeClr val="bg1"/>
                </a:solidFill>
                <a:latin typeface="Palatino Linotype" panose="02040502050505030304" pitchFamily="18" charset="0"/>
              </a:rPr>
              <a:t>δὲ</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ἀρετὴ</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δι</a:t>
            </a:r>
            <a:r>
              <a:rPr lang="de-DE" sz="1700" dirty="0">
                <a:solidFill>
                  <a:schemeClr val="bg1"/>
                </a:solidFill>
                <a:latin typeface="Palatino Linotype" panose="02040502050505030304" pitchFamily="18" charset="0"/>
              </a:rPr>
              <a:t>αφέρει τι, εἴτε ἐν παιδὶ εἴτε ἐν </a:t>
            </a:r>
            <a:r>
              <a:rPr lang="de-DE" sz="1700" dirty="0" smtClean="0">
                <a:solidFill>
                  <a:schemeClr val="bg1"/>
                </a:solidFill>
                <a:latin typeface="Palatino Linotype" panose="02040502050505030304" pitchFamily="18" charset="0"/>
              </a:rPr>
              <a:t>πρεσβυτέρῳ</a:t>
            </a:r>
            <a:r>
              <a:rPr lang="de-DE" sz="1700" dirty="0">
                <a:solidFill>
                  <a:schemeClr val="bg1"/>
                </a:solidFill>
                <a:latin typeface="Palatino Linotype" panose="02040502050505030304" pitchFamily="18" charset="0"/>
              </a:rPr>
              <a:t>, </a:t>
            </a:r>
            <a:endParaRPr lang="de-DE" sz="1700" dirty="0" smtClean="0">
              <a:solidFill>
                <a:schemeClr val="bg1"/>
              </a:solidFill>
              <a:latin typeface="Palatino Linotype" panose="02040502050505030304" pitchFamily="18" charset="0"/>
            </a:endParaRPr>
          </a:p>
          <a:p>
            <a:pPr>
              <a:spcAft>
                <a:spcPts val="400"/>
              </a:spcAft>
            </a:pP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εἴτε</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ἐν</a:t>
            </a: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γυν</a:t>
            </a:r>
            <a:r>
              <a:rPr lang="de-DE" sz="1700" dirty="0" smtClean="0">
                <a:solidFill>
                  <a:schemeClr val="bg1"/>
                </a:solidFill>
                <a:latin typeface="Palatino Linotype" panose="02040502050505030304" pitchFamily="18" charset="0"/>
              </a:rPr>
              <a:t>αικὶ εἴτε </a:t>
            </a:r>
            <a:r>
              <a:rPr lang="de-DE" sz="1700" dirty="0">
                <a:solidFill>
                  <a:schemeClr val="bg1"/>
                </a:solidFill>
                <a:latin typeface="Palatino Linotype" panose="02040502050505030304" pitchFamily="18" charset="0"/>
              </a:rPr>
              <a:t>ἐν ἀνδρί;</a:t>
            </a:r>
          </a:p>
          <a:p>
            <a:pPr>
              <a:spcAft>
                <a:spcPts val="400"/>
              </a:spcAft>
            </a:pPr>
            <a:r>
              <a:rPr lang="de-DE" sz="1700" dirty="0" err="1">
                <a:solidFill>
                  <a:schemeClr val="bg1"/>
                </a:solidFill>
                <a:latin typeface="Palatino Linotype" panose="02040502050505030304" pitchFamily="18" charset="0"/>
              </a:rPr>
              <a:t>Με</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Ἔμοιγέ</a:t>
            </a:r>
            <a:r>
              <a:rPr lang="de-DE" sz="1700" dirty="0" smtClean="0">
                <a:solidFill>
                  <a:schemeClr val="bg1"/>
                </a:solidFill>
                <a:latin typeface="Palatino Linotype" panose="02040502050505030304" pitchFamily="18" charset="0"/>
              </a:rPr>
              <a:t> </a:t>
            </a:r>
            <a:r>
              <a:rPr lang="de-DE" sz="1700" dirty="0">
                <a:solidFill>
                  <a:schemeClr val="bg1"/>
                </a:solidFill>
                <a:latin typeface="Palatino Linotype" panose="02040502050505030304" pitchFamily="18" charset="0"/>
              </a:rPr>
              <a:t>π</a:t>
            </a:r>
            <a:r>
              <a:rPr lang="de-DE" sz="1700" dirty="0" err="1">
                <a:solidFill>
                  <a:schemeClr val="bg1"/>
                </a:solidFill>
                <a:latin typeface="Palatino Linotype" panose="02040502050505030304" pitchFamily="18" charset="0"/>
              </a:rPr>
              <a:t>ως</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δοκεῖ</a:t>
            </a:r>
            <a:r>
              <a:rPr lang="de-DE" sz="1700" dirty="0">
                <a:solidFill>
                  <a:schemeClr val="bg1"/>
                </a:solidFill>
                <a:latin typeface="Palatino Linotype" panose="02040502050505030304" pitchFamily="18" charset="0"/>
              </a:rPr>
              <a:t>, ὦ </a:t>
            </a:r>
            <a:r>
              <a:rPr lang="de-DE" sz="1700" dirty="0" err="1">
                <a:solidFill>
                  <a:schemeClr val="bg1"/>
                </a:solidFill>
                <a:latin typeface="Palatino Linotype" panose="02040502050505030304" pitchFamily="18" charset="0"/>
              </a:rPr>
              <a:t>Σώκρ</a:t>
            </a:r>
            <a:r>
              <a:rPr lang="de-DE" sz="1700" dirty="0">
                <a:solidFill>
                  <a:schemeClr val="bg1"/>
                </a:solidFill>
                <a:latin typeface="Palatino Linotype" panose="02040502050505030304" pitchFamily="18" charset="0"/>
              </a:rPr>
              <a:t>ατες, τοῦτο οὐκέτι ὅμοιον </a:t>
            </a:r>
            <a:r>
              <a:rPr lang="de-DE" sz="1700" dirty="0" smtClean="0">
                <a:solidFill>
                  <a:schemeClr val="bg1"/>
                </a:solidFill>
                <a:latin typeface="Palatino Linotype" panose="02040502050505030304" pitchFamily="18" charset="0"/>
              </a:rPr>
              <a:t>εἶναι </a:t>
            </a:r>
            <a:r>
              <a:rPr lang="de-DE" sz="1700" dirty="0">
                <a:solidFill>
                  <a:schemeClr val="bg1"/>
                </a:solidFill>
                <a:latin typeface="Palatino Linotype" panose="02040502050505030304" pitchFamily="18" charset="0"/>
              </a:rPr>
              <a:t>τοῖς ἄλλοις.</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Τί</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δέ</a:t>
            </a:r>
            <a:r>
              <a:rPr lang="de-DE" sz="1700" dirty="0">
                <a:solidFill>
                  <a:schemeClr val="bg1"/>
                </a:solidFill>
                <a:latin typeface="Palatino Linotype" panose="02040502050505030304" pitchFamily="18" charset="0"/>
              </a:rPr>
              <a:t>; </a:t>
            </a:r>
            <a:r>
              <a:rPr lang="de-DE" sz="1700" b="1" dirty="0" err="1">
                <a:solidFill>
                  <a:srgbClr val="FF0000"/>
                </a:solidFill>
                <a:latin typeface="Palatino Linotype" panose="02040502050505030304" pitchFamily="18" charset="0"/>
              </a:rPr>
              <a:t>οὐκ</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ἀνδρῶν</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μὲν</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ἀρετὴν</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ἔλεγες</a:t>
            </a:r>
            <a:r>
              <a:rPr lang="de-DE" sz="1700" b="1" dirty="0">
                <a:solidFill>
                  <a:srgbClr val="FF0000"/>
                </a:solidFill>
                <a:latin typeface="Palatino Linotype" panose="02040502050505030304" pitchFamily="18" charset="0"/>
              </a:rPr>
              <a:t> π</a:t>
            </a:r>
            <a:r>
              <a:rPr lang="de-DE" sz="1700" b="1" dirty="0" err="1">
                <a:solidFill>
                  <a:srgbClr val="FF0000"/>
                </a:solidFill>
                <a:latin typeface="Palatino Linotype" panose="02040502050505030304" pitchFamily="18" charset="0"/>
              </a:rPr>
              <a:t>όλιν</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εὖ</a:t>
            </a:r>
            <a:r>
              <a:rPr lang="de-DE" sz="1700" b="1" dirty="0">
                <a:solidFill>
                  <a:srgbClr val="FF0000"/>
                </a:solidFill>
                <a:latin typeface="Palatino Linotype" panose="02040502050505030304" pitchFamily="18" charset="0"/>
              </a:rPr>
              <a:t> </a:t>
            </a:r>
            <a:r>
              <a:rPr lang="de-DE" sz="1700" b="1" dirty="0" smtClean="0">
                <a:solidFill>
                  <a:srgbClr val="FF0000"/>
                </a:solidFill>
                <a:latin typeface="Palatino Linotype" panose="02040502050505030304" pitchFamily="18" charset="0"/>
              </a:rPr>
              <a:t>ἐπ</a:t>
            </a:r>
            <a:r>
              <a:rPr lang="de-DE" sz="1700" b="1" dirty="0" err="1" smtClean="0">
                <a:solidFill>
                  <a:srgbClr val="FF0000"/>
                </a:solidFill>
                <a:latin typeface="Palatino Linotype" panose="02040502050505030304" pitchFamily="18" charset="0"/>
              </a:rPr>
              <a:t>ιτρο</a:t>
            </a:r>
            <a:r>
              <a:rPr lang="de-DE" sz="1700" b="1" dirty="0" smtClean="0">
                <a:solidFill>
                  <a:srgbClr val="FF0000"/>
                </a:solidFill>
                <a:latin typeface="Palatino Linotype" panose="02040502050505030304" pitchFamily="18" charset="0"/>
              </a:rPr>
              <a:t>πεύειν</a:t>
            </a:r>
            <a:r>
              <a:rPr lang="de-DE" sz="1700" dirty="0">
                <a:solidFill>
                  <a:schemeClr val="bg1"/>
                </a:solidFill>
                <a:latin typeface="Palatino Linotype" panose="02040502050505030304" pitchFamily="18" charset="0"/>
              </a:rPr>
              <a:t>, </a:t>
            </a:r>
            <a:endParaRPr lang="de-DE" sz="1700" dirty="0" smtClean="0">
              <a:solidFill>
                <a:schemeClr val="bg1"/>
              </a:solidFill>
              <a:latin typeface="Palatino Linotype" panose="02040502050505030304" pitchFamily="18" charset="0"/>
            </a:endParaRPr>
          </a:p>
          <a:p>
            <a:pPr>
              <a:spcAft>
                <a:spcPts val="400"/>
              </a:spcAft>
            </a:pPr>
            <a:r>
              <a:rPr lang="de-DE" sz="1700" dirty="0">
                <a:solidFill>
                  <a:schemeClr val="bg1"/>
                </a:solidFill>
                <a:latin typeface="Palatino Linotype" panose="02040502050505030304" pitchFamily="18" charset="0"/>
              </a:rPr>
              <a:t>	</a:t>
            </a:r>
            <a:r>
              <a:rPr lang="de-DE" sz="1700" b="1" dirty="0" err="1" smtClean="0">
                <a:solidFill>
                  <a:srgbClr val="FF0000"/>
                </a:solidFill>
                <a:latin typeface="Palatino Linotype" panose="02040502050505030304" pitchFamily="18" charset="0"/>
              </a:rPr>
              <a:t>γυν</a:t>
            </a:r>
            <a:r>
              <a:rPr lang="de-DE" sz="1700" b="1" dirty="0" smtClean="0">
                <a:solidFill>
                  <a:srgbClr val="FF0000"/>
                </a:solidFill>
                <a:latin typeface="Palatino Linotype" panose="02040502050505030304" pitchFamily="18" charset="0"/>
              </a:rPr>
              <a:t>αικῶν δὲ οἰκίαν</a:t>
            </a:r>
            <a:r>
              <a:rPr lang="de-DE" sz="1700" dirty="0">
                <a:solidFill>
                  <a:schemeClr val="bg1"/>
                </a:solidFill>
                <a:latin typeface="Palatino Linotype" panose="02040502050505030304" pitchFamily="18" charset="0"/>
              </a:rPr>
              <a:t>;</a:t>
            </a:r>
          </a:p>
          <a:p>
            <a:pPr>
              <a:spcAft>
                <a:spcPts val="300"/>
              </a:spcAft>
            </a:pPr>
            <a:r>
              <a:rPr lang="de-DE" sz="1700" dirty="0" err="1">
                <a:solidFill>
                  <a:schemeClr val="bg1"/>
                </a:solidFill>
                <a:latin typeface="Palatino Linotype" panose="02040502050505030304" pitchFamily="18" charset="0"/>
              </a:rPr>
              <a:t>Με</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Ἔγωγε</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Ἆρ</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οὖν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ἔξεστιν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ἀνδράσιν</a:t>
            </a:r>
            <a:r>
              <a:rPr lang="de-DE" sz="1700" dirty="0">
                <a:solidFill>
                  <a:schemeClr val="bg1"/>
                </a:solidFill>
                <a:latin typeface="Palatino Linotype" panose="02040502050505030304" pitchFamily="18" charset="0"/>
              </a:rPr>
              <a:t> ἤ </a:t>
            </a:r>
            <a:r>
              <a:rPr lang="de-DE" sz="1700" dirty="0" err="1">
                <a:solidFill>
                  <a:schemeClr val="bg1"/>
                </a:solidFill>
                <a:latin typeface="Palatino Linotype" panose="02040502050505030304" pitchFamily="18" charset="0"/>
              </a:rPr>
              <a:t>γυν</a:t>
            </a:r>
            <a:r>
              <a:rPr lang="de-DE" sz="1700" dirty="0">
                <a:solidFill>
                  <a:schemeClr val="bg1"/>
                </a:solidFill>
                <a:latin typeface="Palatino Linotype" panose="02040502050505030304" pitchFamily="18" charset="0"/>
              </a:rPr>
              <a:t>αιξὶν εὖ ἐπιτροπεύειν ἤ </a:t>
            </a:r>
            <a:r>
              <a:rPr lang="de-DE" sz="1700" dirty="0" smtClean="0">
                <a:solidFill>
                  <a:schemeClr val="bg1"/>
                </a:solidFill>
                <a:latin typeface="Palatino Linotype" panose="02040502050505030304" pitchFamily="18" charset="0"/>
              </a:rPr>
              <a:t>πόλιν </a:t>
            </a:r>
            <a:r>
              <a:rPr lang="de-DE" sz="1700" dirty="0">
                <a:solidFill>
                  <a:schemeClr val="bg1"/>
                </a:solidFill>
                <a:latin typeface="Palatino Linotype" panose="02040502050505030304" pitchFamily="18" charset="0"/>
              </a:rPr>
              <a:t>ἤ </a:t>
            </a:r>
            <a:r>
              <a:rPr lang="de-DE" sz="1700" dirty="0" smtClean="0">
                <a:solidFill>
                  <a:schemeClr val="bg1"/>
                </a:solidFill>
                <a:latin typeface="Palatino Linotype" panose="02040502050505030304" pitchFamily="18" charset="0"/>
              </a:rPr>
              <a:t>οἰκίαν</a:t>
            </a:r>
          </a:p>
          <a:p>
            <a:pPr>
              <a:spcAft>
                <a:spcPts val="400"/>
              </a:spcAft>
            </a:pPr>
            <a:r>
              <a:rPr lang="de-DE" sz="1700" dirty="0" smtClean="0">
                <a:solidFill>
                  <a:schemeClr val="bg1"/>
                </a:solidFill>
                <a:latin typeface="Palatino Linotype" panose="02040502050505030304" pitchFamily="18" charset="0"/>
              </a:rPr>
              <a:t>	ἤ </a:t>
            </a:r>
            <a:r>
              <a:rPr lang="de-DE" sz="1700" dirty="0" err="1" smtClean="0">
                <a:solidFill>
                  <a:schemeClr val="bg1"/>
                </a:solidFill>
                <a:latin typeface="Palatino Linotype" panose="02040502050505030304" pitchFamily="18" charset="0"/>
              </a:rPr>
              <a:t>ἄλλο</a:t>
            </a:r>
            <a:r>
              <a:rPr lang="de-DE" sz="1700" dirty="0" smtClean="0">
                <a:solidFill>
                  <a:schemeClr val="bg1"/>
                </a:solidFill>
                <a:latin typeface="Palatino Linotype" panose="02040502050505030304" pitchFamily="18" charset="0"/>
              </a:rPr>
              <a:t> τι εἰ </a:t>
            </a:r>
            <a:r>
              <a:rPr lang="de-DE" sz="1700" dirty="0">
                <a:solidFill>
                  <a:schemeClr val="bg1"/>
                </a:solidFill>
                <a:latin typeface="Palatino Linotype" panose="02040502050505030304" pitchFamily="18" charset="0"/>
              </a:rPr>
              <a:t>μὴ σωφρόνως καὶ δικαίως;</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Οὐ</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δῆτ</a:t>
            </a:r>
            <a:r>
              <a:rPr lang="de-DE" sz="1700" dirty="0">
                <a:solidFill>
                  <a:schemeClr val="bg1"/>
                </a:solidFill>
                <a:latin typeface="Palatino Linotype" panose="02040502050505030304" pitchFamily="18" charset="0"/>
              </a:rPr>
              <a:t>α.</a:t>
            </a:r>
          </a:p>
          <a:p>
            <a:pPr>
              <a:spcAft>
                <a:spcPts val="400"/>
              </a:spcAft>
            </a:pPr>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Οὐκοῦν</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εἰ</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δικ</a:t>
            </a:r>
            <a:r>
              <a:rPr lang="de-DE" sz="1700" dirty="0">
                <a:solidFill>
                  <a:schemeClr val="bg1"/>
                </a:solidFill>
                <a:latin typeface="Palatino Linotype" panose="02040502050505030304" pitchFamily="18" charset="0"/>
              </a:rPr>
              <a:t>αίως καὶ σωφρόνως ἐπιτροπεύουσιν, δικαιοσύνῃ καὶ </a:t>
            </a:r>
            <a:r>
              <a:rPr lang="de-DE" sz="1700" dirty="0" smtClean="0">
                <a:solidFill>
                  <a:schemeClr val="bg1"/>
                </a:solidFill>
                <a:latin typeface="Palatino Linotype" panose="02040502050505030304" pitchFamily="18" charset="0"/>
              </a:rPr>
              <a:t>	σωφροσύνῃ ἐπιτροπεύσουσιν</a:t>
            </a:r>
            <a:r>
              <a:rPr lang="de-DE" sz="1700" dirty="0">
                <a:solidFill>
                  <a:schemeClr val="bg1"/>
                </a:solidFill>
                <a:latin typeface="Palatino Linotype" panose="02040502050505030304" pitchFamily="18" charset="0"/>
              </a:rPr>
              <a:t>;</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Ἀνάγκη</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Τῶν</a:t>
            </a:r>
            <a:r>
              <a:rPr lang="de-DE" sz="1700" dirty="0" smtClean="0">
                <a:solidFill>
                  <a:schemeClr val="bg1"/>
                </a:solidFill>
                <a:latin typeface="Palatino Linotype" panose="02040502050505030304" pitchFamily="18" charset="0"/>
              </a:rPr>
              <a:t> </a:t>
            </a:r>
            <a:r>
              <a:rPr lang="de-DE" sz="1700" dirty="0">
                <a:solidFill>
                  <a:schemeClr val="bg1"/>
                </a:solidFill>
                <a:latin typeface="Palatino Linotype" panose="02040502050505030304" pitchFamily="18" charset="0"/>
              </a:rPr>
              <a:t>α</a:t>
            </a:r>
            <a:r>
              <a:rPr lang="de-DE" sz="1700" dirty="0" err="1">
                <a:solidFill>
                  <a:schemeClr val="bg1"/>
                </a:solidFill>
                <a:latin typeface="Palatino Linotype" panose="02040502050505030304" pitchFamily="18" charset="0"/>
              </a:rPr>
              <a:t>ὐτῶν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ἄρ</a:t>
            </a:r>
            <a:r>
              <a:rPr lang="de-DE" sz="1700" dirty="0">
                <a:solidFill>
                  <a:schemeClr val="bg1"/>
                </a:solidFill>
                <a:latin typeface="Palatino Linotype" panose="02040502050505030304" pitchFamily="18" charset="0"/>
              </a:rPr>
              <a:t>α ἀμφότεροι δέονται, εἴπερ μέλλουσιν ἀγαθοὶ εἶναι, </a:t>
            </a:r>
            <a:endParaRPr lang="de-DE" sz="1700" dirty="0" smtClean="0">
              <a:solidFill>
                <a:schemeClr val="bg1"/>
              </a:solidFill>
              <a:latin typeface="Palatino Linotype" panose="02040502050505030304" pitchFamily="18" charset="0"/>
            </a:endParaRPr>
          </a:p>
          <a:p>
            <a:pPr>
              <a:spcAft>
                <a:spcPts val="400"/>
              </a:spcAft>
            </a:pP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καὶ ἡ </a:t>
            </a:r>
            <a:r>
              <a:rPr lang="de-DE" sz="1700" dirty="0" err="1" smtClean="0">
                <a:solidFill>
                  <a:schemeClr val="bg1"/>
                </a:solidFill>
                <a:latin typeface="Palatino Linotype" panose="02040502050505030304" pitchFamily="18" charset="0"/>
              </a:rPr>
              <a:t>γυνὴ</a:t>
            </a:r>
            <a:r>
              <a:rPr lang="de-DE" sz="1700" dirty="0" smtClean="0">
                <a:solidFill>
                  <a:schemeClr val="bg1"/>
                </a:solidFill>
                <a:latin typeface="Palatino Linotype" panose="02040502050505030304" pitchFamily="18" charset="0"/>
              </a:rPr>
              <a:t> καὶ </a:t>
            </a:r>
            <a:r>
              <a:rPr lang="de-DE" sz="1700" dirty="0">
                <a:solidFill>
                  <a:schemeClr val="bg1"/>
                </a:solidFill>
                <a:latin typeface="Palatino Linotype" panose="02040502050505030304" pitchFamily="18" charset="0"/>
              </a:rPr>
              <a:t>ὁ ἀνήρ, δικαιοσύνης καὶ σωφροσύνης.</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Φα</a:t>
            </a:r>
            <a:r>
              <a:rPr lang="de-DE" sz="1700" dirty="0" err="1" smtClean="0">
                <a:solidFill>
                  <a:schemeClr val="bg1"/>
                </a:solidFill>
                <a:latin typeface="Palatino Linotype" panose="02040502050505030304" pitchFamily="18" charset="0"/>
              </a:rPr>
              <a:t>ίνοντ</a:t>
            </a:r>
            <a:r>
              <a:rPr lang="de-DE" sz="1700" dirty="0" smtClean="0">
                <a:solidFill>
                  <a:schemeClr val="bg1"/>
                </a:solidFill>
                <a:latin typeface="Palatino Linotype" panose="02040502050505030304" pitchFamily="18" charset="0"/>
              </a:rPr>
              <a:t>αι</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Τῷ</a:t>
            </a:r>
            <a:r>
              <a:rPr lang="de-DE" sz="1700" dirty="0">
                <a:solidFill>
                  <a:schemeClr val="bg1"/>
                </a:solidFill>
                <a:latin typeface="Palatino Linotype" panose="02040502050505030304" pitchFamily="18" charset="0"/>
              </a:rPr>
              <a:t> α</a:t>
            </a:r>
            <a:r>
              <a:rPr lang="de-DE" sz="1700" dirty="0" err="1">
                <a:solidFill>
                  <a:schemeClr val="bg1"/>
                </a:solidFill>
                <a:latin typeface="Palatino Linotype" panose="02040502050505030304" pitchFamily="18" charset="0"/>
              </a:rPr>
              <a:t>ὐτῷ</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ἄρ</a:t>
            </a:r>
            <a:r>
              <a:rPr lang="de-DE" sz="1700" dirty="0">
                <a:solidFill>
                  <a:schemeClr val="bg1"/>
                </a:solidFill>
                <a:latin typeface="Palatino Linotype" panose="02040502050505030304" pitchFamily="18" charset="0"/>
              </a:rPr>
              <a:t>α τρόπῳ πάντες οἱ ἄνθρωποι ἀγαθοί </a:t>
            </a:r>
            <a:r>
              <a:rPr lang="de-DE" sz="1700" dirty="0" smtClean="0">
                <a:solidFill>
                  <a:schemeClr val="bg1"/>
                </a:solidFill>
                <a:latin typeface="Palatino Linotype" panose="02040502050505030304" pitchFamily="18" charset="0"/>
              </a:rPr>
              <a:t>εἰσιν.</a:t>
            </a:r>
            <a:endParaRPr lang="de-DE" dirty="0">
              <a:latin typeface="Palatino Linotype" panose="02040502050505030304" pitchFamily="18" charset="0"/>
            </a:endParaRPr>
          </a:p>
        </p:txBody>
      </p:sp>
    </p:spTree>
    <p:extLst>
      <p:ext uri="{BB962C8B-B14F-4D97-AF65-F5344CB8AC3E}">
        <p14:creationId xmlns:p14="http://schemas.microsoft.com/office/powerpoint/2010/main" val="103456095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6251" y="188640"/>
            <a:ext cx="9015152" cy="6337632"/>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Männliche </a:t>
            </a:r>
            <a:r>
              <a:rPr lang="de-DE" sz="2000" b="1" u="sng" dirty="0" smtClean="0">
                <a:solidFill>
                  <a:schemeClr val="bg1"/>
                </a:solidFill>
                <a:latin typeface="Palatino Linotype" panose="02040502050505030304" pitchFamily="18" charset="0"/>
              </a:rPr>
              <a:t>und weibliche Tugend</a:t>
            </a:r>
            <a:r>
              <a:rPr lang="de-DE" sz="1200" dirty="0" smtClean="0">
                <a:solidFill>
                  <a:schemeClr val="bg1"/>
                </a:solidFill>
                <a:latin typeface="Palatino Linotype" panose="02040502050505030304" pitchFamily="18" charset="0"/>
              </a:rPr>
              <a:t> (</a:t>
            </a:r>
            <a:r>
              <a:rPr lang="de-DE" sz="1200" dirty="0" err="1" smtClean="0">
                <a:solidFill>
                  <a:schemeClr val="bg1"/>
                </a:solidFill>
                <a:latin typeface="Palatino Linotype" panose="02040502050505030304" pitchFamily="18" charset="0"/>
              </a:rPr>
              <a:t>Menon</a:t>
            </a:r>
            <a:r>
              <a:rPr lang="de-DE" sz="1200" dirty="0" smtClean="0">
                <a:solidFill>
                  <a:schemeClr val="bg1"/>
                </a:solidFill>
                <a:latin typeface="Palatino Linotype" panose="02040502050505030304" pitchFamily="18" charset="0"/>
              </a:rPr>
              <a:t> 72d-73c, gekürzt)</a:t>
            </a:r>
            <a:r>
              <a:rPr lang="de-DE" sz="2000" b="1" u="sng" dirty="0" smtClean="0">
                <a:solidFill>
                  <a:schemeClr val="bg1"/>
                </a:solidFill>
                <a:latin typeface="Palatino Linotype" panose="02040502050505030304" pitchFamily="18" charset="0"/>
              </a:rPr>
              <a:t> </a:t>
            </a:r>
          </a:p>
          <a:p>
            <a:r>
              <a:rPr lang="de-DE" sz="1700" dirty="0" err="1" smtClean="0">
                <a:solidFill>
                  <a:schemeClr val="bg1"/>
                </a:solidFill>
                <a:latin typeface="Palatino Linotype" panose="02040502050505030304" pitchFamily="18" charset="0"/>
              </a:rPr>
              <a:t>Σω</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Πότερον</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δὲ</a:t>
            </a:r>
            <a:r>
              <a:rPr lang="de-DE" sz="1700" dirty="0" smtClean="0">
                <a:solidFill>
                  <a:schemeClr val="bg1"/>
                </a:solidFill>
                <a:latin typeface="Palatino Linotype" panose="02040502050505030304" pitchFamily="18" charset="0"/>
              </a:rPr>
              <a:t> π</a:t>
            </a:r>
            <a:r>
              <a:rPr lang="de-DE" sz="1700" dirty="0" err="1" smtClean="0">
                <a:solidFill>
                  <a:schemeClr val="bg1"/>
                </a:solidFill>
                <a:latin typeface="Palatino Linotype" panose="02040502050505030304" pitchFamily="18" charset="0"/>
              </a:rPr>
              <a:t>ερὶ</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ἀρετῆς</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μόνον</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σοι</a:t>
            </a:r>
            <a:r>
              <a:rPr lang="de-DE" sz="1700" dirty="0" smtClean="0">
                <a:solidFill>
                  <a:schemeClr val="bg1"/>
                </a:solidFill>
                <a:latin typeface="Palatino Linotype" panose="02040502050505030304" pitchFamily="18" charset="0"/>
              </a:rPr>
              <a:t> ο</a:t>
            </a:r>
            <a:r>
              <a:rPr lang="el-GR" sz="1700" dirty="0" smtClean="0">
                <a:solidFill>
                  <a:schemeClr val="bg1"/>
                </a:solidFill>
                <a:latin typeface="Palatino Linotype" panose="02040502050505030304" pitchFamily="18" charset="0"/>
              </a:rPr>
              <a:t>ὕ</a:t>
            </a:r>
            <a:r>
              <a:rPr lang="de-DE" sz="1700" dirty="0" err="1" smtClean="0">
                <a:solidFill>
                  <a:schemeClr val="bg1"/>
                </a:solidFill>
                <a:latin typeface="Palatino Linotype" panose="02040502050505030304" pitchFamily="18" charset="0"/>
              </a:rPr>
              <a:t>τω</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δοκεῖ</a:t>
            </a:r>
            <a:r>
              <a:rPr lang="de-DE" sz="1700" dirty="0" smtClean="0">
                <a:solidFill>
                  <a:schemeClr val="bg1"/>
                </a:solidFill>
                <a:latin typeface="Palatino Linotype" panose="02040502050505030304" pitchFamily="18" charset="0"/>
              </a:rPr>
              <a:t>, ὦ </a:t>
            </a:r>
            <a:r>
              <a:rPr lang="de-DE" sz="1700" dirty="0" err="1" smtClean="0">
                <a:solidFill>
                  <a:schemeClr val="bg1"/>
                </a:solidFill>
                <a:latin typeface="Palatino Linotype" panose="02040502050505030304" pitchFamily="18" charset="0"/>
              </a:rPr>
              <a:t>Μένων</a:t>
            </a:r>
            <a:r>
              <a:rPr lang="de-DE" sz="1700" dirty="0" smtClean="0">
                <a:solidFill>
                  <a:schemeClr val="bg1"/>
                </a:solidFill>
                <a:latin typeface="Palatino Linotype" panose="02040502050505030304" pitchFamily="18" charset="0"/>
              </a:rPr>
              <a:t>, ἢ καὶ π</a:t>
            </a:r>
            <a:r>
              <a:rPr lang="de-DE" sz="1700" dirty="0" err="1" smtClean="0">
                <a:solidFill>
                  <a:schemeClr val="bg1"/>
                </a:solidFill>
                <a:latin typeface="Palatino Linotype" panose="02040502050505030304" pitchFamily="18" charset="0"/>
              </a:rPr>
              <a:t>ερὶ</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ὑγιεί</a:t>
            </a:r>
            <a:r>
              <a:rPr lang="de-DE" sz="1700" dirty="0" smtClean="0">
                <a:solidFill>
                  <a:schemeClr val="bg1"/>
                </a:solidFill>
                <a:latin typeface="Palatino Linotype" panose="02040502050505030304" pitchFamily="18" charset="0"/>
              </a:rPr>
              <a:t>ας 	καὶ περὶ </a:t>
            </a:r>
            <a:r>
              <a:rPr lang="de-DE" sz="1700" dirty="0">
                <a:solidFill>
                  <a:schemeClr val="bg1"/>
                </a:solidFill>
                <a:latin typeface="Palatino Linotype" panose="02040502050505030304" pitchFamily="18" charset="0"/>
              </a:rPr>
              <a:t>ἰσχύος καὶ </a:t>
            </a:r>
            <a:r>
              <a:rPr lang="de-DE" sz="1700" dirty="0" smtClean="0">
                <a:solidFill>
                  <a:schemeClr val="bg1"/>
                </a:solidFill>
                <a:latin typeface="Palatino Linotype" panose="02040502050505030304" pitchFamily="18" charset="0"/>
              </a:rPr>
              <a:t>τῶν ἄλλων</a:t>
            </a:r>
            <a:r>
              <a:rPr lang="de-DE" sz="1700" dirty="0">
                <a:solidFill>
                  <a:schemeClr val="bg1"/>
                </a:solidFill>
                <a:latin typeface="Palatino Linotype" panose="02040502050505030304" pitchFamily="18" charset="0"/>
              </a:rPr>
              <a:t>; Ἄλλη μὲν ἀνδρὸς δοκεῖ σοι εἶναι </a:t>
            </a:r>
            <a:r>
              <a:rPr lang="de-DE" sz="1700" dirty="0" smtClean="0">
                <a:solidFill>
                  <a:schemeClr val="bg1"/>
                </a:solidFill>
                <a:latin typeface="Palatino Linotype" panose="02040502050505030304" pitchFamily="18" charset="0"/>
              </a:rPr>
              <a:t>ὑγίεια, </a:t>
            </a:r>
          </a:p>
          <a:p>
            <a:pPr>
              <a:spcAft>
                <a:spcPts val="400"/>
              </a:spcAft>
            </a:pP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ἄλλη</a:t>
            </a:r>
            <a:r>
              <a:rPr lang="de-DE" sz="1700" dirty="0" smtClean="0">
                <a:solidFill>
                  <a:schemeClr val="bg1"/>
                </a:solidFill>
                <a:latin typeface="Palatino Linotype" panose="02040502050505030304" pitchFamily="18" charset="0"/>
              </a:rPr>
              <a:t> δὲ γυναικός</a:t>
            </a:r>
            <a:r>
              <a:rPr lang="de-DE" sz="1700" dirty="0">
                <a:solidFill>
                  <a:schemeClr val="bg1"/>
                </a:solidFill>
                <a:latin typeface="Palatino Linotype" panose="02040502050505030304" pitchFamily="18" charset="0"/>
              </a:rPr>
              <a:t>, ἤ τὸ αὐτό, εἴτε ἐν άνδρί, εἴτε ἐν γυναικί;</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Ἡ </a:t>
            </a:r>
            <a:r>
              <a:rPr lang="de-DE" sz="1700" dirty="0">
                <a:solidFill>
                  <a:schemeClr val="bg1"/>
                </a:solidFill>
                <a:latin typeface="Palatino Linotype" panose="02040502050505030304" pitchFamily="18" charset="0"/>
              </a:rPr>
              <a:t>α</a:t>
            </a:r>
            <a:r>
              <a:rPr lang="de-DE" sz="1700" dirty="0" err="1">
                <a:solidFill>
                  <a:schemeClr val="bg1"/>
                </a:solidFill>
                <a:latin typeface="Palatino Linotype" panose="02040502050505030304" pitchFamily="18" charset="0"/>
              </a:rPr>
              <a:t>ὐτή</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μοι</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δοκεῖ</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ὑγίειά</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εἶν</a:t>
            </a:r>
            <a:r>
              <a:rPr lang="de-DE" sz="1700" dirty="0">
                <a:solidFill>
                  <a:schemeClr val="bg1"/>
                </a:solidFill>
                <a:latin typeface="Palatino Linotype" panose="02040502050505030304" pitchFamily="18" charset="0"/>
              </a:rPr>
              <a:t>αι καὶ ἀνδρὸς καὶ γυναικός.</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Ἡ </a:t>
            </a:r>
            <a:r>
              <a:rPr lang="de-DE" sz="1700" dirty="0" err="1">
                <a:solidFill>
                  <a:schemeClr val="bg1"/>
                </a:solidFill>
                <a:latin typeface="Palatino Linotype" panose="02040502050505030304" pitchFamily="18" charset="0"/>
              </a:rPr>
              <a:t>δὲ</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ἀρετὴ</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δι</a:t>
            </a:r>
            <a:r>
              <a:rPr lang="de-DE" sz="1700" dirty="0">
                <a:solidFill>
                  <a:schemeClr val="bg1"/>
                </a:solidFill>
                <a:latin typeface="Palatino Linotype" panose="02040502050505030304" pitchFamily="18" charset="0"/>
              </a:rPr>
              <a:t>αφέρει τι, εἴτε ἐν παιδὶ εἴτε ἐν </a:t>
            </a:r>
            <a:r>
              <a:rPr lang="de-DE" sz="1700" dirty="0" smtClean="0">
                <a:solidFill>
                  <a:schemeClr val="bg1"/>
                </a:solidFill>
                <a:latin typeface="Palatino Linotype" panose="02040502050505030304" pitchFamily="18" charset="0"/>
              </a:rPr>
              <a:t>πρεσβυτέρῳ</a:t>
            </a:r>
            <a:r>
              <a:rPr lang="de-DE" sz="1700" dirty="0">
                <a:solidFill>
                  <a:schemeClr val="bg1"/>
                </a:solidFill>
                <a:latin typeface="Palatino Linotype" panose="02040502050505030304" pitchFamily="18" charset="0"/>
              </a:rPr>
              <a:t>, </a:t>
            </a:r>
            <a:endParaRPr lang="de-DE" sz="1700" dirty="0" smtClean="0">
              <a:solidFill>
                <a:schemeClr val="bg1"/>
              </a:solidFill>
              <a:latin typeface="Palatino Linotype" panose="02040502050505030304" pitchFamily="18" charset="0"/>
            </a:endParaRPr>
          </a:p>
          <a:p>
            <a:pPr>
              <a:spcAft>
                <a:spcPts val="400"/>
              </a:spcAft>
            </a:pP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εἴτε</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ἐν</a:t>
            </a: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γυν</a:t>
            </a:r>
            <a:r>
              <a:rPr lang="de-DE" sz="1700" dirty="0" smtClean="0">
                <a:solidFill>
                  <a:schemeClr val="bg1"/>
                </a:solidFill>
                <a:latin typeface="Palatino Linotype" panose="02040502050505030304" pitchFamily="18" charset="0"/>
              </a:rPr>
              <a:t>αικὶ εἴτε </a:t>
            </a:r>
            <a:r>
              <a:rPr lang="de-DE" sz="1700" dirty="0">
                <a:solidFill>
                  <a:schemeClr val="bg1"/>
                </a:solidFill>
                <a:latin typeface="Palatino Linotype" panose="02040502050505030304" pitchFamily="18" charset="0"/>
              </a:rPr>
              <a:t>ἐν ἀνδρί;</a:t>
            </a:r>
          </a:p>
          <a:p>
            <a:pPr>
              <a:spcAft>
                <a:spcPts val="400"/>
              </a:spcAft>
            </a:pPr>
            <a:r>
              <a:rPr lang="de-DE" sz="1700" dirty="0" err="1">
                <a:solidFill>
                  <a:schemeClr val="bg1"/>
                </a:solidFill>
                <a:latin typeface="Palatino Linotype" panose="02040502050505030304" pitchFamily="18" charset="0"/>
              </a:rPr>
              <a:t>Με</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Ἔμοιγέ</a:t>
            </a:r>
            <a:r>
              <a:rPr lang="de-DE" sz="1700" dirty="0" smtClean="0">
                <a:solidFill>
                  <a:schemeClr val="bg1"/>
                </a:solidFill>
                <a:latin typeface="Palatino Linotype" panose="02040502050505030304" pitchFamily="18" charset="0"/>
              </a:rPr>
              <a:t> </a:t>
            </a:r>
            <a:r>
              <a:rPr lang="de-DE" sz="1700" dirty="0">
                <a:solidFill>
                  <a:schemeClr val="bg1"/>
                </a:solidFill>
                <a:latin typeface="Palatino Linotype" panose="02040502050505030304" pitchFamily="18" charset="0"/>
              </a:rPr>
              <a:t>π</a:t>
            </a:r>
            <a:r>
              <a:rPr lang="de-DE" sz="1700" dirty="0" err="1">
                <a:solidFill>
                  <a:schemeClr val="bg1"/>
                </a:solidFill>
                <a:latin typeface="Palatino Linotype" panose="02040502050505030304" pitchFamily="18" charset="0"/>
              </a:rPr>
              <a:t>ως</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δοκεῖ</a:t>
            </a:r>
            <a:r>
              <a:rPr lang="de-DE" sz="1700" dirty="0">
                <a:solidFill>
                  <a:schemeClr val="bg1"/>
                </a:solidFill>
                <a:latin typeface="Palatino Linotype" panose="02040502050505030304" pitchFamily="18" charset="0"/>
              </a:rPr>
              <a:t>, ὦ </a:t>
            </a:r>
            <a:r>
              <a:rPr lang="de-DE" sz="1700" dirty="0" err="1">
                <a:solidFill>
                  <a:schemeClr val="bg1"/>
                </a:solidFill>
                <a:latin typeface="Palatino Linotype" panose="02040502050505030304" pitchFamily="18" charset="0"/>
              </a:rPr>
              <a:t>Σώκρ</a:t>
            </a:r>
            <a:r>
              <a:rPr lang="de-DE" sz="1700" dirty="0">
                <a:solidFill>
                  <a:schemeClr val="bg1"/>
                </a:solidFill>
                <a:latin typeface="Palatino Linotype" panose="02040502050505030304" pitchFamily="18" charset="0"/>
              </a:rPr>
              <a:t>ατες, τοῦτο οὐκέτι ὅμοιον </a:t>
            </a:r>
            <a:r>
              <a:rPr lang="de-DE" sz="1700" dirty="0" smtClean="0">
                <a:solidFill>
                  <a:schemeClr val="bg1"/>
                </a:solidFill>
                <a:latin typeface="Palatino Linotype" panose="02040502050505030304" pitchFamily="18" charset="0"/>
              </a:rPr>
              <a:t>εἶναι </a:t>
            </a:r>
            <a:r>
              <a:rPr lang="de-DE" sz="1700" dirty="0">
                <a:solidFill>
                  <a:schemeClr val="bg1"/>
                </a:solidFill>
                <a:latin typeface="Palatino Linotype" panose="02040502050505030304" pitchFamily="18" charset="0"/>
              </a:rPr>
              <a:t>τοῖς ἄλλοις.</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Τί</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δέ</a:t>
            </a:r>
            <a:r>
              <a:rPr lang="de-DE" sz="1700" dirty="0">
                <a:solidFill>
                  <a:schemeClr val="bg1"/>
                </a:solidFill>
                <a:latin typeface="Palatino Linotype" panose="02040502050505030304" pitchFamily="18" charset="0"/>
              </a:rPr>
              <a:t>; </a:t>
            </a:r>
            <a:r>
              <a:rPr lang="de-DE" sz="1700" b="1" dirty="0" err="1">
                <a:solidFill>
                  <a:srgbClr val="FF0000"/>
                </a:solidFill>
                <a:latin typeface="Palatino Linotype" panose="02040502050505030304" pitchFamily="18" charset="0"/>
              </a:rPr>
              <a:t>οὐκ</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ἀνδρῶν</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μὲν</a:t>
            </a:r>
            <a:r>
              <a:rPr lang="de-DE" sz="1700" b="1" dirty="0">
                <a:solidFill>
                  <a:srgbClr val="FF0000"/>
                </a:solidFill>
                <a:latin typeface="Palatino Linotype" panose="02040502050505030304" pitchFamily="18" charset="0"/>
              </a:rPr>
              <a:t> </a:t>
            </a:r>
            <a:r>
              <a:rPr lang="de-DE" sz="1700" b="1" dirty="0" err="1">
                <a:solidFill>
                  <a:srgbClr val="0000CC"/>
                </a:solidFill>
                <a:latin typeface="Palatino Linotype" panose="02040502050505030304" pitchFamily="18" charset="0"/>
              </a:rPr>
              <a:t>ἀρετὴν</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ἔλεγες</a:t>
            </a:r>
            <a:r>
              <a:rPr lang="de-DE" sz="1700" b="1" dirty="0">
                <a:solidFill>
                  <a:srgbClr val="FF0000"/>
                </a:solidFill>
                <a:latin typeface="Palatino Linotype" panose="02040502050505030304" pitchFamily="18" charset="0"/>
              </a:rPr>
              <a:t> π</a:t>
            </a:r>
            <a:r>
              <a:rPr lang="de-DE" sz="1700" b="1" dirty="0" err="1">
                <a:solidFill>
                  <a:srgbClr val="FF0000"/>
                </a:solidFill>
                <a:latin typeface="Palatino Linotype" panose="02040502050505030304" pitchFamily="18" charset="0"/>
              </a:rPr>
              <a:t>όλιν</a:t>
            </a:r>
            <a:r>
              <a:rPr lang="de-DE" sz="1700" b="1" dirty="0">
                <a:solidFill>
                  <a:srgbClr val="FF0000"/>
                </a:solidFill>
                <a:latin typeface="Palatino Linotype" panose="02040502050505030304" pitchFamily="18" charset="0"/>
              </a:rPr>
              <a:t> </a:t>
            </a:r>
            <a:r>
              <a:rPr lang="de-DE" sz="1700" b="1" dirty="0" err="1">
                <a:solidFill>
                  <a:srgbClr val="0000CC"/>
                </a:solidFill>
                <a:latin typeface="Palatino Linotype" panose="02040502050505030304" pitchFamily="18" charset="0"/>
              </a:rPr>
              <a:t>εὖ</a:t>
            </a:r>
            <a:r>
              <a:rPr lang="de-DE" sz="1700" b="1" dirty="0">
                <a:solidFill>
                  <a:srgbClr val="0000CC"/>
                </a:solidFill>
                <a:latin typeface="Palatino Linotype" panose="02040502050505030304" pitchFamily="18" charset="0"/>
              </a:rPr>
              <a:t> </a:t>
            </a:r>
            <a:r>
              <a:rPr lang="de-DE" sz="1700" b="1" dirty="0" smtClean="0">
                <a:solidFill>
                  <a:srgbClr val="0000CC"/>
                </a:solidFill>
                <a:latin typeface="Palatino Linotype" panose="02040502050505030304" pitchFamily="18" charset="0"/>
              </a:rPr>
              <a:t>ἐπ</a:t>
            </a:r>
            <a:r>
              <a:rPr lang="de-DE" sz="1700" b="1" dirty="0" err="1" smtClean="0">
                <a:solidFill>
                  <a:srgbClr val="0000CC"/>
                </a:solidFill>
                <a:latin typeface="Palatino Linotype" panose="02040502050505030304" pitchFamily="18" charset="0"/>
              </a:rPr>
              <a:t>ιτρο</a:t>
            </a:r>
            <a:r>
              <a:rPr lang="de-DE" sz="1700" b="1" dirty="0" smtClean="0">
                <a:solidFill>
                  <a:srgbClr val="0000CC"/>
                </a:solidFill>
                <a:latin typeface="Palatino Linotype" panose="02040502050505030304" pitchFamily="18" charset="0"/>
              </a:rPr>
              <a:t>πεύειν</a:t>
            </a:r>
            <a:r>
              <a:rPr lang="de-DE" sz="1700" dirty="0">
                <a:solidFill>
                  <a:schemeClr val="bg1"/>
                </a:solidFill>
                <a:latin typeface="Palatino Linotype" panose="02040502050505030304" pitchFamily="18" charset="0"/>
              </a:rPr>
              <a:t>, </a:t>
            </a:r>
            <a:endParaRPr lang="de-DE" sz="1700" dirty="0" smtClean="0">
              <a:solidFill>
                <a:schemeClr val="bg1"/>
              </a:solidFill>
              <a:latin typeface="Palatino Linotype" panose="02040502050505030304" pitchFamily="18" charset="0"/>
            </a:endParaRPr>
          </a:p>
          <a:p>
            <a:pPr>
              <a:spcAft>
                <a:spcPts val="400"/>
              </a:spcAft>
            </a:pPr>
            <a:r>
              <a:rPr lang="de-DE" sz="1700" dirty="0">
                <a:solidFill>
                  <a:schemeClr val="bg1"/>
                </a:solidFill>
                <a:latin typeface="Palatino Linotype" panose="02040502050505030304" pitchFamily="18" charset="0"/>
              </a:rPr>
              <a:t>	</a:t>
            </a:r>
            <a:r>
              <a:rPr lang="de-DE" sz="1700" b="1" dirty="0" err="1" smtClean="0">
                <a:solidFill>
                  <a:srgbClr val="FF0000"/>
                </a:solidFill>
                <a:latin typeface="Palatino Linotype" panose="02040502050505030304" pitchFamily="18" charset="0"/>
              </a:rPr>
              <a:t>γυν</a:t>
            </a:r>
            <a:r>
              <a:rPr lang="de-DE" sz="1700" b="1" dirty="0" smtClean="0">
                <a:solidFill>
                  <a:srgbClr val="FF0000"/>
                </a:solidFill>
                <a:latin typeface="Palatino Linotype" panose="02040502050505030304" pitchFamily="18" charset="0"/>
              </a:rPr>
              <a:t>αικῶν δὲ οἰκίαν</a:t>
            </a:r>
            <a:r>
              <a:rPr lang="de-DE" sz="1700" dirty="0">
                <a:solidFill>
                  <a:schemeClr val="bg1"/>
                </a:solidFill>
                <a:latin typeface="Palatino Linotype" panose="02040502050505030304" pitchFamily="18" charset="0"/>
              </a:rPr>
              <a:t>;</a:t>
            </a:r>
          </a:p>
          <a:p>
            <a:pPr>
              <a:spcAft>
                <a:spcPts val="300"/>
              </a:spcAft>
            </a:pPr>
            <a:r>
              <a:rPr lang="de-DE" sz="1700" dirty="0" err="1">
                <a:solidFill>
                  <a:schemeClr val="bg1"/>
                </a:solidFill>
                <a:latin typeface="Palatino Linotype" panose="02040502050505030304" pitchFamily="18" charset="0"/>
              </a:rPr>
              <a:t>Με</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Ἔγωγε</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Ἆρ</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οὖν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ἔξεστιν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ἀνδράσιν</a:t>
            </a:r>
            <a:r>
              <a:rPr lang="de-DE" sz="1700" dirty="0">
                <a:solidFill>
                  <a:schemeClr val="bg1"/>
                </a:solidFill>
                <a:latin typeface="Palatino Linotype" panose="02040502050505030304" pitchFamily="18" charset="0"/>
              </a:rPr>
              <a:t> ἤ </a:t>
            </a:r>
            <a:r>
              <a:rPr lang="de-DE" sz="1700" dirty="0" err="1">
                <a:solidFill>
                  <a:schemeClr val="bg1"/>
                </a:solidFill>
                <a:latin typeface="Palatino Linotype" panose="02040502050505030304" pitchFamily="18" charset="0"/>
              </a:rPr>
              <a:t>γυν</a:t>
            </a:r>
            <a:r>
              <a:rPr lang="de-DE" sz="1700" dirty="0">
                <a:solidFill>
                  <a:schemeClr val="bg1"/>
                </a:solidFill>
                <a:latin typeface="Palatino Linotype" panose="02040502050505030304" pitchFamily="18" charset="0"/>
              </a:rPr>
              <a:t>αιξὶν εὖ ἐπιτροπεύειν ἤ </a:t>
            </a:r>
            <a:r>
              <a:rPr lang="de-DE" sz="1700" dirty="0" smtClean="0">
                <a:solidFill>
                  <a:schemeClr val="bg1"/>
                </a:solidFill>
                <a:latin typeface="Palatino Linotype" panose="02040502050505030304" pitchFamily="18" charset="0"/>
              </a:rPr>
              <a:t>πόλιν </a:t>
            </a:r>
            <a:r>
              <a:rPr lang="de-DE" sz="1700" dirty="0">
                <a:solidFill>
                  <a:schemeClr val="bg1"/>
                </a:solidFill>
                <a:latin typeface="Palatino Linotype" panose="02040502050505030304" pitchFamily="18" charset="0"/>
              </a:rPr>
              <a:t>ἤ </a:t>
            </a:r>
            <a:r>
              <a:rPr lang="de-DE" sz="1700" dirty="0" smtClean="0">
                <a:solidFill>
                  <a:schemeClr val="bg1"/>
                </a:solidFill>
                <a:latin typeface="Palatino Linotype" panose="02040502050505030304" pitchFamily="18" charset="0"/>
              </a:rPr>
              <a:t>οἰκίαν</a:t>
            </a:r>
          </a:p>
          <a:p>
            <a:pPr>
              <a:spcAft>
                <a:spcPts val="400"/>
              </a:spcAft>
            </a:pPr>
            <a:r>
              <a:rPr lang="de-DE" sz="1700" dirty="0" smtClean="0">
                <a:solidFill>
                  <a:schemeClr val="bg1"/>
                </a:solidFill>
                <a:latin typeface="Palatino Linotype" panose="02040502050505030304" pitchFamily="18" charset="0"/>
              </a:rPr>
              <a:t>	ἤ </a:t>
            </a:r>
            <a:r>
              <a:rPr lang="de-DE" sz="1700" dirty="0" err="1" smtClean="0">
                <a:solidFill>
                  <a:schemeClr val="bg1"/>
                </a:solidFill>
                <a:latin typeface="Palatino Linotype" panose="02040502050505030304" pitchFamily="18" charset="0"/>
              </a:rPr>
              <a:t>ἄλλο</a:t>
            </a:r>
            <a:r>
              <a:rPr lang="de-DE" sz="1700" dirty="0" smtClean="0">
                <a:solidFill>
                  <a:schemeClr val="bg1"/>
                </a:solidFill>
                <a:latin typeface="Palatino Linotype" panose="02040502050505030304" pitchFamily="18" charset="0"/>
              </a:rPr>
              <a:t> τι εἰ </a:t>
            </a:r>
            <a:r>
              <a:rPr lang="de-DE" sz="1700" dirty="0">
                <a:solidFill>
                  <a:schemeClr val="bg1"/>
                </a:solidFill>
                <a:latin typeface="Palatino Linotype" panose="02040502050505030304" pitchFamily="18" charset="0"/>
              </a:rPr>
              <a:t>μὴ σωφρόνως καὶ δικαίως;</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Οὐ</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δῆτ</a:t>
            </a:r>
            <a:r>
              <a:rPr lang="de-DE" sz="1700" dirty="0">
                <a:solidFill>
                  <a:schemeClr val="bg1"/>
                </a:solidFill>
                <a:latin typeface="Palatino Linotype" panose="02040502050505030304" pitchFamily="18" charset="0"/>
              </a:rPr>
              <a:t>α.</a:t>
            </a:r>
          </a:p>
          <a:p>
            <a:pPr>
              <a:spcAft>
                <a:spcPts val="400"/>
              </a:spcAft>
            </a:pPr>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Οὐκοῦν</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εἰ</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δικ</a:t>
            </a:r>
            <a:r>
              <a:rPr lang="de-DE" sz="1700" dirty="0">
                <a:solidFill>
                  <a:schemeClr val="bg1"/>
                </a:solidFill>
                <a:latin typeface="Palatino Linotype" panose="02040502050505030304" pitchFamily="18" charset="0"/>
              </a:rPr>
              <a:t>αίως καὶ σωφρόνως ἐπιτροπεύουσιν, δικαιοσύνῃ καὶ </a:t>
            </a:r>
            <a:r>
              <a:rPr lang="de-DE" sz="1700" dirty="0" smtClean="0">
                <a:solidFill>
                  <a:schemeClr val="bg1"/>
                </a:solidFill>
                <a:latin typeface="Palatino Linotype" panose="02040502050505030304" pitchFamily="18" charset="0"/>
              </a:rPr>
              <a:t>	σωφροσύνῃ ἐπιτροπεύσουσιν</a:t>
            </a:r>
            <a:r>
              <a:rPr lang="de-DE" sz="1700" dirty="0">
                <a:solidFill>
                  <a:schemeClr val="bg1"/>
                </a:solidFill>
                <a:latin typeface="Palatino Linotype" panose="02040502050505030304" pitchFamily="18" charset="0"/>
              </a:rPr>
              <a:t>;</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Ἀνάγκη</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Τῶν</a:t>
            </a:r>
            <a:r>
              <a:rPr lang="de-DE" sz="1700" dirty="0" smtClean="0">
                <a:solidFill>
                  <a:schemeClr val="bg1"/>
                </a:solidFill>
                <a:latin typeface="Palatino Linotype" panose="02040502050505030304" pitchFamily="18" charset="0"/>
              </a:rPr>
              <a:t> </a:t>
            </a:r>
            <a:r>
              <a:rPr lang="de-DE" sz="1700" dirty="0">
                <a:solidFill>
                  <a:schemeClr val="bg1"/>
                </a:solidFill>
                <a:latin typeface="Palatino Linotype" panose="02040502050505030304" pitchFamily="18" charset="0"/>
              </a:rPr>
              <a:t>α</a:t>
            </a:r>
            <a:r>
              <a:rPr lang="de-DE" sz="1700" dirty="0" err="1">
                <a:solidFill>
                  <a:schemeClr val="bg1"/>
                </a:solidFill>
                <a:latin typeface="Palatino Linotype" panose="02040502050505030304" pitchFamily="18" charset="0"/>
              </a:rPr>
              <a:t>ὐτῶν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ἄρ</a:t>
            </a:r>
            <a:r>
              <a:rPr lang="de-DE" sz="1700" dirty="0">
                <a:solidFill>
                  <a:schemeClr val="bg1"/>
                </a:solidFill>
                <a:latin typeface="Palatino Linotype" panose="02040502050505030304" pitchFamily="18" charset="0"/>
              </a:rPr>
              <a:t>α ἀμφότεροι δέονται, εἴπερ μέλλουσιν ἀγαθοὶ εἶναι, </a:t>
            </a:r>
            <a:endParaRPr lang="de-DE" sz="1700" dirty="0" smtClean="0">
              <a:solidFill>
                <a:schemeClr val="bg1"/>
              </a:solidFill>
              <a:latin typeface="Palatino Linotype" panose="02040502050505030304" pitchFamily="18" charset="0"/>
            </a:endParaRPr>
          </a:p>
          <a:p>
            <a:pPr>
              <a:spcAft>
                <a:spcPts val="400"/>
              </a:spcAft>
            </a:pP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καὶ ἡ </a:t>
            </a:r>
            <a:r>
              <a:rPr lang="de-DE" sz="1700" dirty="0" err="1" smtClean="0">
                <a:solidFill>
                  <a:schemeClr val="bg1"/>
                </a:solidFill>
                <a:latin typeface="Palatino Linotype" panose="02040502050505030304" pitchFamily="18" charset="0"/>
              </a:rPr>
              <a:t>γυνὴ</a:t>
            </a:r>
            <a:r>
              <a:rPr lang="de-DE" sz="1700" dirty="0" smtClean="0">
                <a:solidFill>
                  <a:schemeClr val="bg1"/>
                </a:solidFill>
                <a:latin typeface="Palatino Linotype" panose="02040502050505030304" pitchFamily="18" charset="0"/>
              </a:rPr>
              <a:t> καὶ </a:t>
            </a:r>
            <a:r>
              <a:rPr lang="de-DE" sz="1700" dirty="0">
                <a:solidFill>
                  <a:schemeClr val="bg1"/>
                </a:solidFill>
                <a:latin typeface="Palatino Linotype" panose="02040502050505030304" pitchFamily="18" charset="0"/>
              </a:rPr>
              <a:t>ὁ ἀνήρ, δικαιοσύνης καὶ σωφροσύνης.</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Φα</a:t>
            </a:r>
            <a:r>
              <a:rPr lang="de-DE" sz="1700" dirty="0" err="1" smtClean="0">
                <a:solidFill>
                  <a:schemeClr val="bg1"/>
                </a:solidFill>
                <a:latin typeface="Palatino Linotype" panose="02040502050505030304" pitchFamily="18" charset="0"/>
              </a:rPr>
              <a:t>ίνοντ</a:t>
            </a:r>
            <a:r>
              <a:rPr lang="de-DE" sz="1700" dirty="0" smtClean="0">
                <a:solidFill>
                  <a:schemeClr val="bg1"/>
                </a:solidFill>
                <a:latin typeface="Palatino Linotype" panose="02040502050505030304" pitchFamily="18" charset="0"/>
              </a:rPr>
              <a:t>αι</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Τῷ</a:t>
            </a:r>
            <a:r>
              <a:rPr lang="de-DE" sz="1700" dirty="0">
                <a:solidFill>
                  <a:schemeClr val="bg1"/>
                </a:solidFill>
                <a:latin typeface="Palatino Linotype" panose="02040502050505030304" pitchFamily="18" charset="0"/>
              </a:rPr>
              <a:t> α</a:t>
            </a:r>
            <a:r>
              <a:rPr lang="de-DE" sz="1700" dirty="0" err="1">
                <a:solidFill>
                  <a:schemeClr val="bg1"/>
                </a:solidFill>
                <a:latin typeface="Palatino Linotype" panose="02040502050505030304" pitchFamily="18" charset="0"/>
              </a:rPr>
              <a:t>ὐτῷ</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ἄρ</a:t>
            </a:r>
            <a:r>
              <a:rPr lang="de-DE" sz="1700" dirty="0">
                <a:solidFill>
                  <a:schemeClr val="bg1"/>
                </a:solidFill>
                <a:latin typeface="Palatino Linotype" panose="02040502050505030304" pitchFamily="18" charset="0"/>
              </a:rPr>
              <a:t>α τρόπῳ πάντες οἱ ἄνθρωποι ἀγαθοί </a:t>
            </a:r>
            <a:r>
              <a:rPr lang="de-DE" sz="1700" dirty="0" smtClean="0">
                <a:solidFill>
                  <a:schemeClr val="bg1"/>
                </a:solidFill>
                <a:latin typeface="Palatino Linotype" panose="02040502050505030304" pitchFamily="18" charset="0"/>
              </a:rPr>
              <a:t>εἰσιν.</a:t>
            </a:r>
            <a:endParaRPr lang="de-DE" dirty="0">
              <a:latin typeface="Palatino Linotype" panose="02040502050505030304" pitchFamily="18" charset="0"/>
            </a:endParaRPr>
          </a:p>
        </p:txBody>
      </p:sp>
    </p:spTree>
    <p:extLst>
      <p:ext uri="{BB962C8B-B14F-4D97-AF65-F5344CB8AC3E}">
        <p14:creationId xmlns:p14="http://schemas.microsoft.com/office/powerpoint/2010/main" val="412442107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6251" y="188640"/>
            <a:ext cx="9015152" cy="6337632"/>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Männliche </a:t>
            </a:r>
            <a:r>
              <a:rPr lang="de-DE" sz="2000" b="1" u="sng" dirty="0" smtClean="0">
                <a:solidFill>
                  <a:schemeClr val="bg1"/>
                </a:solidFill>
                <a:latin typeface="Palatino Linotype" panose="02040502050505030304" pitchFamily="18" charset="0"/>
              </a:rPr>
              <a:t>und weibliche Tugend</a:t>
            </a:r>
            <a:r>
              <a:rPr lang="de-DE" sz="1200" dirty="0" smtClean="0">
                <a:solidFill>
                  <a:schemeClr val="bg1"/>
                </a:solidFill>
                <a:latin typeface="Palatino Linotype" panose="02040502050505030304" pitchFamily="18" charset="0"/>
              </a:rPr>
              <a:t> (</a:t>
            </a:r>
            <a:r>
              <a:rPr lang="de-DE" sz="1200" dirty="0" err="1" smtClean="0">
                <a:solidFill>
                  <a:schemeClr val="bg1"/>
                </a:solidFill>
                <a:latin typeface="Palatino Linotype" panose="02040502050505030304" pitchFamily="18" charset="0"/>
              </a:rPr>
              <a:t>Menon</a:t>
            </a:r>
            <a:r>
              <a:rPr lang="de-DE" sz="1200" dirty="0" smtClean="0">
                <a:solidFill>
                  <a:schemeClr val="bg1"/>
                </a:solidFill>
                <a:latin typeface="Palatino Linotype" panose="02040502050505030304" pitchFamily="18" charset="0"/>
              </a:rPr>
              <a:t> 72d-73c, gekürzt)</a:t>
            </a:r>
            <a:r>
              <a:rPr lang="de-DE" sz="2000" b="1" u="sng" dirty="0" smtClean="0">
                <a:solidFill>
                  <a:schemeClr val="bg1"/>
                </a:solidFill>
                <a:latin typeface="Palatino Linotype" panose="02040502050505030304" pitchFamily="18" charset="0"/>
              </a:rPr>
              <a:t> </a:t>
            </a:r>
          </a:p>
          <a:p>
            <a:r>
              <a:rPr lang="de-DE" sz="1700" dirty="0" err="1" smtClean="0">
                <a:solidFill>
                  <a:schemeClr val="bg1"/>
                </a:solidFill>
                <a:latin typeface="Palatino Linotype" panose="02040502050505030304" pitchFamily="18" charset="0"/>
              </a:rPr>
              <a:t>Σω</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Πότερον</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δὲ</a:t>
            </a:r>
            <a:r>
              <a:rPr lang="de-DE" sz="1700" dirty="0" smtClean="0">
                <a:solidFill>
                  <a:schemeClr val="bg1"/>
                </a:solidFill>
                <a:latin typeface="Palatino Linotype" panose="02040502050505030304" pitchFamily="18" charset="0"/>
              </a:rPr>
              <a:t> π</a:t>
            </a:r>
            <a:r>
              <a:rPr lang="de-DE" sz="1700" dirty="0" err="1" smtClean="0">
                <a:solidFill>
                  <a:schemeClr val="bg1"/>
                </a:solidFill>
                <a:latin typeface="Palatino Linotype" panose="02040502050505030304" pitchFamily="18" charset="0"/>
              </a:rPr>
              <a:t>ερὶ</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ἀρετῆς</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μόνον</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σοι</a:t>
            </a:r>
            <a:r>
              <a:rPr lang="de-DE" sz="1700" dirty="0" smtClean="0">
                <a:solidFill>
                  <a:schemeClr val="bg1"/>
                </a:solidFill>
                <a:latin typeface="Palatino Linotype" panose="02040502050505030304" pitchFamily="18" charset="0"/>
              </a:rPr>
              <a:t> ο</a:t>
            </a:r>
            <a:r>
              <a:rPr lang="el-GR" sz="1700" dirty="0" smtClean="0">
                <a:solidFill>
                  <a:schemeClr val="bg1"/>
                </a:solidFill>
                <a:latin typeface="Palatino Linotype" panose="02040502050505030304" pitchFamily="18" charset="0"/>
              </a:rPr>
              <a:t>ὕ</a:t>
            </a:r>
            <a:r>
              <a:rPr lang="de-DE" sz="1700" dirty="0" err="1" smtClean="0">
                <a:solidFill>
                  <a:schemeClr val="bg1"/>
                </a:solidFill>
                <a:latin typeface="Palatino Linotype" panose="02040502050505030304" pitchFamily="18" charset="0"/>
              </a:rPr>
              <a:t>τω</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δοκεῖ</a:t>
            </a:r>
            <a:r>
              <a:rPr lang="de-DE" sz="1700" dirty="0" smtClean="0">
                <a:solidFill>
                  <a:schemeClr val="bg1"/>
                </a:solidFill>
                <a:latin typeface="Palatino Linotype" panose="02040502050505030304" pitchFamily="18" charset="0"/>
              </a:rPr>
              <a:t>, ὦ </a:t>
            </a:r>
            <a:r>
              <a:rPr lang="de-DE" sz="1700" dirty="0" err="1" smtClean="0">
                <a:solidFill>
                  <a:schemeClr val="bg1"/>
                </a:solidFill>
                <a:latin typeface="Palatino Linotype" panose="02040502050505030304" pitchFamily="18" charset="0"/>
              </a:rPr>
              <a:t>Μένων</a:t>
            </a:r>
            <a:r>
              <a:rPr lang="de-DE" sz="1700" dirty="0" smtClean="0">
                <a:solidFill>
                  <a:schemeClr val="bg1"/>
                </a:solidFill>
                <a:latin typeface="Palatino Linotype" panose="02040502050505030304" pitchFamily="18" charset="0"/>
              </a:rPr>
              <a:t>, ἢ καὶ π</a:t>
            </a:r>
            <a:r>
              <a:rPr lang="de-DE" sz="1700" dirty="0" err="1" smtClean="0">
                <a:solidFill>
                  <a:schemeClr val="bg1"/>
                </a:solidFill>
                <a:latin typeface="Palatino Linotype" panose="02040502050505030304" pitchFamily="18" charset="0"/>
              </a:rPr>
              <a:t>ερὶ</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ὑγιεί</a:t>
            </a:r>
            <a:r>
              <a:rPr lang="de-DE" sz="1700" dirty="0" smtClean="0">
                <a:solidFill>
                  <a:schemeClr val="bg1"/>
                </a:solidFill>
                <a:latin typeface="Palatino Linotype" panose="02040502050505030304" pitchFamily="18" charset="0"/>
              </a:rPr>
              <a:t>ας 	καὶ περὶ </a:t>
            </a:r>
            <a:r>
              <a:rPr lang="de-DE" sz="1700" dirty="0">
                <a:solidFill>
                  <a:schemeClr val="bg1"/>
                </a:solidFill>
                <a:latin typeface="Palatino Linotype" panose="02040502050505030304" pitchFamily="18" charset="0"/>
              </a:rPr>
              <a:t>ἰσχύος καὶ </a:t>
            </a:r>
            <a:r>
              <a:rPr lang="de-DE" sz="1700" dirty="0" smtClean="0">
                <a:solidFill>
                  <a:schemeClr val="bg1"/>
                </a:solidFill>
                <a:latin typeface="Palatino Linotype" panose="02040502050505030304" pitchFamily="18" charset="0"/>
              </a:rPr>
              <a:t>τῶν ἄλλων</a:t>
            </a:r>
            <a:r>
              <a:rPr lang="de-DE" sz="1700" dirty="0">
                <a:solidFill>
                  <a:schemeClr val="bg1"/>
                </a:solidFill>
                <a:latin typeface="Palatino Linotype" panose="02040502050505030304" pitchFamily="18" charset="0"/>
              </a:rPr>
              <a:t>; Ἄλλη μὲν ἀνδρὸς δοκεῖ σοι εἶναι </a:t>
            </a:r>
            <a:r>
              <a:rPr lang="de-DE" sz="1700" dirty="0" smtClean="0">
                <a:solidFill>
                  <a:schemeClr val="bg1"/>
                </a:solidFill>
                <a:latin typeface="Palatino Linotype" panose="02040502050505030304" pitchFamily="18" charset="0"/>
              </a:rPr>
              <a:t>ὑγίεια, </a:t>
            </a:r>
          </a:p>
          <a:p>
            <a:pPr>
              <a:spcAft>
                <a:spcPts val="400"/>
              </a:spcAft>
            </a:pP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ἄλλη</a:t>
            </a:r>
            <a:r>
              <a:rPr lang="de-DE" sz="1700" dirty="0" smtClean="0">
                <a:solidFill>
                  <a:schemeClr val="bg1"/>
                </a:solidFill>
                <a:latin typeface="Palatino Linotype" panose="02040502050505030304" pitchFamily="18" charset="0"/>
              </a:rPr>
              <a:t> δὲ γυναικός</a:t>
            </a:r>
            <a:r>
              <a:rPr lang="de-DE" sz="1700" dirty="0">
                <a:solidFill>
                  <a:schemeClr val="bg1"/>
                </a:solidFill>
                <a:latin typeface="Palatino Linotype" panose="02040502050505030304" pitchFamily="18" charset="0"/>
              </a:rPr>
              <a:t>, ἤ τὸ αὐτό, εἴτε ἐν άνδρί, εἴτε ἐν γυναικί;</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Ἡ </a:t>
            </a:r>
            <a:r>
              <a:rPr lang="de-DE" sz="1700" dirty="0">
                <a:solidFill>
                  <a:schemeClr val="bg1"/>
                </a:solidFill>
                <a:latin typeface="Palatino Linotype" panose="02040502050505030304" pitchFamily="18" charset="0"/>
              </a:rPr>
              <a:t>α</a:t>
            </a:r>
            <a:r>
              <a:rPr lang="de-DE" sz="1700" dirty="0" err="1">
                <a:solidFill>
                  <a:schemeClr val="bg1"/>
                </a:solidFill>
                <a:latin typeface="Palatino Linotype" panose="02040502050505030304" pitchFamily="18" charset="0"/>
              </a:rPr>
              <a:t>ὐτή</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μοι</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δοκεῖ</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ὑγίειά</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εἶν</a:t>
            </a:r>
            <a:r>
              <a:rPr lang="de-DE" sz="1700" dirty="0">
                <a:solidFill>
                  <a:schemeClr val="bg1"/>
                </a:solidFill>
                <a:latin typeface="Palatino Linotype" panose="02040502050505030304" pitchFamily="18" charset="0"/>
              </a:rPr>
              <a:t>αι καὶ ἀνδρὸς καὶ γυναικός.</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Ἡ </a:t>
            </a:r>
            <a:r>
              <a:rPr lang="de-DE" sz="1700" dirty="0" err="1">
                <a:solidFill>
                  <a:schemeClr val="bg1"/>
                </a:solidFill>
                <a:latin typeface="Palatino Linotype" panose="02040502050505030304" pitchFamily="18" charset="0"/>
              </a:rPr>
              <a:t>δὲ</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ἀρετὴ</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δι</a:t>
            </a:r>
            <a:r>
              <a:rPr lang="de-DE" sz="1700" dirty="0">
                <a:solidFill>
                  <a:schemeClr val="bg1"/>
                </a:solidFill>
                <a:latin typeface="Palatino Linotype" panose="02040502050505030304" pitchFamily="18" charset="0"/>
              </a:rPr>
              <a:t>αφέρει τι, εἴτε ἐν παιδὶ εἴτε ἐν </a:t>
            </a:r>
            <a:r>
              <a:rPr lang="de-DE" sz="1700" dirty="0" smtClean="0">
                <a:solidFill>
                  <a:schemeClr val="bg1"/>
                </a:solidFill>
                <a:latin typeface="Palatino Linotype" panose="02040502050505030304" pitchFamily="18" charset="0"/>
              </a:rPr>
              <a:t>πρεσβυτέρῳ</a:t>
            </a:r>
            <a:r>
              <a:rPr lang="de-DE" sz="1700" dirty="0">
                <a:solidFill>
                  <a:schemeClr val="bg1"/>
                </a:solidFill>
                <a:latin typeface="Palatino Linotype" panose="02040502050505030304" pitchFamily="18" charset="0"/>
              </a:rPr>
              <a:t>, </a:t>
            </a:r>
            <a:endParaRPr lang="de-DE" sz="1700" dirty="0" smtClean="0">
              <a:solidFill>
                <a:schemeClr val="bg1"/>
              </a:solidFill>
              <a:latin typeface="Palatino Linotype" panose="02040502050505030304" pitchFamily="18" charset="0"/>
            </a:endParaRPr>
          </a:p>
          <a:p>
            <a:pPr>
              <a:spcAft>
                <a:spcPts val="400"/>
              </a:spcAft>
            </a:pP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εἴτε</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ἐν</a:t>
            </a: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γυν</a:t>
            </a:r>
            <a:r>
              <a:rPr lang="de-DE" sz="1700" dirty="0" smtClean="0">
                <a:solidFill>
                  <a:schemeClr val="bg1"/>
                </a:solidFill>
                <a:latin typeface="Palatino Linotype" panose="02040502050505030304" pitchFamily="18" charset="0"/>
              </a:rPr>
              <a:t>αικὶ εἴτε </a:t>
            </a:r>
            <a:r>
              <a:rPr lang="de-DE" sz="1700" dirty="0">
                <a:solidFill>
                  <a:schemeClr val="bg1"/>
                </a:solidFill>
                <a:latin typeface="Palatino Linotype" panose="02040502050505030304" pitchFamily="18" charset="0"/>
              </a:rPr>
              <a:t>ἐν ἀνδρί;</a:t>
            </a:r>
          </a:p>
          <a:p>
            <a:pPr>
              <a:spcAft>
                <a:spcPts val="400"/>
              </a:spcAft>
            </a:pPr>
            <a:r>
              <a:rPr lang="de-DE" sz="1700" dirty="0" err="1">
                <a:solidFill>
                  <a:schemeClr val="bg1"/>
                </a:solidFill>
                <a:latin typeface="Palatino Linotype" panose="02040502050505030304" pitchFamily="18" charset="0"/>
              </a:rPr>
              <a:t>Με</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Ἔμοιγέ</a:t>
            </a:r>
            <a:r>
              <a:rPr lang="de-DE" sz="1700" dirty="0" smtClean="0">
                <a:solidFill>
                  <a:schemeClr val="bg1"/>
                </a:solidFill>
                <a:latin typeface="Palatino Linotype" panose="02040502050505030304" pitchFamily="18" charset="0"/>
              </a:rPr>
              <a:t> </a:t>
            </a:r>
            <a:r>
              <a:rPr lang="de-DE" sz="1700" dirty="0">
                <a:solidFill>
                  <a:schemeClr val="bg1"/>
                </a:solidFill>
                <a:latin typeface="Palatino Linotype" panose="02040502050505030304" pitchFamily="18" charset="0"/>
              </a:rPr>
              <a:t>π</a:t>
            </a:r>
            <a:r>
              <a:rPr lang="de-DE" sz="1700" dirty="0" err="1">
                <a:solidFill>
                  <a:schemeClr val="bg1"/>
                </a:solidFill>
                <a:latin typeface="Palatino Linotype" panose="02040502050505030304" pitchFamily="18" charset="0"/>
              </a:rPr>
              <a:t>ως</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δοκεῖ</a:t>
            </a:r>
            <a:r>
              <a:rPr lang="de-DE" sz="1700" dirty="0">
                <a:solidFill>
                  <a:schemeClr val="bg1"/>
                </a:solidFill>
                <a:latin typeface="Palatino Linotype" panose="02040502050505030304" pitchFamily="18" charset="0"/>
              </a:rPr>
              <a:t>, ὦ </a:t>
            </a:r>
            <a:r>
              <a:rPr lang="de-DE" sz="1700" dirty="0" err="1">
                <a:solidFill>
                  <a:schemeClr val="bg1"/>
                </a:solidFill>
                <a:latin typeface="Palatino Linotype" panose="02040502050505030304" pitchFamily="18" charset="0"/>
              </a:rPr>
              <a:t>Σώκρ</a:t>
            </a:r>
            <a:r>
              <a:rPr lang="de-DE" sz="1700" dirty="0">
                <a:solidFill>
                  <a:schemeClr val="bg1"/>
                </a:solidFill>
                <a:latin typeface="Palatino Linotype" panose="02040502050505030304" pitchFamily="18" charset="0"/>
              </a:rPr>
              <a:t>ατες, τοῦτο οὐκέτι ὅμοιον </a:t>
            </a:r>
            <a:r>
              <a:rPr lang="de-DE" sz="1700" dirty="0" smtClean="0">
                <a:solidFill>
                  <a:schemeClr val="bg1"/>
                </a:solidFill>
                <a:latin typeface="Palatino Linotype" panose="02040502050505030304" pitchFamily="18" charset="0"/>
              </a:rPr>
              <a:t>εἶναι </a:t>
            </a:r>
            <a:r>
              <a:rPr lang="de-DE" sz="1700" dirty="0">
                <a:solidFill>
                  <a:schemeClr val="bg1"/>
                </a:solidFill>
                <a:latin typeface="Palatino Linotype" panose="02040502050505030304" pitchFamily="18" charset="0"/>
              </a:rPr>
              <a:t>τοῖς ἄλλοις.</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Τί</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δέ</a:t>
            </a:r>
            <a:r>
              <a:rPr lang="de-DE" sz="1700" dirty="0">
                <a:solidFill>
                  <a:schemeClr val="bg1"/>
                </a:solidFill>
                <a:latin typeface="Palatino Linotype" panose="02040502050505030304" pitchFamily="18" charset="0"/>
              </a:rPr>
              <a:t>; </a:t>
            </a:r>
            <a:r>
              <a:rPr lang="de-DE" sz="1700" b="1" dirty="0" err="1">
                <a:solidFill>
                  <a:srgbClr val="FF0000"/>
                </a:solidFill>
                <a:latin typeface="Palatino Linotype" panose="02040502050505030304" pitchFamily="18" charset="0"/>
              </a:rPr>
              <a:t>οὐκ</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ἀνδρῶν</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μὲν</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ἀρετὴν</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ἔλεγες</a:t>
            </a:r>
            <a:r>
              <a:rPr lang="de-DE" sz="1700" b="1" dirty="0">
                <a:solidFill>
                  <a:srgbClr val="FF0000"/>
                </a:solidFill>
                <a:latin typeface="Palatino Linotype" panose="02040502050505030304" pitchFamily="18" charset="0"/>
              </a:rPr>
              <a:t> π</a:t>
            </a:r>
            <a:r>
              <a:rPr lang="de-DE" sz="1700" b="1" dirty="0" err="1">
                <a:solidFill>
                  <a:srgbClr val="FF0000"/>
                </a:solidFill>
                <a:latin typeface="Palatino Linotype" panose="02040502050505030304" pitchFamily="18" charset="0"/>
              </a:rPr>
              <a:t>όλιν</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εὖ</a:t>
            </a:r>
            <a:r>
              <a:rPr lang="de-DE" sz="1700" b="1" dirty="0">
                <a:solidFill>
                  <a:srgbClr val="FF0000"/>
                </a:solidFill>
                <a:latin typeface="Palatino Linotype" panose="02040502050505030304" pitchFamily="18" charset="0"/>
              </a:rPr>
              <a:t> </a:t>
            </a:r>
            <a:r>
              <a:rPr lang="de-DE" sz="1700" b="1" dirty="0" smtClean="0">
                <a:solidFill>
                  <a:srgbClr val="FF0000"/>
                </a:solidFill>
                <a:latin typeface="Palatino Linotype" panose="02040502050505030304" pitchFamily="18" charset="0"/>
              </a:rPr>
              <a:t>ἐπ</a:t>
            </a:r>
            <a:r>
              <a:rPr lang="de-DE" sz="1700" b="1" dirty="0" err="1" smtClean="0">
                <a:solidFill>
                  <a:srgbClr val="FF0000"/>
                </a:solidFill>
                <a:latin typeface="Palatino Linotype" panose="02040502050505030304" pitchFamily="18" charset="0"/>
              </a:rPr>
              <a:t>ιτρο</a:t>
            </a:r>
            <a:r>
              <a:rPr lang="de-DE" sz="1700" b="1" dirty="0" smtClean="0">
                <a:solidFill>
                  <a:srgbClr val="FF0000"/>
                </a:solidFill>
                <a:latin typeface="Palatino Linotype" panose="02040502050505030304" pitchFamily="18" charset="0"/>
              </a:rPr>
              <a:t>πεύειν</a:t>
            </a:r>
            <a:r>
              <a:rPr lang="de-DE" sz="1700" dirty="0">
                <a:solidFill>
                  <a:schemeClr val="bg1"/>
                </a:solidFill>
                <a:latin typeface="Palatino Linotype" panose="02040502050505030304" pitchFamily="18" charset="0"/>
              </a:rPr>
              <a:t>, </a:t>
            </a:r>
            <a:endParaRPr lang="de-DE" sz="1700" dirty="0" smtClean="0">
              <a:solidFill>
                <a:schemeClr val="bg1"/>
              </a:solidFill>
              <a:latin typeface="Palatino Linotype" panose="02040502050505030304" pitchFamily="18" charset="0"/>
            </a:endParaRPr>
          </a:p>
          <a:p>
            <a:pPr>
              <a:spcAft>
                <a:spcPts val="400"/>
              </a:spcAft>
            </a:pPr>
            <a:r>
              <a:rPr lang="de-DE" sz="1700" dirty="0">
                <a:solidFill>
                  <a:schemeClr val="bg1"/>
                </a:solidFill>
                <a:latin typeface="Palatino Linotype" panose="02040502050505030304" pitchFamily="18" charset="0"/>
              </a:rPr>
              <a:t>	</a:t>
            </a:r>
            <a:r>
              <a:rPr lang="de-DE" sz="1700" b="1" dirty="0" err="1" smtClean="0">
                <a:solidFill>
                  <a:srgbClr val="FF0000"/>
                </a:solidFill>
                <a:latin typeface="Palatino Linotype" panose="02040502050505030304" pitchFamily="18" charset="0"/>
              </a:rPr>
              <a:t>γυν</a:t>
            </a:r>
            <a:r>
              <a:rPr lang="de-DE" sz="1700" b="1" dirty="0" smtClean="0">
                <a:solidFill>
                  <a:srgbClr val="FF0000"/>
                </a:solidFill>
                <a:latin typeface="Palatino Linotype" panose="02040502050505030304" pitchFamily="18" charset="0"/>
              </a:rPr>
              <a:t>αικῶν δὲ οἰκίαν</a:t>
            </a:r>
            <a:r>
              <a:rPr lang="de-DE" sz="1700" dirty="0">
                <a:solidFill>
                  <a:schemeClr val="bg1"/>
                </a:solidFill>
                <a:latin typeface="Palatino Linotype" panose="02040502050505030304" pitchFamily="18" charset="0"/>
              </a:rPr>
              <a:t>;</a:t>
            </a:r>
          </a:p>
          <a:p>
            <a:pPr>
              <a:spcAft>
                <a:spcPts val="300"/>
              </a:spcAft>
            </a:pPr>
            <a:r>
              <a:rPr lang="de-DE" sz="1700" dirty="0" err="1">
                <a:solidFill>
                  <a:schemeClr val="bg1"/>
                </a:solidFill>
                <a:latin typeface="Palatino Linotype" panose="02040502050505030304" pitchFamily="18" charset="0"/>
              </a:rPr>
              <a:t>Με</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Ἔγωγε</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Ἆρ</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οὖν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ἔξεστιν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ἀνδράσιν</a:t>
            </a:r>
            <a:r>
              <a:rPr lang="de-DE" sz="1700" dirty="0">
                <a:solidFill>
                  <a:schemeClr val="bg1"/>
                </a:solidFill>
                <a:latin typeface="Palatino Linotype" panose="02040502050505030304" pitchFamily="18" charset="0"/>
              </a:rPr>
              <a:t> ἤ </a:t>
            </a:r>
            <a:r>
              <a:rPr lang="de-DE" sz="1700" dirty="0" err="1">
                <a:solidFill>
                  <a:schemeClr val="bg1"/>
                </a:solidFill>
                <a:latin typeface="Palatino Linotype" panose="02040502050505030304" pitchFamily="18" charset="0"/>
              </a:rPr>
              <a:t>γυν</a:t>
            </a:r>
            <a:r>
              <a:rPr lang="de-DE" sz="1700" dirty="0">
                <a:solidFill>
                  <a:schemeClr val="bg1"/>
                </a:solidFill>
                <a:latin typeface="Palatino Linotype" panose="02040502050505030304" pitchFamily="18" charset="0"/>
              </a:rPr>
              <a:t>αιξὶν </a:t>
            </a:r>
            <a:r>
              <a:rPr lang="de-DE" sz="1700" b="1" dirty="0">
                <a:solidFill>
                  <a:srgbClr val="FF0000"/>
                </a:solidFill>
                <a:latin typeface="Palatino Linotype" panose="02040502050505030304" pitchFamily="18" charset="0"/>
              </a:rPr>
              <a:t>εὖ ἐπιτροπεύειν ἤ </a:t>
            </a:r>
            <a:r>
              <a:rPr lang="de-DE" sz="1700" b="1" dirty="0" smtClean="0">
                <a:solidFill>
                  <a:srgbClr val="FF0000"/>
                </a:solidFill>
                <a:latin typeface="Palatino Linotype" panose="02040502050505030304" pitchFamily="18" charset="0"/>
              </a:rPr>
              <a:t>πόλιν </a:t>
            </a:r>
            <a:r>
              <a:rPr lang="de-DE" sz="1700" b="1" dirty="0">
                <a:solidFill>
                  <a:srgbClr val="FF0000"/>
                </a:solidFill>
                <a:latin typeface="Palatino Linotype" panose="02040502050505030304" pitchFamily="18" charset="0"/>
              </a:rPr>
              <a:t>ἤ </a:t>
            </a:r>
            <a:r>
              <a:rPr lang="de-DE" sz="1700" b="1" dirty="0" smtClean="0">
                <a:solidFill>
                  <a:srgbClr val="FF0000"/>
                </a:solidFill>
                <a:latin typeface="Palatino Linotype" panose="02040502050505030304" pitchFamily="18" charset="0"/>
              </a:rPr>
              <a:t>οἰκίαν</a:t>
            </a:r>
          </a:p>
          <a:p>
            <a:pPr>
              <a:spcAft>
                <a:spcPts val="400"/>
              </a:spcAft>
            </a:pPr>
            <a:r>
              <a:rPr lang="de-DE" sz="1700" b="1" dirty="0" smtClean="0">
                <a:solidFill>
                  <a:srgbClr val="FF0000"/>
                </a:solidFill>
                <a:latin typeface="Palatino Linotype" panose="02040502050505030304" pitchFamily="18" charset="0"/>
              </a:rPr>
              <a:t>	ἤ </a:t>
            </a:r>
            <a:r>
              <a:rPr lang="de-DE" sz="1700" b="1" dirty="0" err="1" smtClean="0">
                <a:solidFill>
                  <a:srgbClr val="FF0000"/>
                </a:solidFill>
                <a:latin typeface="Palatino Linotype" panose="02040502050505030304" pitchFamily="18" charset="0"/>
              </a:rPr>
              <a:t>ἄλλο</a:t>
            </a:r>
            <a:r>
              <a:rPr lang="de-DE" sz="1700" b="1" dirty="0" smtClean="0">
                <a:solidFill>
                  <a:srgbClr val="FF0000"/>
                </a:solidFill>
                <a:latin typeface="Palatino Linotype" panose="02040502050505030304" pitchFamily="18" charset="0"/>
              </a:rPr>
              <a:t> τι εἰ </a:t>
            </a:r>
            <a:r>
              <a:rPr lang="de-DE" sz="1700" b="1" dirty="0">
                <a:solidFill>
                  <a:srgbClr val="FF0000"/>
                </a:solidFill>
                <a:latin typeface="Palatino Linotype" panose="02040502050505030304" pitchFamily="18" charset="0"/>
              </a:rPr>
              <a:t>μὴ σωφρόνως καὶ δικαίως</a:t>
            </a:r>
            <a:r>
              <a:rPr lang="de-DE" sz="1700" dirty="0">
                <a:solidFill>
                  <a:schemeClr val="bg1"/>
                </a:solidFill>
                <a:latin typeface="Palatino Linotype" panose="02040502050505030304" pitchFamily="18" charset="0"/>
              </a:rPr>
              <a:t>;</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Οὐ</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δῆτ</a:t>
            </a:r>
            <a:r>
              <a:rPr lang="de-DE" sz="1700" dirty="0">
                <a:solidFill>
                  <a:schemeClr val="bg1"/>
                </a:solidFill>
                <a:latin typeface="Palatino Linotype" panose="02040502050505030304" pitchFamily="18" charset="0"/>
              </a:rPr>
              <a:t>α.</a:t>
            </a:r>
          </a:p>
          <a:p>
            <a:pPr>
              <a:spcAft>
                <a:spcPts val="400"/>
              </a:spcAft>
            </a:pPr>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Οὐκοῦν</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εἰ</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δικ</a:t>
            </a:r>
            <a:r>
              <a:rPr lang="de-DE" sz="1700" dirty="0">
                <a:solidFill>
                  <a:schemeClr val="bg1"/>
                </a:solidFill>
                <a:latin typeface="Palatino Linotype" panose="02040502050505030304" pitchFamily="18" charset="0"/>
              </a:rPr>
              <a:t>αίως καὶ σωφρόνως ἐπιτροπεύουσιν, δικαιοσύνῃ καὶ </a:t>
            </a:r>
            <a:r>
              <a:rPr lang="de-DE" sz="1700" dirty="0" smtClean="0">
                <a:solidFill>
                  <a:schemeClr val="bg1"/>
                </a:solidFill>
                <a:latin typeface="Palatino Linotype" panose="02040502050505030304" pitchFamily="18" charset="0"/>
              </a:rPr>
              <a:t>	σωφροσύνῃ ἐπιτροπεύσουσιν</a:t>
            </a:r>
            <a:r>
              <a:rPr lang="de-DE" sz="1700" dirty="0">
                <a:solidFill>
                  <a:schemeClr val="bg1"/>
                </a:solidFill>
                <a:latin typeface="Palatino Linotype" panose="02040502050505030304" pitchFamily="18" charset="0"/>
              </a:rPr>
              <a:t>;</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Ἀνάγκη</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Τῶν</a:t>
            </a:r>
            <a:r>
              <a:rPr lang="de-DE" sz="1700" dirty="0" smtClean="0">
                <a:solidFill>
                  <a:schemeClr val="bg1"/>
                </a:solidFill>
                <a:latin typeface="Palatino Linotype" panose="02040502050505030304" pitchFamily="18" charset="0"/>
              </a:rPr>
              <a:t> </a:t>
            </a:r>
            <a:r>
              <a:rPr lang="de-DE" sz="1700" dirty="0">
                <a:solidFill>
                  <a:schemeClr val="bg1"/>
                </a:solidFill>
                <a:latin typeface="Palatino Linotype" panose="02040502050505030304" pitchFamily="18" charset="0"/>
              </a:rPr>
              <a:t>α</a:t>
            </a:r>
            <a:r>
              <a:rPr lang="de-DE" sz="1700" dirty="0" err="1">
                <a:solidFill>
                  <a:schemeClr val="bg1"/>
                </a:solidFill>
                <a:latin typeface="Palatino Linotype" panose="02040502050505030304" pitchFamily="18" charset="0"/>
              </a:rPr>
              <a:t>ὐτῶν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ἄρ</a:t>
            </a:r>
            <a:r>
              <a:rPr lang="de-DE" sz="1700" dirty="0">
                <a:solidFill>
                  <a:schemeClr val="bg1"/>
                </a:solidFill>
                <a:latin typeface="Palatino Linotype" panose="02040502050505030304" pitchFamily="18" charset="0"/>
              </a:rPr>
              <a:t>α ἀμφότεροι δέονται, εἴπερ μέλλουσιν ἀγαθοὶ εἶναι, </a:t>
            </a:r>
            <a:endParaRPr lang="de-DE" sz="1700" dirty="0" smtClean="0">
              <a:solidFill>
                <a:schemeClr val="bg1"/>
              </a:solidFill>
              <a:latin typeface="Palatino Linotype" panose="02040502050505030304" pitchFamily="18" charset="0"/>
            </a:endParaRPr>
          </a:p>
          <a:p>
            <a:pPr>
              <a:spcAft>
                <a:spcPts val="400"/>
              </a:spcAft>
            </a:pP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καὶ ἡ </a:t>
            </a:r>
            <a:r>
              <a:rPr lang="de-DE" sz="1700" dirty="0" err="1" smtClean="0">
                <a:solidFill>
                  <a:schemeClr val="bg1"/>
                </a:solidFill>
                <a:latin typeface="Palatino Linotype" panose="02040502050505030304" pitchFamily="18" charset="0"/>
              </a:rPr>
              <a:t>γυνὴ</a:t>
            </a:r>
            <a:r>
              <a:rPr lang="de-DE" sz="1700" dirty="0" smtClean="0">
                <a:solidFill>
                  <a:schemeClr val="bg1"/>
                </a:solidFill>
                <a:latin typeface="Palatino Linotype" panose="02040502050505030304" pitchFamily="18" charset="0"/>
              </a:rPr>
              <a:t> καὶ </a:t>
            </a:r>
            <a:r>
              <a:rPr lang="de-DE" sz="1700" dirty="0">
                <a:solidFill>
                  <a:schemeClr val="bg1"/>
                </a:solidFill>
                <a:latin typeface="Palatino Linotype" panose="02040502050505030304" pitchFamily="18" charset="0"/>
              </a:rPr>
              <a:t>ὁ ἀνήρ, δικαιοσύνης καὶ σωφροσύνης.</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Φα</a:t>
            </a:r>
            <a:r>
              <a:rPr lang="de-DE" sz="1700" dirty="0" err="1" smtClean="0">
                <a:solidFill>
                  <a:schemeClr val="bg1"/>
                </a:solidFill>
                <a:latin typeface="Palatino Linotype" panose="02040502050505030304" pitchFamily="18" charset="0"/>
              </a:rPr>
              <a:t>ίνοντ</a:t>
            </a:r>
            <a:r>
              <a:rPr lang="de-DE" sz="1700" dirty="0" smtClean="0">
                <a:solidFill>
                  <a:schemeClr val="bg1"/>
                </a:solidFill>
                <a:latin typeface="Palatino Linotype" panose="02040502050505030304" pitchFamily="18" charset="0"/>
              </a:rPr>
              <a:t>αι</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Τῷ</a:t>
            </a:r>
            <a:r>
              <a:rPr lang="de-DE" sz="1700" dirty="0">
                <a:solidFill>
                  <a:schemeClr val="bg1"/>
                </a:solidFill>
                <a:latin typeface="Palatino Linotype" panose="02040502050505030304" pitchFamily="18" charset="0"/>
              </a:rPr>
              <a:t> α</a:t>
            </a:r>
            <a:r>
              <a:rPr lang="de-DE" sz="1700" dirty="0" err="1">
                <a:solidFill>
                  <a:schemeClr val="bg1"/>
                </a:solidFill>
                <a:latin typeface="Palatino Linotype" panose="02040502050505030304" pitchFamily="18" charset="0"/>
              </a:rPr>
              <a:t>ὐτῷ</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ἄρ</a:t>
            </a:r>
            <a:r>
              <a:rPr lang="de-DE" sz="1700" dirty="0">
                <a:solidFill>
                  <a:schemeClr val="bg1"/>
                </a:solidFill>
                <a:latin typeface="Palatino Linotype" panose="02040502050505030304" pitchFamily="18" charset="0"/>
              </a:rPr>
              <a:t>α τρόπῳ πάντες οἱ ἄνθρωποι ἀγαθοί </a:t>
            </a:r>
            <a:r>
              <a:rPr lang="de-DE" sz="1700" dirty="0" smtClean="0">
                <a:solidFill>
                  <a:schemeClr val="bg1"/>
                </a:solidFill>
                <a:latin typeface="Palatino Linotype" panose="02040502050505030304" pitchFamily="18" charset="0"/>
              </a:rPr>
              <a:t>εἰσιν.</a:t>
            </a:r>
            <a:endParaRPr lang="de-DE" dirty="0">
              <a:latin typeface="Palatino Linotype" panose="02040502050505030304" pitchFamily="18" charset="0"/>
            </a:endParaRPr>
          </a:p>
        </p:txBody>
      </p:sp>
    </p:spTree>
    <p:extLst>
      <p:ext uri="{BB962C8B-B14F-4D97-AF65-F5344CB8AC3E}">
        <p14:creationId xmlns:p14="http://schemas.microsoft.com/office/powerpoint/2010/main" val="88780252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6251" y="188640"/>
            <a:ext cx="9015152" cy="6337632"/>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Männliche </a:t>
            </a:r>
            <a:r>
              <a:rPr lang="de-DE" sz="2000" b="1" u="sng" dirty="0" smtClean="0">
                <a:solidFill>
                  <a:schemeClr val="bg1"/>
                </a:solidFill>
                <a:latin typeface="Palatino Linotype" panose="02040502050505030304" pitchFamily="18" charset="0"/>
              </a:rPr>
              <a:t>und weibliche Tugend</a:t>
            </a:r>
            <a:r>
              <a:rPr lang="de-DE" sz="1200" dirty="0" smtClean="0">
                <a:solidFill>
                  <a:schemeClr val="bg1"/>
                </a:solidFill>
                <a:latin typeface="Palatino Linotype" panose="02040502050505030304" pitchFamily="18" charset="0"/>
              </a:rPr>
              <a:t> (</a:t>
            </a:r>
            <a:r>
              <a:rPr lang="de-DE" sz="1200" dirty="0" err="1" smtClean="0">
                <a:solidFill>
                  <a:schemeClr val="bg1"/>
                </a:solidFill>
                <a:latin typeface="Palatino Linotype" panose="02040502050505030304" pitchFamily="18" charset="0"/>
              </a:rPr>
              <a:t>Menon</a:t>
            </a:r>
            <a:r>
              <a:rPr lang="de-DE" sz="1200" dirty="0" smtClean="0">
                <a:solidFill>
                  <a:schemeClr val="bg1"/>
                </a:solidFill>
                <a:latin typeface="Palatino Linotype" panose="02040502050505030304" pitchFamily="18" charset="0"/>
              </a:rPr>
              <a:t> 72d-73c, gekürzt)</a:t>
            </a:r>
            <a:r>
              <a:rPr lang="de-DE" sz="2000" b="1" u="sng" dirty="0" smtClean="0">
                <a:solidFill>
                  <a:schemeClr val="bg1"/>
                </a:solidFill>
                <a:latin typeface="Palatino Linotype" panose="02040502050505030304" pitchFamily="18" charset="0"/>
              </a:rPr>
              <a:t> </a:t>
            </a:r>
          </a:p>
          <a:p>
            <a:r>
              <a:rPr lang="de-DE" sz="1700" dirty="0" err="1" smtClean="0">
                <a:solidFill>
                  <a:schemeClr val="bg1"/>
                </a:solidFill>
                <a:latin typeface="Palatino Linotype" panose="02040502050505030304" pitchFamily="18" charset="0"/>
              </a:rPr>
              <a:t>Σω</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Πότερον</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δὲ</a:t>
            </a:r>
            <a:r>
              <a:rPr lang="de-DE" sz="1700" dirty="0" smtClean="0">
                <a:solidFill>
                  <a:schemeClr val="bg1"/>
                </a:solidFill>
                <a:latin typeface="Palatino Linotype" panose="02040502050505030304" pitchFamily="18" charset="0"/>
              </a:rPr>
              <a:t> π</a:t>
            </a:r>
            <a:r>
              <a:rPr lang="de-DE" sz="1700" dirty="0" err="1" smtClean="0">
                <a:solidFill>
                  <a:schemeClr val="bg1"/>
                </a:solidFill>
                <a:latin typeface="Palatino Linotype" panose="02040502050505030304" pitchFamily="18" charset="0"/>
              </a:rPr>
              <a:t>ερὶ</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ἀρετῆς</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μόνον</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σοι</a:t>
            </a:r>
            <a:r>
              <a:rPr lang="de-DE" sz="1700" dirty="0" smtClean="0">
                <a:solidFill>
                  <a:schemeClr val="bg1"/>
                </a:solidFill>
                <a:latin typeface="Palatino Linotype" panose="02040502050505030304" pitchFamily="18" charset="0"/>
              </a:rPr>
              <a:t> ο</a:t>
            </a:r>
            <a:r>
              <a:rPr lang="el-GR" sz="1700" dirty="0" smtClean="0">
                <a:solidFill>
                  <a:schemeClr val="bg1"/>
                </a:solidFill>
                <a:latin typeface="Palatino Linotype" panose="02040502050505030304" pitchFamily="18" charset="0"/>
              </a:rPr>
              <a:t>ὕ</a:t>
            </a:r>
            <a:r>
              <a:rPr lang="de-DE" sz="1700" dirty="0" err="1" smtClean="0">
                <a:solidFill>
                  <a:schemeClr val="bg1"/>
                </a:solidFill>
                <a:latin typeface="Palatino Linotype" panose="02040502050505030304" pitchFamily="18" charset="0"/>
              </a:rPr>
              <a:t>τω</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δοκεῖ</a:t>
            </a:r>
            <a:r>
              <a:rPr lang="de-DE" sz="1700" dirty="0" smtClean="0">
                <a:solidFill>
                  <a:schemeClr val="bg1"/>
                </a:solidFill>
                <a:latin typeface="Palatino Linotype" panose="02040502050505030304" pitchFamily="18" charset="0"/>
              </a:rPr>
              <a:t>, ὦ </a:t>
            </a:r>
            <a:r>
              <a:rPr lang="de-DE" sz="1700" dirty="0" err="1" smtClean="0">
                <a:solidFill>
                  <a:schemeClr val="bg1"/>
                </a:solidFill>
                <a:latin typeface="Palatino Linotype" panose="02040502050505030304" pitchFamily="18" charset="0"/>
              </a:rPr>
              <a:t>Μένων</a:t>
            </a:r>
            <a:r>
              <a:rPr lang="de-DE" sz="1700" dirty="0" smtClean="0">
                <a:solidFill>
                  <a:schemeClr val="bg1"/>
                </a:solidFill>
                <a:latin typeface="Palatino Linotype" panose="02040502050505030304" pitchFamily="18" charset="0"/>
              </a:rPr>
              <a:t>, ἢ καὶ π</a:t>
            </a:r>
            <a:r>
              <a:rPr lang="de-DE" sz="1700" dirty="0" err="1" smtClean="0">
                <a:solidFill>
                  <a:schemeClr val="bg1"/>
                </a:solidFill>
                <a:latin typeface="Palatino Linotype" panose="02040502050505030304" pitchFamily="18" charset="0"/>
              </a:rPr>
              <a:t>ερὶ</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ὑγιεί</a:t>
            </a:r>
            <a:r>
              <a:rPr lang="de-DE" sz="1700" dirty="0" smtClean="0">
                <a:solidFill>
                  <a:schemeClr val="bg1"/>
                </a:solidFill>
                <a:latin typeface="Palatino Linotype" panose="02040502050505030304" pitchFamily="18" charset="0"/>
              </a:rPr>
              <a:t>ας 	καὶ περὶ </a:t>
            </a:r>
            <a:r>
              <a:rPr lang="de-DE" sz="1700" dirty="0">
                <a:solidFill>
                  <a:schemeClr val="bg1"/>
                </a:solidFill>
                <a:latin typeface="Palatino Linotype" panose="02040502050505030304" pitchFamily="18" charset="0"/>
              </a:rPr>
              <a:t>ἰσχύος καὶ </a:t>
            </a:r>
            <a:r>
              <a:rPr lang="de-DE" sz="1700" dirty="0" smtClean="0">
                <a:solidFill>
                  <a:schemeClr val="bg1"/>
                </a:solidFill>
                <a:latin typeface="Palatino Linotype" panose="02040502050505030304" pitchFamily="18" charset="0"/>
              </a:rPr>
              <a:t>τῶν ἄλλων</a:t>
            </a:r>
            <a:r>
              <a:rPr lang="de-DE" sz="1700" dirty="0">
                <a:solidFill>
                  <a:schemeClr val="bg1"/>
                </a:solidFill>
                <a:latin typeface="Palatino Linotype" panose="02040502050505030304" pitchFamily="18" charset="0"/>
              </a:rPr>
              <a:t>; Ἄλλη μὲν ἀνδρὸς δοκεῖ σοι εἶναι </a:t>
            </a:r>
            <a:r>
              <a:rPr lang="de-DE" sz="1700" dirty="0" smtClean="0">
                <a:solidFill>
                  <a:schemeClr val="bg1"/>
                </a:solidFill>
                <a:latin typeface="Palatino Linotype" panose="02040502050505030304" pitchFamily="18" charset="0"/>
              </a:rPr>
              <a:t>ὑγίεια, </a:t>
            </a:r>
          </a:p>
          <a:p>
            <a:pPr>
              <a:spcAft>
                <a:spcPts val="400"/>
              </a:spcAft>
            </a:pP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ἄλλη</a:t>
            </a:r>
            <a:r>
              <a:rPr lang="de-DE" sz="1700" dirty="0" smtClean="0">
                <a:solidFill>
                  <a:schemeClr val="bg1"/>
                </a:solidFill>
                <a:latin typeface="Palatino Linotype" panose="02040502050505030304" pitchFamily="18" charset="0"/>
              </a:rPr>
              <a:t> δὲ γυναικός</a:t>
            </a:r>
            <a:r>
              <a:rPr lang="de-DE" sz="1700" dirty="0">
                <a:solidFill>
                  <a:schemeClr val="bg1"/>
                </a:solidFill>
                <a:latin typeface="Palatino Linotype" panose="02040502050505030304" pitchFamily="18" charset="0"/>
              </a:rPr>
              <a:t>, ἤ τὸ αὐτό, εἴτε ἐν άνδρί, εἴτε ἐν γυναικί;</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Ἡ </a:t>
            </a:r>
            <a:r>
              <a:rPr lang="de-DE" sz="1700" dirty="0">
                <a:solidFill>
                  <a:schemeClr val="bg1"/>
                </a:solidFill>
                <a:latin typeface="Palatino Linotype" panose="02040502050505030304" pitchFamily="18" charset="0"/>
              </a:rPr>
              <a:t>α</a:t>
            </a:r>
            <a:r>
              <a:rPr lang="de-DE" sz="1700" dirty="0" err="1">
                <a:solidFill>
                  <a:schemeClr val="bg1"/>
                </a:solidFill>
                <a:latin typeface="Palatino Linotype" panose="02040502050505030304" pitchFamily="18" charset="0"/>
              </a:rPr>
              <a:t>ὐτή</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μοι</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δοκεῖ</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ὑγίειά</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εἶν</a:t>
            </a:r>
            <a:r>
              <a:rPr lang="de-DE" sz="1700" dirty="0">
                <a:solidFill>
                  <a:schemeClr val="bg1"/>
                </a:solidFill>
                <a:latin typeface="Palatino Linotype" panose="02040502050505030304" pitchFamily="18" charset="0"/>
              </a:rPr>
              <a:t>αι καὶ ἀνδρὸς καὶ γυναικός.</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Ἡ </a:t>
            </a:r>
            <a:r>
              <a:rPr lang="de-DE" sz="1700" dirty="0" err="1">
                <a:solidFill>
                  <a:schemeClr val="bg1"/>
                </a:solidFill>
                <a:latin typeface="Palatino Linotype" panose="02040502050505030304" pitchFamily="18" charset="0"/>
              </a:rPr>
              <a:t>δὲ</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ἀρετὴ</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δι</a:t>
            </a:r>
            <a:r>
              <a:rPr lang="de-DE" sz="1700" dirty="0">
                <a:solidFill>
                  <a:schemeClr val="bg1"/>
                </a:solidFill>
                <a:latin typeface="Palatino Linotype" panose="02040502050505030304" pitchFamily="18" charset="0"/>
              </a:rPr>
              <a:t>αφέρει τι, εἴτε ἐν παιδὶ εἴτε ἐν </a:t>
            </a:r>
            <a:r>
              <a:rPr lang="de-DE" sz="1700" dirty="0" smtClean="0">
                <a:solidFill>
                  <a:schemeClr val="bg1"/>
                </a:solidFill>
                <a:latin typeface="Palatino Linotype" panose="02040502050505030304" pitchFamily="18" charset="0"/>
              </a:rPr>
              <a:t>πρεσβυτέρῳ</a:t>
            </a:r>
            <a:r>
              <a:rPr lang="de-DE" sz="1700" dirty="0">
                <a:solidFill>
                  <a:schemeClr val="bg1"/>
                </a:solidFill>
                <a:latin typeface="Palatino Linotype" panose="02040502050505030304" pitchFamily="18" charset="0"/>
              </a:rPr>
              <a:t>, </a:t>
            </a:r>
            <a:endParaRPr lang="de-DE" sz="1700" dirty="0" smtClean="0">
              <a:solidFill>
                <a:schemeClr val="bg1"/>
              </a:solidFill>
              <a:latin typeface="Palatino Linotype" panose="02040502050505030304" pitchFamily="18" charset="0"/>
            </a:endParaRPr>
          </a:p>
          <a:p>
            <a:pPr>
              <a:spcAft>
                <a:spcPts val="400"/>
              </a:spcAft>
            </a:pP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εἴτε</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ἐν</a:t>
            </a: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γυν</a:t>
            </a:r>
            <a:r>
              <a:rPr lang="de-DE" sz="1700" dirty="0" smtClean="0">
                <a:solidFill>
                  <a:schemeClr val="bg1"/>
                </a:solidFill>
                <a:latin typeface="Palatino Linotype" panose="02040502050505030304" pitchFamily="18" charset="0"/>
              </a:rPr>
              <a:t>αικὶ εἴτε </a:t>
            </a:r>
            <a:r>
              <a:rPr lang="de-DE" sz="1700" dirty="0">
                <a:solidFill>
                  <a:schemeClr val="bg1"/>
                </a:solidFill>
                <a:latin typeface="Palatino Linotype" panose="02040502050505030304" pitchFamily="18" charset="0"/>
              </a:rPr>
              <a:t>ἐν ἀνδρί;</a:t>
            </a:r>
          </a:p>
          <a:p>
            <a:pPr>
              <a:spcAft>
                <a:spcPts val="400"/>
              </a:spcAft>
            </a:pPr>
            <a:r>
              <a:rPr lang="de-DE" sz="1700" dirty="0" err="1">
                <a:solidFill>
                  <a:schemeClr val="bg1"/>
                </a:solidFill>
                <a:latin typeface="Palatino Linotype" panose="02040502050505030304" pitchFamily="18" charset="0"/>
              </a:rPr>
              <a:t>Με</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Ἔμοιγέ</a:t>
            </a:r>
            <a:r>
              <a:rPr lang="de-DE" sz="1700" dirty="0" smtClean="0">
                <a:solidFill>
                  <a:schemeClr val="bg1"/>
                </a:solidFill>
                <a:latin typeface="Palatino Linotype" panose="02040502050505030304" pitchFamily="18" charset="0"/>
              </a:rPr>
              <a:t> </a:t>
            </a:r>
            <a:r>
              <a:rPr lang="de-DE" sz="1700" dirty="0">
                <a:solidFill>
                  <a:schemeClr val="bg1"/>
                </a:solidFill>
                <a:latin typeface="Palatino Linotype" panose="02040502050505030304" pitchFamily="18" charset="0"/>
              </a:rPr>
              <a:t>π</a:t>
            </a:r>
            <a:r>
              <a:rPr lang="de-DE" sz="1700" dirty="0" err="1">
                <a:solidFill>
                  <a:schemeClr val="bg1"/>
                </a:solidFill>
                <a:latin typeface="Palatino Linotype" panose="02040502050505030304" pitchFamily="18" charset="0"/>
              </a:rPr>
              <a:t>ως</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δοκεῖ</a:t>
            </a:r>
            <a:r>
              <a:rPr lang="de-DE" sz="1700" dirty="0">
                <a:solidFill>
                  <a:schemeClr val="bg1"/>
                </a:solidFill>
                <a:latin typeface="Palatino Linotype" panose="02040502050505030304" pitchFamily="18" charset="0"/>
              </a:rPr>
              <a:t>, ὦ </a:t>
            </a:r>
            <a:r>
              <a:rPr lang="de-DE" sz="1700" dirty="0" err="1">
                <a:solidFill>
                  <a:schemeClr val="bg1"/>
                </a:solidFill>
                <a:latin typeface="Palatino Linotype" panose="02040502050505030304" pitchFamily="18" charset="0"/>
              </a:rPr>
              <a:t>Σώκρ</a:t>
            </a:r>
            <a:r>
              <a:rPr lang="de-DE" sz="1700" dirty="0">
                <a:solidFill>
                  <a:schemeClr val="bg1"/>
                </a:solidFill>
                <a:latin typeface="Palatino Linotype" panose="02040502050505030304" pitchFamily="18" charset="0"/>
              </a:rPr>
              <a:t>ατες, τοῦτο οὐκέτι ὅμοιον </a:t>
            </a:r>
            <a:r>
              <a:rPr lang="de-DE" sz="1700" dirty="0" smtClean="0">
                <a:solidFill>
                  <a:schemeClr val="bg1"/>
                </a:solidFill>
                <a:latin typeface="Palatino Linotype" panose="02040502050505030304" pitchFamily="18" charset="0"/>
              </a:rPr>
              <a:t>εἶναι </a:t>
            </a:r>
            <a:r>
              <a:rPr lang="de-DE" sz="1700" dirty="0">
                <a:solidFill>
                  <a:schemeClr val="bg1"/>
                </a:solidFill>
                <a:latin typeface="Palatino Linotype" panose="02040502050505030304" pitchFamily="18" charset="0"/>
              </a:rPr>
              <a:t>τοῖς ἄλλοις.</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Τί</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δέ</a:t>
            </a:r>
            <a:r>
              <a:rPr lang="de-DE" sz="1700" dirty="0">
                <a:solidFill>
                  <a:schemeClr val="bg1"/>
                </a:solidFill>
                <a:latin typeface="Palatino Linotype" panose="02040502050505030304" pitchFamily="18" charset="0"/>
              </a:rPr>
              <a:t>; </a:t>
            </a:r>
            <a:r>
              <a:rPr lang="de-DE" sz="1700" b="1" dirty="0" err="1">
                <a:solidFill>
                  <a:srgbClr val="FF0000"/>
                </a:solidFill>
                <a:latin typeface="Palatino Linotype" panose="02040502050505030304" pitchFamily="18" charset="0"/>
              </a:rPr>
              <a:t>οὐκ</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ἀνδρῶν</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μὲν</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ἀρετὴν</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ἔλεγες</a:t>
            </a:r>
            <a:r>
              <a:rPr lang="de-DE" sz="1700" b="1" dirty="0">
                <a:solidFill>
                  <a:srgbClr val="FF0000"/>
                </a:solidFill>
                <a:latin typeface="Palatino Linotype" panose="02040502050505030304" pitchFamily="18" charset="0"/>
              </a:rPr>
              <a:t> π</a:t>
            </a:r>
            <a:r>
              <a:rPr lang="de-DE" sz="1700" b="1" dirty="0" err="1">
                <a:solidFill>
                  <a:srgbClr val="FF0000"/>
                </a:solidFill>
                <a:latin typeface="Palatino Linotype" panose="02040502050505030304" pitchFamily="18" charset="0"/>
              </a:rPr>
              <a:t>όλιν</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εὖ</a:t>
            </a:r>
            <a:r>
              <a:rPr lang="de-DE" sz="1700" b="1" dirty="0">
                <a:solidFill>
                  <a:srgbClr val="FF0000"/>
                </a:solidFill>
                <a:latin typeface="Palatino Linotype" panose="02040502050505030304" pitchFamily="18" charset="0"/>
              </a:rPr>
              <a:t> </a:t>
            </a:r>
            <a:r>
              <a:rPr lang="de-DE" sz="1700" b="1" dirty="0" smtClean="0">
                <a:solidFill>
                  <a:srgbClr val="FF0000"/>
                </a:solidFill>
                <a:latin typeface="Palatino Linotype" panose="02040502050505030304" pitchFamily="18" charset="0"/>
              </a:rPr>
              <a:t>ἐπ</a:t>
            </a:r>
            <a:r>
              <a:rPr lang="de-DE" sz="1700" b="1" dirty="0" err="1" smtClean="0">
                <a:solidFill>
                  <a:srgbClr val="FF0000"/>
                </a:solidFill>
                <a:latin typeface="Palatino Linotype" panose="02040502050505030304" pitchFamily="18" charset="0"/>
              </a:rPr>
              <a:t>ιτρο</a:t>
            </a:r>
            <a:r>
              <a:rPr lang="de-DE" sz="1700" b="1" dirty="0" smtClean="0">
                <a:solidFill>
                  <a:srgbClr val="FF0000"/>
                </a:solidFill>
                <a:latin typeface="Palatino Linotype" panose="02040502050505030304" pitchFamily="18" charset="0"/>
              </a:rPr>
              <a:t>πεύειν</a:t>
            </a:r>
            <a:r>
              <a:rPr lang="de-DE" sz="1700" dirty="0">
                <a:solidFill>
                  <a:schemeClr val="bg1"/>
                </a:solidFill>
                <a:latin typeface="Palatino Linotype" panose="02040502050505030304" pitchFamily="18" charset="0"/>
              </a:rPr>
              <a:t>, </a:t>
            </a:r>
            <a:endParaRPr lang="de-DE" sz="1700" dirty="0" smtClean="0">
              <a:solidFill>
                <a:schemeClr val="bg1"/>
              </a:solidFill>
              <a:latin typeface="Palatino Linotype" panose="02040502050505030304" pitchFamily="18" charset="0"/>
            </a:endParaRPr>
          </a:p>
          <a:p>
            <a:pPr>
              <a:spcAft>
                <a:spcPts val="400"/>
              </a:spcAft>
            </a:pPr>
            <a:r>
              <a:rPr lang="de-DE" sz="1700" dirty="0">
                <a:solidFill>
                  <a:schemeClr val="bg1"/>
                </a:solidFill>
                <a:latin typeface="Palatino Linotype" panose="02040502050505030304" pitchFamily="18" charset="0"/>
              </a:rPr>
              <a:t>	</a:t>
            </a:r>
            <a:r>
              <a:rPr lang="de-DE" sz="1700" b="1" dirty="0" err="1" smtClean="0">
                <a:solidFill>
                  <a:srgbClr val="FF0000"/>
                </a:solidFill>
                <a:latin typeface="Palatino Linotype" panose="02040502050505030304" pitchFamily="18" charset="0"/>
              </a:rPr>
              <a:t>γυν</a:t>
            </a:r>
            <a:r>
              <a:rPr lang="de-DE" sz="1700" b="1" dirty="0" smtClean="0">
                <a:solidFill>
                  <a:srgbClr val="FF0000"/>
                </a:solidFill>
                <a:latin typeface="Palatino Linotype" panose="02040502050505030304" pitchFamily="18" charset="0"/>
              </a:rPr>
              <a:t>αικῶν δὲ οἰκίαν</a:t>
            </a:r>
            <a:r>
              <a:rPr lang="de-DE" sz="1700" dirty="0">
                <a:solidFill>
                  <a:schemeClr val="bg1"/>
                </a:solidFill>
                <a:latin typeface="Palatino Linotype" panose="02040502050505030304" pitchFamily="18" charset="0"/>
              </a:rPr>
              <a:t>;</a:t>
            </a:r>
          </a:p>
          <a:p>
            <a:pPr>
              <a:spcAft>
                <a:spcPts val="300"/>
              </a:spcAft>
            </a:pPr>
            <a:r>
              <a:rPr lang="de-DE" sz="1700" dirty="0" err="1">
                <a:solidFill>
                  <a:schemeClr val="bg1"/>
                </a:solidFill>
                <a:latin typeface="Palatino Linotype" panose="02040502050505030304" pitchFamily="18" charset="0"/>
              </a:rPr>
              <a:t>Με</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Ἔγωγε</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Ἆρ</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οὖν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ἔξεστιν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ἀνδράσιν</a:t>
            </a:r>
            <a:r>
              <a:rPr lang="de-DE" sz="1700" dirty="0">
                <a:solidFill>
                  <a:schemeClr val="bg1"/>
                </a:solidFill>
                <a:latin typeface="Palatino Linotype" panose="02040502050505030304" pitchFamily="18" charset="0"/>
              </a:rPr>
              <a:t> ἤ </a:t>
            </a:r>
            <a:r>
              <a:rPr lang="de-DE" sz="1700" dirty="0" err="1">
                <a:solidFill>
                  <a:schemeClr val="bg1"/>
                </a:solidFill>
                <a:latin typeface="Palatino Linotype" panose="02040502050505030304" pitchFamily="18" charset="0"/>
              </a:rPr>
              <a:t>γυν</a:t>
            </a:r>
            <a:r>
              <a:rPr lang="de-DE" sz="1700" dirty="0">
                <a:solidFill>
                  <a:schemeClr val="bg1"/>
                </a:solidFill>
                <a:latin typeface="Palatino Linotype" panose="02040502050505030304" pitchFamily="18" charset="0"/>
              </a:rPr>
              <a:t>αιξὶν </a:t>
            </a:r>
            <a:r>
              <a:rPr lang="de-DE" sz="1700" b="1" dirty="0">
                <a:solidFill>
                  <a:srgbClr val="0000CC"/>
                </a:solidFill>
                <a:latin typeface="Palatino Linotype" panose="02040502050505030304" pitchFamily="18" charset="0"/>
              </a:rPr>
              <a:t>εὖ</a:t>
            </a:r>
            <a:r>
              <a:rPr lang="de-DE" sz="1700" b="1" dirty="0">
                <a:solidFill>
                  <a:srgbClr val="FF0000"/>
                </a:solidFill>
                <a:latin typeface="Palatino Linotype" panose="02040502050505030304" pitchFamily="18" charset="0"/>
              </a:rPr>
              <a:t> ἐπιτροπεύειν ἤ </a:t>
            </a:r>
            <a:r>
              <a:rPr lang="de-DE" sz="1700" b="1" dirty="0" smtClean="0">
                <a:solidFill>
                  <a:srgbClr val="FF0000"/>
                </a:solidFill>
                <a:latin typeface="Palatino Linotype" panose="02040502050505030304" pitchFamily="18" charset="0"/>
              </a:rPr>
              <a:t>πόλιν </a:t>
            </a:r>
            <a:r>
              <a:rPr lang="de-DE" sz="1700" b="1" dirty="0">
                <a:solidFill>
                  <a:srgbClr val="FF0000"/>
                </a:solidFill>
                <a:latin typeface="Palatino Linotype" panose="02040502050505030304" pitchFamily="18" charset="0"/>
              </a:rPr>
              <a:t>ἤ </a:t>
            </a:r>
            <a:r>
              <a:rPr lang="de-DE" sz="1700" b="1" dirty="0" smtClean="0">
                <a:solidFill>
                  <a:srgbClr val="FF0000"/>
                </a:solidFill>
                <a:latin typeface="Palatino Linotype" panose="02040502050505030304" pitchFamily="18" charset="0"/>
              </a:rPr>
              <a:t>οἰκίαν</a:t>
            </a:r>
          </a:p>
          <a:p>
            <a:pPr>
              <a:spcAft>
                <a:spcPts val="400"/>
              </a:spcAft>
            </a:pPr>
            <a:r>
              <a:rPr lang="de-DE" sz="1700" b="1" dirty="0" smtClean="0">
                <a:solidFill>
                  <a:srgbClr val="FF0000"/>
                </a:solidFill>
                <a:latin typeface="Palatino Linotype" panose="02040502050505030304" pitchFamily="18" charset="0"/>
              </a:rPr>
              <a:t>	ἤ </a:t>
            </a:r>
            <a:r>
              <a:rPr lang="de-DE" sz="1700" b="1" dirty="0" err="1" smtClean="0">
                <a:solidFill>
                  <a:srgbClr val="FF0000"/>
                </a:solidFill>
                <a:latin typeface="Palatino Linotype" panose="02040502050505030304" pitchFamily="18" charset="0"/>
              </a:rPr>
              <a:t>ἄλλο</a:t>
            </a:r>
            <a:r>
              <a:rPr lang="de-DE" sz="1700" b="1" dirty="0" smtClean="0">
                <a:solidFill>
                  <a:srgbClr val="FF0000"/>
                </a:solidFill>
                <a:latin typeface="Palatino Linotype" panose="02040502050505030304" pitchFamily="18" charset="0"/>
              </a:rPr>
              <a:t> τι εἰ </a:t>
            </a:r>
            <a:r>
              <a:rPr lang="de-DE" sz="1700" b="1" dirty="0">
                <a:solidFill>
                  <a:srgbClr val="FF0000"/>
                </a:solidFill>
                <a:latin typeface="Palatino Linotype" panose="02040502050505030304" pitchFamily="18" charset="0"/>
              </a:rPr>
              <a:t>μὴ </a:t>
            </a:r>
            <a:r>
              <a:rPr lang="de-DE" sz="1700" b="1" dirty="0">
                <a:solidFill>
                  <a:srgbClr val="0000CC"/>
                </a:solidFill>
                <a:latin typeface="Palatino Linotype" panose="02040502050505030304" pitchFamily="18" charset="0"/>
              </a:rPr>
              <a:t>σωφρόνως καὶ δικαίως</a:t>
            </a:r>
            <a:r>
              <a:rPr lang="de-DE" sz="1700" dirty="0">
                <a:solidFill>
                  <a:schemeClr val="bg1"/>
                </a:solidFill>
                <a:latin typeface="Palatino Linotype" panose="02040502050505030304" pitchFamily="18" charset="0"/>
              </a:rPr>
              <a:t>;</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Οὐ</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δῆτ</a:t>
            </a:r>
            <a:r>
              <a:rPr lang="de-DE" sz="1700" dirty="0">
                <a:solidFill>
                  <a:schemeClr val="bg1"/>
                </a:solidFill>
                <a:latin typeface="Palatino Linotype" panose="02040502050505030304" pitchFamily="18" charset="0"/>
              </a:rPr>
              <a:t>α.</a:t>
            </a:r>
          </a:p>
          <a:p>
            <a:pPr>
              <a:spcAft>
                <a:spcPts val="400"/>
              </a:spcAft>
            </a:pPr>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Οὐκοῦν</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εἰ</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δικ</a:t>
            </a:r>
            <a:r>
              <a:rPr lang="de-DE" sz="1700" dirty="0">
                <a:solidFill>
                  <a:schemeClr val="bg1"/>
                </a:solidFill>
                <a:latin typeface="Palatino Linotype" panose="02040502050505030304" pitchFamily="18" charset="0"/>
              </a:rPr>
              <a:t>αίως καὶ σωφρόνως ἐπιτροπεύουσιν, δικαιοσύνῃ καὶ </a:t>
            </a:r>
            <a:r>
              <a:rPr lang="de-DE" sz="1700" dirty="0" smtClean="0">
                <a:solidFill>
                  <a:schemeClr val="bg1"/>
                </a:solidFill>
                <a:latin typeface="Palatino Linotype" panose="02040502050505030304" pitchFamily="18" charset="0"/>
              </a:rPr>
              <a:t>	σωφροσύνῃ ἐπιτροπεύσουσιν</a:t>
            </a:r>
            <a:r>
              <a:rPr lang="de-DE" sz="1700" dirty="0">
                <a:solidFill>
                  <a:schemeClr val="bg1"/>
                </a:solidFill>
                <a:latin typeface="Palatino Linotype" panose="02040502050505030304" pitchFamily="18" charset="0"/>
              </a:rPr>
              <a:t>;</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Ἀνάγκη</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Τῶν</a:t>
            </a:r>
            <a:r>
              <a:rPr lang="de-DE" sz="1700" dirty="0" smtClean="0">
                <a:solidFill>
                  <a:schemeClr val="bg1"/>
                </a:solidFill>
                <a:latin typeface="Palatino Linotype" panose="02040502050505030304" pitchFamily="18" charset="0"/>
              </a:rPr>
              <a:t> </a:t>
            </a:r>
            <a:r>
              <a:rPr lang="de-DE" sz="1700" dirty="0">
                <a:solidFill>
                  <a:schemeClr val="bg1"/>
                </a:solidFill>
                <a:latin typeface="Palatino Linotype" panose="02040502050505030304" pitchFamily="18" charset="0"/>
              </a:rPr>
              <a:t>α</a:t>
            </a:r>
            <a:r>
              <a:rPr lang="de-DE" sz="1700" dirty="0" err="1">
                <a:solidFill>
                  <a:schemeClr val="bg1"/>
                </a:solidFill>
                <a:latin typeface="Palatino Linotype" panose="02040502050505030304" pitchFamily="18" charset="0"/>
              </a:rPr>
              <a:t>ὐτῶν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ἄρ</a:t>
            </a:r>
            <a:r>
              <a:rPr lang="de-DE" sz="1700" dirty="0">
                <a:solidFill>
                  <a:schemeClr val="bg1"/>
                </a:solidFill>
                <a:latin typeface="Palatino Linotype" panose="02040502050505030304" pitchFamily="18" charset="0"/>
              </a:rPr>
              <a:t>α ἀμφότεροι δέονται, εἴπερ μέλλουσιν ἀγαθοὶ εἶναι, </a:t>
            </a:r>
            <a:endParaRPr lang="de-DE" sz="1700" dirty="0" smtClean="0">
              <a:solidFill>
                <a:schemeClr val="bg1"/>
              </a:solidFill>
              <a:latin typeface="Palatino Linotype" panose="02040502050505030304" pitchFamily="18" charset="0"/>
            </a:endParaRPr>
          </a:p>
          <a:p>
            <a:pPr>
              <a:spcAft>
                <a:spcPts val="400"/>
              </a:spcAft>
            </a:pP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καὶ ἡ </a:t>
            </a:r>
            <a:r>
              <a:rPr lang="de-DE" sz="1700" dirty="0" err="1" smtClean="0">
                <a:solidFill>
                  <a:schemeClr val="bg1"/>
                </a:solidFill>
                <a:latin typeface="Palatino Linotype" panose="02040502050505030304" pitchFamily="18" charset="0"/>
              </a:rPr>
              <a:t>γυνὴ</a:t>
            </a:r>
            <a:r>
              <a:rPr lang="de-DE" sz="1700" dirty="0" smtClean="0">
                <a:solidFill>
                  <a:schemeClr val="bg1"/>
                </a:solidFill>
                <a:latin typeface="Palatino Linotype" panose="02040502050505030304" pitchFamily="18" charset="0"/>
              </a:rPr>
              <a:t> καὶ </a:t>
            </a:r>
            <a:r>
              <a:rPr lang="de-DE" sz="1700" dirty="0">
                <a:solidFill>
                  <a:schemeClr val="bg1"/>
                </a:solidFill>
                <a:latin typeface="Palatino Linotype" panose="02040502050505030304" pitchFamily="18" charset="0"/>
              </a:rPr>
              <a:t>ὁ ἀνήρ, δικαιοσύνης καὶ σωφροσύνης.</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Φα</a:t>
            </a:r>
            <a:r>
              <a:rPr lang="de-DE" sz="1700" dirty="0" err="1" smtClean="0">
                <a:solidFill>
                  <a:schemeClr val="bg1"/>
                </a:solidFill>
                <a:latin typeface="Palatino Linotype" panose="02040502050505030304" pitchFamily="18" charset="0"/>
              </a:rPr>
              <a:t>ίνοντ</a:t>
            </a:r>
            <a:r>
              <a:rPr lang="de-DE" sz="1700" dirty="0" smtClean="0">
                <a:solidFill>
                  <a:schemeClr val="bg1"/>
                </a:solidFill>
                <a:latin typeface="Palatino Linotype" panose="02040502050505030304" pitchFamily="18" charset="0"/>
              </a:rPr>
              <a:t>αι</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Τῷ</a:t>
            </a:r>
            <a:r>
              <a:rPr lang="de-DE" sz="1700" dirty="0">
                <a:solidFill>
                  <a:schemeClr val="bg1"/>
                </a:solidFill>
                <a:latin typeface="Palatino Linotype" panose="02040502050505030304" pitchFamily="18" charset="0"/>
              </a:rPr>
              <a:t> α</a:t>
            </a:r>
            <a:r>
              <a:rPr lang="de-DE" sz="1700" dirty="0" err="1">
                <a:solidFill>
                  <a:schemeClr val="bg1"/>
                </a:solidFill>
                <a:latin typeface="Palatino Linotype" panose="02040502050505030304" pitchFamily="18" charset="0"/>
              </a:rPr>
              <a:t>ὐτῷ</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ἄρ</a:t>
            </a:r>
            <a:r>
              <a:rPr lang="de-DE" sz="1700" dirty="0">
                <a:solidFill>
                  <a:schemeClr val="bg1"/>
                </a:solidFill>
                <a:latin typeface="Palatino Linotype" panose="02040502050505030304" pitchFamily="18" charset="0"/>
              </a:rPr>
              <a:t>α τρόπῳ πάντες οἱ ἄνθρωποι ἀγαθοί </a:t>
            </a:r>
            <a:r>
              <a:rPr lang="de-DE" sz="1700" dirty="0" smtClean="0">
                <a:solidFill>
                  <a:schemeClr val="bg1"/>
                </a:solidFill>
                <a:latin typeface="Palatino Linotype" panose="02040502050505030304" pitchFamily="18" charset="0"/>
              </a:rPr>
              <a:t>εἰσιν.</a:t>
            </a:r>
            <a:endParaRPr lang="de-DE" dirty="0">
              <a:latin typeface="Palatino Linotype" panose="02040502050505030304" pitchFamily="18" charset="0"/>
            </a:endParaRPr>
          </a:p>
        </p:txBody>
      </p:sp>
    </p:spTree>
    <p:extLst>
      <p:ext uri="{BB962C8B-B14F-4D97-AF65-F5344CB8AC3E}">
        <p14:creationId xmlns:p14="http://schemas.microsoft.com/office/powerpoint/2010/main" val="147807646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6251" y="188640"/>
            <a:ext cx="9015152" cy="6337632"/>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Männliche </a:t>
            </a:r>
            <a:r>
              <a:rPr lang="de-DE" sz="2000" b="1" u="sng" dirty="0" smtClean="0">
                <a:solidFill>
                  <a:schemeClr val="bg1"/>
                </a:solidFill>
                <a:latin typeface="Palatino Linotype" panose="02040502050505030304" pitchFamily="18" charset="0"/>
              </a:rPr>
              <a:t>und weibliche Tugend</a:t>
            </a:r>
            <a:r>
              <a:rPr lang="de-DE" sz="1200" dirty="0" smtClean="0">
                <a:solidFill>
                  <a:schemeClr val="bg1"/>
                </a:solidFill>
                <a:latin typeface="Palatino Linotype" panose="02040502050505030304" pitchFamily="18" charset="0"/>
              </a:rPr>
              <a:t> (</a:t>
            </a:r>
            <a:r>
              <a:rPr lang="de-DE" sz="1200" dirty="0" err="1" smtClean="0">
                <a:solidFill>
                  <a:schemeClr val="bg1"/>
                </a:solidFill>
                <a:latin typeface="Palatino Linotype" panose="02040502050505030304" pitchFamily="18" charset="0"/>
              </a:rPr>
              <a:t>Menon</a:t>
            </a:r>
            <a:r>
              <a:rPr lang="de-DE" sz="1200" dirty="0" smtClean="0">
                <a:solidFill>
                  <a:schemeClr val="bg1"/>
                </a:solidFill>
                <a:latin typeface="Palatino Linotype" panose="02040502050505030304" pitchFamily="18" charset="0"/>
              </a:rPr>
              <a:t> 72d-73c, gekürzt)</a:t>
            </a:r>
            <a:r>
              <a:rPr lang="de-DE" sz="2000" b="1" u="sng" dirty="0" smtClean="0">
                <a:solidFill>
                  <a:schemeClr val="bg1"/>
                </a:solidFill>
                <a:latin typeface="Palatino Linotype" panose="02040502050505030304" pitchFamily="18" charset="0"/>
              </a:rPr>
              <a:t> </a:t>
            </a:r>
          </a:p>
          <a:p>
            <a:r>
              <a:rPr lang="de-DE" sz="1700" dirty="0" err="1" smtClean="0">
                <a:solidFill>
                  <a:schemeClr val="bg1"/>
                </a:solidFill>
                <a:latin typeface="Palatino Linotype" panose="02040502050505030304" pitchFamily="18" charset="0"/>
              </a:rPr>
              <a:t>Σω</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Πότερον</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δὲ</a:t>
            </a:r>
            <a:r>
              <a:rPr lang="de-DE" sz="1700" dirty="0" smtClean="0">
                <a:solidFill>
                  <a:schemeClr val="bg1"/>
                </a:solidFill>
                <a:latin typeface="Palatino Linotype" panose="02040502050505030304" pitchFamily="18" charset="0"/>
              </a:rPr>
              <a:t> π</a:t>
            </a:r>
            <a:r>
              <a:rPr lang="de-DE" sz="1700" dirty="0" err="1" smtClean="0">
                <a:solidFill>
                  <a:schemeClr val="bg1"/>
                </a:solidFill>
                <a:latin typeface="Palatino Linotype" panose="02040502050505030304" pitchFamily="18" charset="0"/>
              </a:rPr>
              <a:t>ερὶ</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ἀρετῆς</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μόνον</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σοι</a:t>
            </a:r>
            <a:r>
              <a:rPr lang="de-DE" sz="1700" dirty="0" smtClean="0">
                <a:solidFill>
                  <a:schemeClr val="bg1"/>
                </a:solidFill>
                <a:latin typeface="Palatino Linotype" panose="02040502050505030304" pitchFamily="18" charset="0"/>
              </a:rPr>
              <a:t> ο</a:t>
            </a:r>
            <a:r>
              <a:rPr lang="el-GR" sz="1700" dirty="0" smtClean="0">
                <a:solidFill>
                  <a:schemeClr val="bg1"/>
                </a:solidFill>
                <a:latin typeface="Palatino Linotype" panose="02040502050505030304" pitchFamily="18" charset="0"/>
              </a:rPr>
              <a:t>ὕ</a:t>
            </a:r>
            <a:r>
              <a:rPr lang="de-DE" sz="1700" dirty="0" err="1" smtClean="0">
                <a:solidFill>
                  <a:schemeClr val="bg1"/>
                </a:solidFill>
                <a:latin typeface="Palatino Linotype" panose="02040502050505030304" pitchFamily="18" charset="0"/>
              </a:rPr>
              <a:t>τω</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δοκεῖ</a:t>
            </a:r>
            <a:r>
              <a:rPr lang="de-DE" sz="1700" dirty="0" smtClean="0">
                <a:solidFill>
                  <a:schemeClr val="bg1"/>
                </a:solidFill>
                <a:latin typeface="Palatino Linotype" panose="02040502050505030304" pitchFamily="18" charset="0"/>
              </a:rPr>
              <a:t>, ὦ </a:t>
            </a:r>
            <a:r>
              <a:rPr lang="de-DE" sz="1700" dirty="0" err="1" smtClean="0">
                <a:solidFill>
                  <a:schemeClr val="bg1"/>
                </a:solidFill>
                <a:latin typeface="Palatino Linotype" panose="02040502050505030304" pitchFamily="18" charset="0"/>
              </a:rPr>
              <a:t>Μένων</a:t>
            </a:r>
            <a:r>
              <a:rPr lang="de-DE" sz="1700" dirty="0" smtClean="0">
                <a:solidFill>
                  <a:schemeClr val="bg1"/>
                </a:solidFill>
                <a:latin typeface="Palatino Linotype" panose="02040502050505030304" pitchFamily="18" charset="0"/>
              </a:rPr>
              <a:t>, ἢ καὶ π</a:t>
            </a:r>
            <a:r>
              <a:rPr lang="de-DE" sz="1700" dirty="0" err="1" smtClean="0">
                <a:solidFill>
                  <a:schemeClr val="bg1"/>
                </a:solidFill>
                <a:latin typeface="Palatino Linotype" panose="02040502050505030304" pitchFamily="18" charset="0"/>
              </a:rPr>
              <a:t>ερὶ</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ὑγιεί</a:t>
            </a:r>
            <a:r>
              <a:rPr lang="de-DE" sz="1700" dirty="0" smtClean="0">
                <a:solidFill>
                  <a:schemeClr val="bg1"/>
                </a:solidFill>
                <a:latin typeface="Palatino Linotype" panose="02040502050505030304" pitchFamily="18" charset="0"/>
              </a:rPr>
              <a:t>ας 	καὶ περὶ </a:t>
            </a:r>
            <a:r>
              <a:rPr lang="de-DE" sz="1700" dirty="0">
                <a:solidFill>
                  <a:schemeClr val="bg1"/>
                </a:solidFill>
                <a:latin typeface="Palatino Linotype" panose="02040502050505030304" pitchFamily="18" charset="0"/>
              </a:rPr>
              <a:t>ἰσχύος καὶ </a:t>
            </a:r>
            <a:r>
              <a:rPr lang="de-DE" sz="1700" dirty="0" smtClean="0">
                <a:solidFill>
                  <a:schemeClr val="bg1"/>
                </a:solidFill>
                <a:latin typeface="Palatino Linotype" panose="02040502050505030304" pitchFamily="18" charset="0"/>
              </a:rPr>
              <a:t>τῶν ἄλλων</a:t>
            </a:r>
            <a:r>
              <a:rPr lang="de-DE" sz="1700" dirty="0">
                <a:solidFill>
                  <a:schemeClr val="bg1"/>
                </a:solidFill>
                <a:latin typeface="Palatino Linotype" panose="02040502050505030304" pitchFamily="18" charset="0"/>
              </a:rPr>
              <a:t>; Ἄλλη μὲν ἀνδρὸς δοκεῖ σοι εἶναι </a:t>
            </a:r>
            <a:r>
              <a:rPr lang="de-DE" sz="1700" dirty="0" smtClean="0">
                <a:solidFill>
                  <a:schemeClr val="bg1"/>
                </a:solidFill>
                <a:latin typeface="Palatino Linotype" panose="02040502050505030304" pitchFamily="18" charset="0"/>
              </a:rPr>
              <a:t>ὑγίεια, </a:t>
            </a:r>
          </a:p>
          <a:p>
            <a:pPr>
              <a:spcAft>
                <a:spcPts val="400"/>
              </a:spcAft>
            </a:pP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ἄλλη</a:t>
            </a:r>
            <a:r>
              <a:rPr lang="de-DE" sz="1700" dirty="0" smtClean="0">
                <a:solidFill>
                  <a:schemeClr val="bg1"/>
                </a:solidFill>
                <a:latin typeface="Palatino Linotype" panose="02040502050505030304" pitchFamily="18" charset="0"/>
              </a:rPr>
              <a:t> δὲ γυναικός</a:t>
            </a:r>
            <a:r>
              <a:rPr lang="de-DE" sz="1700" dirty="0">
                <a:solidFill>
                  <a:schemeClr val="bg1"/>
                </a:solidFill>
                <a:latin typeface="Palatino Linotype" panose="02040502050505030304" pitchFamily="18" charset="0"/>
              </a:rPr>
              <a:t>, ἤ τὸ αὐτό, εἴτε ἐν άνδρί, εἴτε ἐν γυναικί;</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Ἡ </a:t>
            </a:r>
            <a:r>
              <a:rPr lang="de-DE" sz="1700" dirty="0">
                <a:solidFill>
                  <a:schemeClr val="bg1"/>
                </a:solidFill>
                <a:latin typeface="Palatino Linotype" panose="02040502050505030304" pitchFamily="18" charset="0"/>
              </a:rPr>
              <a:t>α</a:t>
            </a:r>
            <a:r>
              <a:rPr lang="de-DE" sz="1700" dirty="0" err="1">
                <a:solidFill>
                  <a:schemeClr val="bg1"/>
                </a:solidFill>
                <a:latin typeface="Palatino Linotype" panose="02040502050505030304" pitchFamily="18" charset="0"/>
              </a:rPr>
              <a:t>ὐτή</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μοι</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δοκεῖ</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ὑγίειά</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εἶν</a:t>
            </a:r>
            <a:r>
              <a:rPr lang="de-DE" sz="1700" dirty="0">
                <a:solidFill>
                  <a:schemeClr val="bg1"/>
                </a:solidFill>
                <a:latin typeface="Palatino Linotype" panose="02040502050505030304" pitchFamily="18" charset="0"/>
              </a:rPr>
              <a:t>αι καὶ ἀνδρὸς καὶ γυναικός.</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Ἡ </a:t>
            </a:r>
            <a:r>
              <a:rPr lang="de-DE" sz="1700" dirty="0" err="1">
                <a:solidFill>
                  <a:schemeClr val="bg1"/>
                </a:solidFill>
                <a:latin typeface="Palatino Linotype" panose="02040502050505030304" pitchFamily="18" charset="0"/>
              </a:rPr>
              <a:t>δὲ</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ἀρετὴ</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δι</a:t>
            </a:r>
            <a:r>
              <a:rPr lang="de-DE" sz="1700" dirty="0">
                <a:solidFill>
                  <a:schemeClr val="bg1"/>
                </a:solidFill>
                <a:latin typeface="Palatino Linotype" panose="02040502050505030304" pitchFamily="18" charset="0"/>
              </a:rPr>
              <a:t>αφέρει τι, εἴτε ἐν παιδὶ εἴτε ἐν </a:t>
            </a:r>
            <a:r>
              <a:rPr lang="de-DE" sz="1700" dirty="0" smtClean="0">
                <a:solidFill>
                  <a:schemeClr val="bg1"/>
                </a:solidFill>
                <a:latin typeface="Palatino Linotype" panose="02040502050505030304" pitchFamily="18" charset="0"/>
              </a:rPr>
              <a:t>πρεσβυτέρῳ</a:t>
            </a:r>
            <a:r>
              <a:rPr lang="de-DE" sz="1700" dirty="0">
                <a:solidFill>
                  <a:schemeClr val="bg1"/>
                </a:solidFill>
                <a:latin typeface="Palatino Linotype" panose="02040502050505030304" pitchFamily="18" charset="0"/>
              </a:rPr>
              <a:t>, </a:t>
            </a:r>
            <a:endParaRPr lang="de-DE" sz="1700" dirty="0" smtClean="0">
              <a:solidFill>
                <a:schemeClr val="bg1"/>
              </a:solidFill>
              <a:latin typeface="Palatino Linotype" panose="02040502050505030304" pitchFamily="18" charset="0"/>
            </a:endParaRPr>
          </a:p>
          <a:p>
            <a:pPr>
              <a:spcAft>
                <a:spcPts val="400"/>
              </a:spcAft>
            </a:pP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εἴτε</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ἐν</a:t>
            </a: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γυν</a:t>
            </a:r>
            <a:r>
              <a:rPr lang="de-DE" sz="1700" dirty="0" smtClean="0">
                <a:solidFill>
                  <a:schemeClr val="bg1"/>
                </a:solidFill>
                <a:latin typeface="Palatino Linotype" panose="02040502050505030304" pitchFamily="18" charset="0"/>
              </a:rPr>
              <a:t>αικὶ εἴτε </a:t>
            </a:r>
            <a:r>
              <a:rPr lang="de-DE" sz="1700" dirty="0">
                <a:solidFill>
                  <a:schemeClr val="bg1"/>
                </a:solidFill>
                <a:latin typeface="Palatino Linotype" panose="02040502050505030304" pitchFamily="18" charset="0"/>
              </a:rPr>
              <a:t>ἐν ἀνδρί;</a:t>
            </a:r>
          </a:p>
          <a:p>
            <a:pPr>
              <a:spcAft>
                <a:spcPts val="400"/>
              </a:spcAft>
            </a:pPr>
            <a:r>
              <a:rPr lang="de-DE" sz="1700" dirty="0" err="1">
                <a:solidFill>
                  <a:schemeClr val="bg1"/>
                </a:solidFill>
                <a:latin typeface="Palatino Linotype" panose="02040502050505030304" pitchFamily="18" charset="0"/>
              </a:rPr>
              <a:t>Με</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Ἔμοιγέ</a:t>
            </a:r>
            <a:r>
              <a:rPr lang="de-DE" sz="1700" dirty="0" smtClean="0">
                <a:solidFill>
                  <a:schemeClr val="bg1"/>
                </a:solidFill>
                <a:latin typeface="Palatino Linotype" panose="02040502050505030304" pitchFamily="18" charset="0"/>
              </a:rPr>
              <a:t> </a:t>
            </a:r>
            <a:r>
              <a:rPr lang="de-DE" sz="1700" dirty="0">
                <a:solidFill>
                  <a:schemeClr val="bg1"/>
                </a:solidFill>
                <a:latin typeface="Palatino Linotype" panose="02040502050505030304" pitchFamily="18" charset="0"/>
              </a:rPr>
              <a:t>π</a:t>
            </a:r>
            <a:r>
              <a:rPr lang="de-DE" sz="1700" dirty="0" err="1">
                <a:solidFill>
                  <a:schemeClr val="bg1"/>
                </a:solidFill>
                <a:latin typeface="Palatino Linotype" panose="02040502050505030304" pitchFamily="18" charset="0"/>
              </a:rPr>
              <a:t>ως</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δοκεῖ</a:t>
            </a:r>
            <a:r>
              <a:rPr lang="de-DE" sz="1700" dirty="0">
                <a:solidFill>
                  <a:schemeClr val="bg1"/>
                </a:solidFill>
                <a:latin typeface="Palatino Linotype" panose="02040502050505030304" pitchFamily="18" charset="0"/>
              </a:rPr>
              <a:t>, ὦ </a:t>
            </a:r>
            <a:r>
              <a:rPr lang="de-DE" sz="1700" dirty="0" err="1">
                <a:solidFill>
                  <a:schemeClr val="bg1"/>
                </a:solidFill>
                <a:latin typeface="Palatino Linotype" panose="02040502050505030304" pitchFamily="18" charset="0"/>
              </a:rPr>
              <a:t>Σώκρ</a:t>
            </a:r>
            <a:r>
              <a:rPr lang="de-DE" sz="1700" dirty="0">
                <a:solidFill>
                  <a:schemeClr val="bg1"/>
                </a:solidFill>
                <a:latin typeface="Palatino Linotype" panose="02040502050505030304" pitchFamily="18" charset="0"/>
              </a:rPr>
              <a:t>ατες, τοῦτο οὐκέτι ὅμοιον </a:t>
            </a:r>
            <a:r>
              <a:rPr lang="de-DE" sz="1700" dirty="0" smtClean="0">
                <a:solidFill>
                  <a:schemeClr val="bg1"/>
                </a:solidFill>
                <a:latin typeface="Palatino Linotype" panose="02040502050505030304" pitchFamily="18" charset="0"/>
              </a:rPr>
              <a:t>εἶναι </a:t>
            </a:r>
            <a:r>
              <a:rPr lang="de-DE" sz="1700" dirty="0">
                <a:solidFill>
                  <a:schemeClr val="bg1"/>
                </a:solidFill>
                <a:latin typeface="Palatino Linotype" panose="02040502050505030304" pitchFamily="18" charset="0"/>
              </a:rPr>
              <a:t>τοῖς ἄλλοις.</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Τί</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δέ</a:t>
            </a:r>
            <a:r>
              <a:rPr lang="de-DE" sz="1700" dirty="0">
                <a:solidFill>
                  <a:schemeClr val="bg1"/>
                </a:solidFill>
                <a:latin typeface="Palatino Linotype" panose="02040502050505030304" pitchFamily="18" charset="0"/>
              </a:rPr>
              <a:t>; </a:t>
            </a:r>
            <a:r>
              <a:rPr lang="de-DE" sz="1700" b="1" dirty="0" err="1">
                <a:solidFill>
                  <a:srgbClr val="FF0000"/>
                </a:solidFill>
                <a:latin typeface="Palatino Linotype" panose="02040502050505030304" pitchFamily="18" charset="0"/>
              </a:rPr>
              <a:t>οὐκ</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ἀνδρῶν</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μὲν</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ἀρετὴν</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ἔλεγες</a:t>
            </a:r>
            <a:r>
              <a:rPr lang="de-DE" sz="1700" b="1" dirty="0">
                <a:solidFill>
                  <a:srgbClr val="FF0000"/>
                </a:solidFill>
                <a:latin typeface="Palatino Linotype" panose="02040502050505030304" pitchFamily="18" charset="0"/>
              </a:rPr>
              <a:t> π</a:t>
            </a:r>
            <a:r>
              <a:rPr lang="de-DE" sz="1700" b="1" dirty="0" err="1">
                <a:solidFill>
                  <a:srgbClr val="FF0000"/>
                </a:solidFill>
                <a:latin typeface="Palatino Linotype" panose="02040502050505030304" pitchFamily="18" charset="0"/>
              </a:rPr>
              <a:t>όλιν</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εὖ</a:t>
            </a:r>
            <a:r>
              <a:rPr lang="de-DE" sz="1700" b="1" dirty="0">
                <a:solidFill>
                  <a:srgbClr val="FF0000"/>
                </a:solidFill>
                <a:latin typeface="Palatino Linotype" panose="02040502050505030304" pitchFamily="18" charset="0"/>
              </a:rPr>
              <a:t> </a:t>
            </a:r>
            <a:r>
              <a:rPr lang="de-DE" sz="1700" b="1" dirty="0" smtClean="0">
                <a:solidFill>
                  <a:srgbClr val="FF0000"/>
                </a:solidFill>
                <a:latin typeface="Palatino Linotype" panose="02040502050505030304" pitchFamily="18" charset="0"/>
              </a:rPr>
              <a:t>ἐπ</a:t>
            </a:r>
            <a:r>
              <a:rPr lang="de-DE" sz="1700" b="1" dirty="0" err="1" smtClean="0">
                <a:solidFill>
                  <a:srgbClr val="FF0000"/>
                </a:solidFill>
                <a:latin typeface="Palatino Linotype" panose="02040502050505030304" pitchFamily="18" charset="0"/>
              </a:rPr>
              <a:t>ιτρο</a:t>
            </a:r>
            <a:r>
              <a:rPr lang="de-DE" sz="1700" b="1" dirty="0" smtClean="0">
                <a:solidFill>
                  <a:srgbClr val="FF0000"/>
                </a:solidFill>
                <a:latin typeface="Palatino Linotype" panose="02040502050505030304" pitchFamily="18" charset="0"/>
              </a:rPr>
              <a:t>πεύειν</a:t>
            </a:r>
            <a:r>
              <a:rPr lang="de-DE" sz="1700" dirty="0">
                <a:solidFill>
                  <a:schemeClr val="bg1"/>
                </a:solidFill>
                <a:latin typeface="Palatino Linotype" panose="02040502050505030304" pitchFamily="18" charset="0"/>
              </a:rPr>
              <a:t>, </a:t>
            </a:r>
            <a:endParaRPr lang="de-DE" sz="1700" dirty="0" smtClean="0">
              <a:solidFill>
                <a:schemeClr val="bg1"/>
              </a:solidFill>
              <a:latin typeface="Palatino Linotype" panose="02040502050505030304" pitchFamily="18" charset="0"/>
            </a:endParaRPr>
          </a:p>
          <a:p>
            <a:pPr>
              <a:spcAft>
                <a:spcPts val="400"/>
              </a:spcAft>
            </a:pPr>
            <a:r>
              <a:rPr lang="de-DE" sz="1700" dirty="0">
                <a:solidFill>
                  <a:schemeClr val="bg1"/>
                </a:solidFill>
                <a:latin typeface="Palatino Linotype" panose="02040502050505030304" pitchFamily="18" charset="0"/>
              </a:rPr>
              <a:t>	</a:t>
            </a:r>
            <a:r>
              <a:rPr lang="de-DE" sz="1700" b="1" dirty="0" err="1" smtClean="0">
                <a:solidFill>
                  <a:srgbClr val="FF0000"/>
                </a:solidFill>
                <a:latin typeface="Palatino Linotype" panose="02040502050505030304" pitchFamily="18" charset="0"/>
              </a:rPr>
              <a:t>γυν</a:t>
            </a:r>
            <a:r>
              <a:rPr lang="de-DE" sz="1700" b="1" dirty="0" smtClean="0">
                <a:solidFill>
                  <a:srgbClr val="FF0000"/>
                </a:solidFill>
                <a:latin typeface="Palatino Linotype" panose="02040502050505030304" pitchFamily="18" charset="0"/>
              </a:rPr>
              <a:t>αικῶν δὲ οἰκίαν</a:t>
            </a:r>
            <a:r>
              <a:rPr lang="de-DE" sz="1700" dirty="0">
                <a:solidFill>
                  <a:schemeClr val="bg1"/>
                </a:solidFill>
                <a:latin typeface="Palatino Linotype" panose="02040502050505030304" pitchFamily="18" charset="0"/>
              </a:rPr>
              <a:t>;</a:t>
            </a:r>
          </a:p>
          <a:p>
            <a:pPr>
              <a:spcAft>
                <a:spcPts val="300"/>
              </a:spcAft>
            </a:pPr>
            <a:r>
              <a:rPr lang="de-DE" sz="1700" dirty="0" err="1">
                <a:solidFill>
                  <a:schemeClr val="bg1"/>
                </a:solidFill>
                <a:latin typeface="Palatino Linotype" panose="02040502050505030304" pitchFamily="18" charset="0"/>
              </a:rPr>
              <a:t>Με</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Ἔγωγε</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Ἆρ</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οὖν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ἔξεστιν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ἀνδράσιν</a:t>
            </a:r>
            <a:r>
              <a:rPr lang="de-DE" sz="1700" dirty="0">
                <a:solidFill>
                  <a:schemeClr val="bg1"/>
                </a:solidFill>
                <a:latin typeface="Palatino Linotype" panose="02040502050505030304" pitchFamily="18" charset="0"/>
              </a:rPr>
              <a:t> ἤ </a:t>
            </a:r>
            <a:r>
              <a:rPr lang="de-DE" sz="1700" dirty="0" err="1">
                <a:solidFill>
                  <a:schemeClr val="bg1"/>
                </a:solidFill>
                <a:latin typeface="Palatino Linotype" panose="02040502050505030304" pitchFamily="18" charset="0"/>
              </a:rPr>
              <a:t>γυν</a:t>
            </a:r>
            <a:r>
              <a:rPr lang="de-DE" sz="1700" dirty="0">
                <a:solidFill>
                  <a:schemeClr val="bg1"/>
                </a:solidFill>
                <a:latin typeface="Palatino Linotype" panose="02040502050505030304" pitchFamily="18" charset="0"/>
              </a:rPr>
              <a:t>αιξὶν </a:t>
            </a:r>
            <a:r>
              <a:rPr lang="de-DE" sz="1700" b="1" dirty="0">
                <a:solidFill>
                  <a:srgbClr val="FF0000"/>
                </a:solidFill>
                <a:latin typeface="Palatino Linotype" panose="02040502050505030304" pitchFamily="18" charset="0"/>
              </a:rPr>
              <a:t>εὖ ἐπιτροπεύειν ἤ </a:t>
            </a:r>
            <a:r>
              <a:rPr lang="de-DE" sz="1700" b="1" dirty="0" smtClean="0">
                <a:solidFill>
                  <a:srgbClr val="FF0000"/>
                </a:solidFill>
                <a:latin typeface="Palatino Linotype" panose="02040502050505030304" pitchFamily="18" charset="0"/>
              </a:rPr>
              <a:t>πόλιν </a:t>
            </a:r>
            <a:r>
              <a:rPr lang="de-DE" sz="1700" b="1" dirty="0">
                <a:solidFill>
                  <a:srgbClr val="FF0000"/>
                </a:solidFill>
                <a:latin typeface="Palatino Linotype" panose="02040502050505030304" pitchFamily="18" charset="0"/>
              </a:rPr>
              <a:t>ἤ </a:t>
            </a:r>
            <a:r>
              <a:rPr lang="de-DE" sz="1700" b="1" dirty="0" smtClean="0">
                <a:solidFill>
                  <a:srgbClr val="FF0000"/>
                </a:solidFill>
                <a:latin typeface="Palatino Linotype" panose="02040502050505030304" pitchFamily="18" charset="0"/>
              </a:rPr>
              <a:t>οἰκίαν</a:t>
            </a:r>
          </a:p>
          <a:p>
            <a:pPr>
              <a:spcAft>
                <a:spcPts val="400"/>
              </a:spcAft>
            </a:pPr>
            <a:r>
              <a:rPr lang="de-DE" sz="1700" b="1" dirty="0" smtClean="0">
                <a:solidFill>
                  <a:srgbClr val="FF0000"/>
                </a:solidFill>
                <a:latin typeface="Palatino Linotype" panose="02040502050505030304" pitchFamily="18" charset="0"/>
              </a:rPr>
              <a:t>	ἤ </a:t>
            </a:r>
            <a:r>
              <a:rPr lang="de-DE" sz="1700" b="1" dirty="0" err="1" smtClean="0">
                <a:solidFill>
                  <a:srgbClr val="FF0000"/>
                </a:solidFill>
                <a:latin typeface="Palatino Linotype" panose="02040502050505030304" pitchFamily="18" charset="0"/>
              </a:rPr>
              <a:t>ἄλλο</a:t>
            </a:r>
            <a:r>
              <a:rPr lang="de-DE" sz="1700" b="1" dirty="0" smtClean="0">
                <a:solidFill>
                  <a:srgbClr val="FF0000"/>
                </a:solidFill>
                <a:latin typeface="Palatino Linotype" panose="02040502050505030304" pitchFamily="18" charset="0"/>
              </a:rPr>
              <a:t> τι εἰ </a:t>
            </a:r>
            <a:r>
              <a:rPr lang="de-DE" sz="1700" b="1" dirty="0">
                <a:solidFill>
                  <a:srgbClr val="FF0000"/>
                </a:solidFill>
                <a:latin typeface="Palatino Linotype" panose="02040502050505030304" pitchFamily="18" charset="0"/>
              </a:rPr>
              <a:t>μὴ σωφρόνως καὶ δικαίως</a:t>
            </a:r>
            <a:r>
              <a:rPr lang="de-DE" sz="1700" dirty="0">
                <a:solidFill>
                  <a:schemeClr val="bg1"/>
                </a:solidFill>
                <a:latin typeface="Palatino Linotype" panose="02040502050505030304" pitchFamily="18" charset="0"/>
              </a:rPr>
              <a:t>;</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Οὐ</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δῆτ</a:t>
            </a:r>
            <a:r>
              <a:rPr lang="de-DE" sz="1700" dirty="0">
                <a:solidFill>
                  <a:schemeClr val="bg1"/>
                </a:solidFill>
                <a:latin typeface="Palatino Linotype" panose="02040502050505030304" pitchFamily="18" charset="0"/>
              </a:rPr>
              <a:t>α.</a:t>
            </a:r>
          </a:p>
          <a:p>
            <a:pPr>
              <a:spcAft>
                <a:spcPts val="400"/>
              </a:spcAft>
            </a:pPr>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b="1" dirty="0" err="1" smtClean="0">
                <a:solidFill>
                  <a:srgbClr val="FF0000"/>
                </a:solidFill>
                <a:latin typeface="Palatino Linotype" panose="02040502050505030304" pitchFamily="18" charset="0"/>
              </a:rPr>
              <a:t>Οὐκοῦν</a:t>
            </a:r>
            <a:r>
              <a:rPr lang="de-DE" sz="1700" b="1" dirty="0" smtClean="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εἰ</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δικ</a:t>
            </a:r>
            <a:r>
              <a:rPr lang="de-DE" sz="1700" b="1" dirty="0">
                <a:solidFill>
                  <a:srgbClr val="FF0000"/>
                </a:solidFill>
                <a:latin typeface="Palatino Linotype" panose="02040502050505030304" pitchFamily="18" charset="0"/>
              </a:rPr>
              <a:t>αίως καὶ σωφρόνως ἐπιτροπεύουσιν, δικαιοσύνῃ καὶ </a:t>
            </a:r>
            <a:r>
              <a:rPr lang="de-DE" sz="1700" b="1" dirty="0" smtClean="0">
                <a:solidFill>
                  <a:srgbClr val="FF0000"/>
                </a:solidFill>
                <a:latin typeface="Palatino Linotype" panose="02040502050505030304" pitchFamily="18" charset="0"/>
              </a:rPr>
              <a:t>	σωφροσύνῃ ἐπιτροπεύσουσιν</a:t>
            </a:r>
            <a:r>
              <a:rPr lang="de-DE" sz="1700" b="1" dirty="0">
                <a:solidFill>
                  <a:srgbClr val="FF0000"/>
                </a:solidFill>
                <a:latin typeface="Palatino Linotype" panose="02040502050505030304" pitchFamily="18" charset="0"/>
              </a:rPr>
              <a:t>;</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Ἀνάγκη</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Τῶν</a:t>
            </a:r>
            <a:r>
              <a:rPr lang="de-DE" sz="1700" dirty="0" smtClean="0">
                <a:solidFill>
                  <a:schemeClr val="bg1"/>
                </a:solidFill>
                <a:latin typeface="Palatino Linotype" panose="02040502050505030304" pitchFamily="18" charset="0"/>
              </a:rPr>
              <a:t> </a:t>
            </a:r>
            <a:r>
              <a:rPr lang="de-DE" sz="1700" dirty="0">
                <a:solidFill>
                  <a:schemeClr val="bg1"/>
                </a:solidFill>
                <a:latin typeface="Palatino Linotype" panose="02040502050505030304" pitchFamily="18" charset="0"/>
              </a:rPr>
              <a:t>α</a:t>
            </a:r>
            <a:r>
              <a:rPr lang="de-DE" sz="1700" dirty="0" err="1">
                <a:solidFill>
                  <a:schemeClr val="bg1"/>
                </a:solidFill>
                <a:latin typeface="Palatino Linotype" panose="02040502050505030304" pitchFamily="18" charset="0"/>
              </a:rPr>
              <a:t>ὐτῶν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ἄρ</a:t>
            </a:r>
            <a:r>
              <a:rPr lang="de-DE" sz="1700" dirty="0">
                <a:solidFill>
                  <a:schemeClr val="bg1"/>
                </a:solidFill>
                <a:latin typeface="Palatino Linotype" panose="02040502050505030304" pitchFamily="18" charset="0"/>
              </a:rPr>
              <a:t>α ἀμφότεροι δέονται, εἴπερ μέλλουσιν ἀγαθοὶ εἶναι, </a:t>
            </a:r>
            <a:endParaRPr lang="de-DE" sz="1700" dirty="0" smtClean="0">
              <a:solidFill>
                <a:schemeClr val="bg1"/>
              </a:solidFill>
              <a:latin typeface="Palatino Linotype" panose="02040502050505030304" pitchFamily="18" charset="0"/>
            </a:endParaRPr>
          </a:p>
          <a:p>
            <a:pPr>
              <a:spcAft>
                <a:spcPts val="400"/>
              </a:spcAft>
            </a:pP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καὶ ἡ </a:t>
            </a:r>
            <a:r>
              <a:rPr lang="de-DE" sz="1700" dirty="0" err="1" smtClean="0">
                <a:solidFill>
                  <a:schemeClr val="bg1"/>
                </a:solidFill>
                <a:latin typeface="Palatino Linotype" panose="02040502050505030304" pitchFamily="18" charset="0"/>
              </a:rPr>
              <a:t>γυνὴ</a:t>
            </a:r>
            <a:r>
              <a:rPr lang="de-DE" sz="1700" dirty="0" smtClean="0">
                <a:solidFill>
                  <a:schemeClr val="bg1"/>
                </a:solidFill>
                <a:latin typeface="Palatino Linotype" panose="02040502050505030304" pitchFamily="18" charset="0"/>
              </a:rPr>
              <a:t> καὶ </a:t>
            </a:r>
            <a:r>
              <a:rPr lang="de-DE" sz="1700" dirty="0">
                <a:solidFill>
                  <a:schemeClr val="bg1"/>
                </a:solidFill>
                <a:latin typeface="Palatino Linotype" panose="02040502050505030304" pitchFamily="18" charset="0"/>
              </a:rPr>
              <a:t>ὁ ἀνήρ, δικαιοσύνης καὶ σωφροσύνης.</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Φα</a:t>
            </a:r>
            <a:r>
              <a:rPr lang="de-DE" sz="1700" dirty="0" err="1" smtClean="0">
                <a:solidFill>
                  <a:schemeClr val="bg1"/>
                </a:solidFill>
                <a:latin typeface="Palatino Linotype" panose="02040502050505030304" pitchFamily="18" charset="0"/>
              </a:rPr>
              <a:t>ίνοντ</a:t>
            </a:r>
            <a:r>
              <a:rPr lang="de-DE" sz="1700" dirty="0" smtClean="0">
                <a:solidFill>
                  <a:schemeClr val="bg1"/>
                </a:solidFill>
                <a:latin typeface="Palatino Linotype" panose="02040502050505030304" pitchFamily="18" charset="0"/>
              </a:rPr>
              <a:t>αι</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Τῷ</a:t>
            </a:r>
            <a:r>
              <a:rPr lang="de-DE" sz="1700" dirty="0">
                <a:solidFill>
                  <a:schemeClr val="bg1"/>
                </a:solidFill>
                <a:latin typeface="Palatino Linotype" panose="02040502050505030304" pitchFamily="18" charset="0"/>
              </a:rPr>
              <a:t> α</a:t>
            </a:r>
            <a:r>
              <a:rPr lang="de-DE" sz="1700" dirty="0" err="1">
                <a:solidFill>
                  <a:schemeClr val="bg1"/>
                </a:solidFill>
                <a:latin typeface="Palatino Linotype" panose="02040502050505030304" pitchFamily="18" charset="0"/>
              </a:rPr>
              <a:t>ὐτῷ</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ἄρ</a:t>
            </a:r>
            <a:r>
              <a:rPr lang="de-DE" sz="1700" dirty="0">
                <a:solidFill>
                  <a:schemeClr val="bg1"/>
                </a:solidFill>
                <a:latin typeface="Palatino Linotype" panose="02040502050505030304" pitchFamily="18" charset="0"/>
              </a:rPr>
              <a:t>α τρόπῳ πάντες οἱ ἄνθρωποι ἀγαθοί </a:t>
            </a:r>
            <a:r>
              <a:rPr lang="de-DE" sz="1700" dirty="0" smtClean="0">
                <a:solidFill>
                  <a:schemeClr val="bg1"/>
                </a:solidFill>
                <a:latin typeface="Palatino Linotype" panose="02040502050505030304" pitchFamily="18" charset="0"/>
              </a:rPr>
              <a:t>εἰσιν.</a:t>
            </a:r>
            <a:endParaRPr lang="de-DE" dirty="0">
              <a:latin typeface="Palatino Linotype" panose="02040502050505030304" pitchFamily="18" charset="0"/>
            </a:endParaRPr>
          </a:p>
        </p:txBody>
      </p:sp>
    </p:spTree>
    <p:extLst>
      <p:ext uri="{BB962C8B-B14F-4D97-AF65-F5344CB8AC3E}">
        <p14:creationId xmlns:p14="http://schemas.microsoft.com/office/powerpoint/2010/main" val="266737486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6251" y="188640"/>
            <a:ext cx="9015152" cy="6337632"/>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Männliche </a:t>
            </a:r>
            <a:r>
              <a:rPr lang="de-DE" sz="2000" b="1" u="sng" dirty="0" smtClean="0">
                <a:solidFill>
                  <a:schemeClr val="bg1"/>
                </a:solidFill>
                <a:latin typeface="Palatino Linotype" panose="02040502050505030304" pitchFamily="18" charset="0"/>
              </a:rPr>
              <a:t>und weibliche Tugend</a:t>
            </a:r>
            <a:r>
              <a:rPr lang="de-DE" sz="1200" dirty="0" smtClean="0">
                <a:solidFill>
                  <a:schemeClr val="bg1"/>
                </a:solidFill>
                <a:latin typeface="Palatino Linotype" panose="02040502050505030304" pitchFamily="18" charset="0"/>
              </a:rPr>
              <a:t> (</a:t>
            </a:r>
            <a:r>
              <a:rPr lang="de-DE" sz="1200" dirty="0" err="1" smtClean="0">
                <a:solidFill>
                  <a:schemeClr val="bg1"/>
                </a:solidFill>
                <a:latin typeface="Palatino Linotype" panose="02040502050505030304" pitchFamily="18" charset="0"/>
              </a:rPr>
              <a:t>Menon</a:t>
            </a:r>
            <a:r>
              <a:rPr lang="de-DE" sz="1200" dirty="0" smtClean="0">
                <a:solidFill>
                  <a:schemeClr val="bg1"/>
                </a:solidFill>
                <a:latin typeface="Palatino Linotype" panose="02040502050505030304" pitchFamily="18" charset="0"/>
              </a:rPr>
              <a:t> 72d-73c, gekürzt)</a:t>
            </a:r>
            <a:r>
              <a:rPr lang="de-DE" sz="2000" b="1" u="sng" dirty="0" smtClean="0">
                <a:solidFill>
                  <a:schemeClr val="bg1"/>
                </a:solidFill>
                <a:latin typeface="Palatino Linotype" panose="02040502050505030304" pitchFamily="18" charset="0"/>
              </a:rPr>
              <a:t> </a:t>
            </a:r>
          </a:p>
          <a:p>
            <a:r>
              <a:rPr lang="de-DE" sz="1700" dirty="0" err="1" smtClean="0">
                <a:solidFill>
                  <a:schemeClr val="bg1"/>
                </a:solidFill>
                <a:latin typeface="Palatino Linotype" panose="02040502050505030304" pitchFamily="18" charset="0"/>
              </a:rPr>
              <a:t>Σω</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Πότερον</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δὲ</a:t>
            </a:r>
            <a:r>
              <a:rPr lang="de-DE" sz="1700" dirty="0" smtClean="0">
                <a:solidFill>
                  <a:schemeClr val="bg1"/>
                </a:solidFill>
                <a:latin typeface="Palatino Linotype" panose="02040502050505030304" pitchFamily="18" charset="0"/>
              </a:rPr>
              <a:t> π</a:t>
            </a:r>
            <a:r>
              <a:rPr lang="de-DE" sz="1700" dirty="0" err="1" smtClean="0">
                <a:solidFill>
                  <a:schemeClr val="bg1"/>
                </a:solidFill>
                <a:latin typeface="Palatino Linotype" panose="02040502050505030304" pitchFamily="18" charset="0"/>
              </a:rPr>
              <a:t>ερὶ</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ἀρετῆς</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μόνον</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σοι</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οὔτω</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δοκεῖ</a:t>
            </a:r>
            <a:r>
              <a:rPr lang="de-DE" sz="1700" dirty="0" smtClean="0">
                <a:solidFill>
                  <a:schemeClr val="bg1"/>
                </a:solidFill>
                <a:latin typeface="Palatino Linotype" panose="02040502050505030304" pitchFamily="18" charset="0"/>
              </a:rPr>
              <a:t>, ὦ </a:t>
            </a:r>
            <a:r>
              <a:rPr lang="de-DE" sz="1700" dirty="0" err="1" smtClean="0">
                <a:solidFill>
                  <a:schemeClr val="bg1"/>
                </a:solidFill>
                <a:latin typeface="Palatino Linotype" panose="02040502050505030304" pitchFamily="18" charset="0"/>
              </a:rPr>
              <a:t>Μένων</a:t>
            </a:r>
            <a:r>
              <a:rPr lang="de-DE" sz="1700" dirty="0" smtClean="0">
                <a:solidFill>
                  <a:schemeClr val="bg1"/>
                </a:solidFill>
                <a:latin typeface="Palatino Linotype" panose="02040502050505030304" pitchFamily="18" charset="0"/>
              </a:rPr>
              <a:t>, ἢ καὶ π</a:t>
            </a:r>
            <a:r>
              <a:rPr lang="de-DE" sz="1700" dirty="0" err="1" smtClean="0">
                <a:solidFill>
                  <a:schemeClr val="bg1"/>
                </a:solidFill>
                <a:latin typeface="Palatino Linotype" panose="02040502050505030304" pitchFamily="18" charset="0"/>
              </a:rPr>
              <a:t>ερὶ</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ὑγιεί</a:t>
            </a:r>
            <a:r>
              <a:rPr lang="de-DE" sz="1700" dirty="0" smtClean="0">
                <a:solidFill>
                  <a:schemeClr val="bg1"/>
                </a:solidFill>
                <a:latin typeface="Palatino Linotype" panose="02040502050505030304" pitchFamily="18" charset="0"/>
              </a:rPr>
              <a:t>ας 	καὶ περὶ </a:t>
            </a:r>
            <a:r>
              <a:rPr lang="de-DE" sz="1700" dirty="0">
                <a:solidFill>
                  <a:schemeClr val="bg1"/>
                </a:solidFill>
                <a:latin typeface="Palatino Linotype" panose="02040502050505030304" pitchFamily="18" charset="0"/>
              </a:rPr>
              <a:t>ἰσχύος καὶ </a:t>
            </a:r>
            <a:r>
              <a:rPr lang="de-DE" sz="1700" dirty="0" smtClean="0">
                <a:solidFill>
                  <a:schemeClr val="bg1"/>
                </a:solidFill>
                <a:latin typeface="Palatino Linotype" panose="02040502050505030304" pitchFamily="18" charset="0"/>
              </a:rPr>
              <a:t>τῶν ἄλλων</a:t>
            </a:r>
            <a:r>
              <a:rPr lang="de-DE" sz="1700" dirty="0">
                <a:solidFill>
                  <a:schemeClr val="bg1"/>
                </a:solidFill>
                <a:latin typeface="Palatino Linotype" panose="02040502050505030304" pitchFamily="18" charset="0"/>
              </a:rPr>
              <a:t>; Ἄλλη μὲν ἀνδρὸς δοκεῖ σοι εἶναι </a:t>
            </a:r>
            <a:r>
              <a:rPr lang="de-DE" sz="1700" dirty="0" smtClean="0">
                <a:solidFill>
                  <a:schemeClr val="bg1"/>
                </a:solidFill>
                <a:latin typeface="Palatino Linotype" panose="02040502050505030304" pitchFamily="18" charset="0"/>
              </a:rPr>
              <a:t>ὑγίεια, </a:t>
            </a:r>
          </a:p>
          <a:p>
            <a:pPr>
              <a:spcAft>
                <a:spcPts val="400"/>
              </a:spcAft>
            </a:pP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ἄλλη</a:t>
            </a:r>
            <a:r>
              <a:rPr lang="de-DE" sz="1700" dirty="0" smtClean="0">
                <a:solidFill>
                  <a:schemeClr val="bg1"/>
                </a:solidFill>
                <a:latin typeface="Palatino Linotype" panose="02040502050505030304" pitchFamily="18" charset="0"/>
              </a:rPr>
              <a:t> δὲ γυναικός</a:t>
            </a:r>
            <a:r>
              <a:rPr lang="de-DE" sz="1700" dirty="0">
                <a:solidFill>
                  <a:schemeClr val="bg1"/>
                </a:solidFill>
                <a:latin typeface="Palatino Linotype" panose="02040502050505030304" pitchFamily="18" charset="0"/>
              </a:rPr>
              <a:t>, ἤ τὸ αὐτό, εἴτε ἐν άνδρί, εἴτε ἐν γυναικί;</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Ἡ </a:t>
            </a:r>
            <a:r>
              <a:rPr lang="de-DE" sz="1700" dirty="0">
                <a:solidFill>
                  <a:schemeClr val="bg1"/>
                </a:solidFill>
                <a:latin typeface="Palatino Linotype" panose="02040502050505030304" pitchFamily="18" charset="0"/>
              </a:rPr>
              <a:t>α</a:t>
            </a:r>
            <a:r>
              <a:rPr lang="de-DE" sz="1700" dirty="0" err="1">
                <a:solidFill>
                  <a:schemeClr val="bg1"/>
                </a:solidFill>
                <a:latin typeface="Palatino Linotype" panose="02040502050505030304" pitchFamily="18" charset="0"/>
              </a:rPr>
              <a:t>ὐτή</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μοι</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δοκεῖ</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ὑγίειά</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εἶν</a:t>
            </a:r>
            <a:r>
              <a:rPr lang="de-DE" sz="1700" dirty="0">
                <a:solidFill>
                  <a:schemeClr val="bg1"/>
                </a:solidFill>
                <a:latin typeface="Palatino Linotype" panose="02040502050505030304" pitchFamily="18" charset="0"/>
              </a:rPr>
              <a:t>αι καὶ ἀνδρὸς καὶ γυναικός.</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Ἡ </a:t>
            </a:r>
            <a:r>
              <a:rPr lang="de-DE" sz="1700" dirty="0" err="1">
                <a:solidFill>
                  <a:schemeClr val="bg1"/>
                </a:solidFill>
                <a:latin typeface="Palatino Linotype" panose="02040502050505030304" pitchFamily="18" charset="0"/>
              </a:rPr>
              <a:t>δὲ</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ἀρετὴ</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δι</a:t>
            </a:r>
            <a:r>
              <a:rPr lang="de-DE" sz="1700" dirty="0">
                <a:solidFill>
                  <a:schemeClr val="bg1"/>
                </a:solidFill>
                <a:latin typeface="Palatino Linotype" panose="02040502050505030304" pitchFamily="18" charset="0"/>
              </a:rPr>
              <a:t>αφέρει τι, εἴτε ἐν παιδὶ εἴτε ἐν </a:t>
            </a:r>
            <a:r>
              <a:rPr lang="de-DE" sz="1700" dirty="0" smtClean="0">
                <a:solidFill>
                  <a:schemeClr val="bg1"/>
                </a:solidFill>
                <a:latin typeface="Palatino Linotype" panose="02040502050505030304" pitchFamily="18" charset="0"/>
              </a:rPr>
              <a:t>πρεσβυτέρῳ</a:t>
            </a:r>
            <a:r>
              <a:rPr lang="de-DE" sz="1700" dirty="0">
                <a:solidFill>
                  <a:schemeClr val="bg1"/>
                </a:solidFill>
                <a:latin typeface="Palatino Linotype" panose="02040502050505030304" pitchFamily="18" charset="0"/>
              </a:rPr>
              <a:t>, </a:t>
            </a:r>
            <a:endParaRPr lang="de-DE" sz="1700" dirty="0" smtClean="0">
              <a:solidFill>
                <a:schemeClr val="bg1"/>
              </a:solidFill>
              <a:latin typeface="Palatino Linotype" panose="02040502050505030304" pitchFamily="18" charset="0"/>
            </a:endParaRPr>
          </a:p>
          <a:p>
            <a:pPr>
              <a:spcAft>
                <a:spcPts val="400"/>
              </a:spcAft>
            </a:pP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εἴτε</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ἐν</a:t>
            </a: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γυν</a:t>
            </a:r>
            <a:r>
              <a:rPr lang="de-DE" sz="1700" dirty="0" smtClean="0">
                <a:solidFill>
                  <a:schemeClr val="bg1"/>
                </a:solidFill>
                <a:latin typeface="Palatino Linotype" panose="02040502050505030304" pitchFamily="18" charset="0"/>
              </a:rPr>
              <a:t>αικὶ εἴτε </a:t>
            </a:r>
            <a:r>
              <a:rPr lang="de-DE" sz="1700" dirty="0">
                <a:solidFill>
                  <a:schemeClr val="bg1"/>
                </a:solidFill>
                <a:latin typeface="Palatino Linotype" panose="02040502050505030304" pitchFamily="18" charset="0"/>
              </a:rPr>
              <a:t>ἐν ἀνδρί;</a:t>
            </a:r>
          </a:p>
          <a:p>
            <a:pPr>
              <a:spcAft>
                <a:spcPts val="400"/>
              </a:spcAft>
            </a:pPr>
            <a:r>
              <a:rPr lang="de-DE" sz="1700" dirty="0" err="1">
                <a:solidFill>
                  <a:schemeClr val="bg1"/>
                </a:solidFill>
                <a:latin typeface="Palatino Linotype" panose="02040502050505030304" pitchFamily="18" charset="0"/>
              </a:rPr>
              <a:t>Με</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Ἔμοιγέ</a:t>
            </a:r>
            <a:r>
              <a:rPr lang="de-DE" sz="1700" dirty="0" smtClean="0">
                <a:solidFill>
                  <a:schemeClr val="bg1"/>
                </a:solidFill>
                <a:latin typeface="Palatino Linotype" panose="02040502050505030304" pitchFamily="18" charset="0"/>
              </a:rPr>
              <a:t> </a:t>
            </a:r>
            <a:r>
              <a:rPr lang="de-DE" sz="1700" dirty="0">
                <a:solidFill>
                  <a:schemeClr val="bg1"/>
                </a:solidFill>
                <a:latin typeface="Palatino Linotype" panose="02040502050505030304" pitchFamily="18" charset="0"/>
              </a:rPr>
              <a:t>π</a:t>
            </a:r>
            <a:r>
              <a:rPr lang="de-DE" sz="1700" dirty="0" err="1">
                <a:solidFill>
                  <a:schemeClr val="bg1"/>
                </a:solidFill>
                <a:latin typeface="Palatino Linotype" panose="02040502050505030304" pitchFamily="18" charset="0"/>
              </a:rPr>
              <a:t>ως</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δοκεῖ</a:t>
            </a:r>
            <a:r>
              <a:rPr lang="de-DE" sz="1700" dirty="0">
                <a:solidFill>
                  <a:schemeClr val="bg1"/>
                </a:solidFill>
                <a:latin typeface="Palatino Linotype" panose="02040502050505030304" pitchFamily="18" charset="0"/>
              </a:rPr>
              <a:t>, ὦ </a:t>
            </a:r>
            <a:r>
              <a:rPr lang="de-DE" sz="1700" dirty="0" err="1">
                <a:solidFill>
                  <a:schemeClr val="bg1"/>
                </a:solidFill>
                <a:latin typeface="Palatino Linotype" panose="02040502050505030304" pitchFamily="18" charset="0"/>
              </a:rPr>
              <a:t>Σώκρ</a:t>
            </a:r>
            <a:r>
              <a:rPr lang="de-DE" sz="1700" dirty="0">
                <a:solidFill>
                  <a:schemeClr val="bg1"/>
                </a:solidFill>
                <a:latin typeface="Palatino Linotype" panose="02040502050505030304" pitchFamily="18" charset="0"/>
              </a:rPr>
              <a:t>ατες, τοῦτο οὐκέτι ὅμοιον </a:t>
            </a:r>
            <a:r>
              <a:rPr lang="de-DE" sz="1700" dirty="0" smtClean="0">
                <a:solidFill>
                  <a:schemeClr val="bg1"/>
                </a:solidFill>
                <a:latin typeface="Palatino Linotype" panose="02040502050505030304" pitchFamily="18" charset="0"/>
              </a:rPr>
              <a:t>εἶναι </a:t>
            </a:r>
            <a:r>
              <a:rPr lang="de-DE" sz="1700" dirty="0">
                <a:solidFill>
                  <a:schemeClr val="bg1"/>
                </a:solidFill>
                <a:latin typeface="Palatino Linotype" panose="02040502050505030304" pitchFamily="18" charset="0"/>
              </a:rPr>
              <a:t>τοῖς ἄλλοις.</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Τί</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δέ</a:t>
            </a:r>
            <a:r>
              <a:rPr lang="de-DE" sz="1700" dirty="0">
                <a:solidFill>
                  <a:schemeClr val="bg1"/>
                </a:solidFill>
                <a:latin typeface="Palatino Linotype" panose="02040502050505030304" pitchFamily="18" charset="0"/>
              </a:rPr>
              <a:t>; </a:t>
            </a:r>
            <a:r>
              <a:rPr lang="de-DE" sz="1700" b="1" dirty="0" err="1">
                <a:solidFill>
                  <a:srgbClr val="FF0000"/>
                </a:solidFill>
                <a:latin typeface="Palatino Linotype" panose="02040502050505030304" pitchFamily="18" charset="0"/>
              </a:rPr>
              <a:t>οὐκ</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ἀνδρῶν</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μὲν</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ἀρετὴν</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ἔλεγες</a:t>
            </a:r>
            <a:r>
              <a:rPr lang="de-DE" sz="1700" b="1" dirty="0">
                <a:solidFill>
                  <a:srgbClr val="FF0000"/>
                </a:solidFill>
                <a:latin typeface="Palatino Linotype" panose="02040502050505030304" pitchFamily="18" charset="0"/>
              </a:rPr>
              <a:t> π</a:t>
            </a:r>
            <a:r>
              <a:rPr lang="de-DE" sz="1700" b="1" dirty="0" err="1">
                <a:solidFill>
                  <a:srgbClr val="FF0000"/>
                </a:solidFill>
                <a:latin typeface="Palatino Linotype" panose="02040502050505030304" pitchFamily="18" charset="0"/>
              </a:rPr>
              <a:t>όλιν</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εὖ</a:t>
            </a:r>
            <a:r>
              <a:rPr lang="de-DE" sz="1700" b="1" dirty="0">
                <a:solidFill>
                  <a:srgbClr val="FF0000"/>
                </a:solidFill>
                <a:latin typeface="Palatino Linotype" panose="02040502050505030304" pitchFamily="18" charset="0"/>
              </a:rPr>
              <a:t> </a:t>
            </a:r>
            <a:r>
              <a:rPr lang="de-DE" sz="1700" b="1" dirty="0" smtClean="0">
                <a:solidFill>
                  <a:srgbClr val="FF0000"/>
                </a:solidFill>
                <a:latin typeface="Palatino Linotype" panose="02040502050505030304" pitchFamily="18" charset="0"/>
              </a:rPr>
              <a:t>ἐπ</a:t>
            </a:r>
            <a:r>
              <a:rPr lang="de-DE" sz="1700" b="1" dirty="0" err="1" smtClean="0">
                <a:solidFill>
                  <a:srgbClr val="FF0000"/>
                </a:solidFill>
                <a:latin typeface="Palatino Linotype" panose="02040502050505030304" pitchFamily="18" charset="0"/>
              </a:rPr>
              <a:t>ιτρο</a:t>
            </a:r>
            <a:r>
              <a:rPr lang="de-DE" sz="1700" b="1" dirty="0" smtClean="0">
                <a:solidFill>
                  <a:srgbClr val="FF0000"/>
                </a:solidFill>
                <a:latin typeface="Palatino Linotype" panose="02040502050505030304" pitchFamily="18" charset="0"/>
              </a:rPr>
              <a:t>πεύειν</a:t>
            </a:r>
            <a:r>
              <a:rPr lang="de-DE" sz="1700" dirty="0">
                <a:solidFill>
                  <a:schemeClr val="bg1"/>
                </a:solidFill>
                <a:latin typeface="Palatino Linotype" panose="02040502050505030304" pitchFamily="18" charset="0"/>
              </a:rPr>
              <a:t>, </a:t>
            </a:r>
            <a:endParaRPr lang="de-DE" sz="1700" dirty="0" smtClean="0">
              <a:solidFill>
                <a:schemeClr val="bg1"/>
              </a:solidFill>
              <a:latin typeface="Palatino Linotype" panose="02040502050505030304" pitchFamily="18" charset="0"/>
            </a:endParaRPr>
          </a:p>
          <a:p>
            <a:pPr>
              <a:spcAft>
                <a:spcPts val="400"/>
              </a:spcAft>
            </a:pPr>
            <a:r>
              <a:rPr lang="de-DE" sz="1700" dirty="0">
                <a:solidFill>
                  <a:schemeClr val="bg1"/>
                </a:solidFill>
                <a:latin typeface="Palatino Linotype" panose="02040502050505030304" pitchFamily="18" charset="0"/>
              </a:rPr>
              <a:t>	</a:t>
            </a:r>
            <a:r>
              <a:rPr lang="de-DE" sz="1700" b="1" dirty="0" err="1" smtClean="0">
                <a:solidFill>
                  <a:srgbClr val="FF0000"/>
                </a:solidFill>
                <a:latin typeface="Palatino Linotype" panose="02040502050505030304" pitchFamily="18" charset="0"/>
              </a:rPr>
              <a:t>γυν</a:t>
            </a:r>
            <a:r>
              <a:rPr lang="de-DE" sz="1700" b="1" dirty="0" smtClean="0">
                <a:solidFill>
                  <a:srgbClr val="FF0000"/>
                </a:solidFill>
                <a:latin typeface="Palatino Linotype" panose="02040502050505030304" pitchFamily="18" charset="0"/>
              </a:rPr>
              <a:t>αικῶν δὲ οἰκίαν</a:t>
            </a:r>
            <a:r>
              <a:rPr lang="de-DE" sz="1700" dirty="0">
                <a:solidFill>
                  <a:schemeClr val="bg1"/>
                </a:solidFill>
                <a:latin typeface="Palatino Linotype" panose="02040502050505030304" pitchFamily="18" charset="0"/>
              </a:rPr>
              <a:t>;</a:t>
            </a:r>
          </a:p>
          <a:p>
            <a:pPr>
              <a:spcAft>
                <a:spcPts val="300"/>
              </a:spcAft>
            </a:pPr>
            <a:r>
              <a:rPr lang="de-DE" sz="1700" dirty="0" err="1">
                <a:solidFill>
                  <a:schemeClr val="bg1"/>
                </a:solidFill>
                <a:latin typeface="Palatino Linotype" panose="02040502050505030304" pitchFamily="18" charset="0"/>
              </a:rPr>
              <a:t>Με</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Ἔγωγε</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Ἆρ</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οὖν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ἔξεστιν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ἀνδράσιν</a:t>
            </a:r>
            <a:r>
              <a:rPr lang="de-DE" sz="1700" dirty="0">
                <a:solidFill>
                  <a:schemeClr val="bg1"/>
                </a:solidFill>
                <a:latin typeface="Palatino Linotype" panose="02040502050505030304" pitchFamily="18" charset="0"/>
              </a:rPr>
              <a:t> ἤ </a:t>
            </a:r>
            <a:r>
              <a:rPr lang="de-DE" sz="1700" dirty="0" err="1">
                <a:solidFill>
                  <a:schemeClr val="bg1"/>
                </a:solidFill>
                <a:latin typeface="Palatino Linotype" panose="02040502050505030304" pitchFamily="18" charset="0"/>
              </a:rPr>
              <a:t>γυν</a:t>
            </a:r>
            <a:r>
              <a:rPr lang="de-DE" sz="1700" dirty="0">
                <a:solidFill>
                  <a:schemeClr val="bg1"/>
                </a:solidFill>
                <a:latin typeface="Palatino Linotype" panose="02040502050505030304" pitchFamily="18" charset="0"/>
              </a:rPr>
              <a:t>αιξὶν </a:t>
            </a:r>
            <a:r>
              <a:rPr lang="de-DE" sz="1700" b="1" dirty="0">
                <a:solidFill>
                  <a:srgbClr val="FF0000"/>
                </a:solidFill>
                <a:latin typeface="Palatino Linotype" panose="02040502050505030304" pitchFamily="18" charset="0"/>
              </a:rPr>
              <a:t>εὖ ἐπιτροπεύειν ἤ </a:t>
            </a:r>
            <a:r>
              <a:rPr lang="de-DE" sz="1700" b="1" dirty="0" smtClean="0">
                <a:solidFill>
                  <a:srgbClr val="FF0000"/>
                </a:solidFill>
                <a:latin typeface="Palatino Linotype" panose="02040502050505030304" pitchFamily="18" charset="0"/>
              </a:rPr>
              <a:t>πόλιν </a:t>
            </a:r>
            <a:r>
              <a:rPr lang="de-DE" sz="1700" b="1" dirty="0">
                <a:solidFill>
                  <a:srgbClr val="FF0000"/>
                </a:solidFill>
                <a:latin typeface="Palatino Linotype" panose="02040502050505030304" pitchFamily="18" charset="0"/>
              </a:rPr>
              <a:t>ἤ </a:t>
            </a:r>
            <a:r>
              <a:rPr lang="de-DE" sz="1700" b="1" dirty="0" smtClean="0">
                <a:solidFill>
                  <a:srgbClr val="FF0000"/>
                </a:solidFill>
                <a:latin typeface="Palatino Linotype" panose="02040502050505030304" pitchFamily="18" charset="0"/>
              </a:rPr>
              <a:t>οἰκίαν</a:t>
            </a:r>
          </a:p>
          <a:p>
            <a:pPr>
              <a:spcAft>
                <a:spcPts val="400"/>
              </a:spcAft>
            </a:pPr>
            <a:r>
              <a:rPr lang="de-DE" sz="1700" b="1" dirty="0" smtClean="0">
                <a:solidFill>
                  <a:srgbClr val="FF0000"/>
                </a:solidFill>
                <a:latin typeface="Palatino Linotype" panose="02040502050505030304" pitchFamily="18" charset="0"/>
              </a:rPr>
              <a:t>	ἤ </a:t>
            </a:r>
            <a:r>
              <a:rPr lang="de-DE" sz="1700" b="1" dirty="0" err="1" smtClean="0">
                <a:solidFill>
                  <a:srgbClr val="FF0000"/>
                </a:solidFill>
                <a:latin typeface="Palatino Linotype" panose="02040502050505030304" pitchFamily="18" charset="0"/>
              </a:rPr>
              <a:t>ἄλλο</a:t>
            </a:r>
            <a:r>
              <a:rPr lang="de-DE" sz="1700" b="1" dirty="0" smtClean="0">
                <a:solidFill>
                  <a:srgbClr val="FF0000"/>
                </a:solidFill>
                <a:latin typeface="Palatino Linotype" panose="02040502050505030304" pitchFamily="18" charset="0"/>
              </a:rPr>
              <a:t> τι εἰ </a:t>
            </a:r>
            <a:r>
              <a:rPr lang="de-DE" sz="1700" b="1" dirty="0">
                <a:solidFill>
                  <a:srgbClr val="FF0000"/>
                </a:solidFill>
                <a:latin typeface="Palatino Linotype" panose="02040502050505030304" pitchFamily="18" charset="0"/>
              </a:rPr>
              <a:t>μὴ σωφρόνως καὶ δικαίως</a:t>
            </a:r>
            <a:r>
              <a:rPr lang="de-DE" sz="1700" dirty="0">
                <a:solidFill>
                  <a:schemeClr val="bg1"/>
                </a:solidFill>
                <a:latin typeface="Palatino Linotype" panose="02040502050505030304" pitchFamily="18" charset="0"/>
              </a:rPr>
              <a:t>;</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Οὐ</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δῆτ</a:t>
            </a:r>
            <a:r>
              <a:rPr lang="de-DE" sz="1700" dirty="0">
                <a:solidFill>
                  <a:schemeClr val="bg1"/>
                </a:solidFill>
                <a:latin typeface="Palatino Linotype" panose="02040502050505030304" pitchFamily="18" charset="0"/>
              </a:rPr>
              <a:t>α.</a:t>
            </a:r>
          </a:p>
          <a:p>
            <a:pPr>
              <a:spcAft>
                <a:spcPts val="400"/>
              </a:spcAft>
            </a:pPr>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b="1" dirty="0" err="1" smtClean="0">
                <a:solidFill>
                  <a:srgbClr val="FF0000"/>
                </a:solidFill>
                <a:latin typeface="Palatino Linotype" panose="02040502050505030304" pitchFamily="18" charset="0"/>
              </a:rPr>
              <a:t>Οὐκοῦν</a:t>
            </a:r>
            <a:r>
              <a:rPr lang="de-DE" sz="1700" b="1" dirty="0" smtClean="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εἰ</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δικ</a:t>
            </a:r>
            <a:r>
              <a:rPr lang="de-DE" sz="1700" b="1" dirty="0">
                <a:solidFill>
                  <a:srgbClr val="FF0000"/>
                </a:solidFill>
                <a:latin typeface="Palatino Linotype" panose="02040502050505030304" pitchFamily="18" charset="0"/>
              </a:rPr>
              <a:t>αίως καὶ σωφρόνως ἐπιτροπεύουσιν, δικαιοσύνῃ καὶ </a:t>
            </a:r>
            <a:r>
              <a:rPr lang="de-DE" sz="1700" b="1" dirty="0" smtClean="0">
                <a:solidFill>
                  <a:srgbClr val="FF0000"/>
                </a:solidFill>
                <a:latin typeface="Palatino Linotype" panose="02040502050505030304" pitchFamily="18" charset="0"/>
              </a:rPr>
              <a:t>	σωφροσύνῃ ἐπιτροπεύσουσιν</a:t>
            </a:r>
            <a:r>
              <a:rPr lang="de-DE" sz="1700" b="1" dirty="0">
                <a:solidFill>
                  <a:srgbClr val="FF0000"/>
                </a:solidFill>
                <a:latin typeface="Palatino Linotype" panose="02040502050505030304" pitchFamily="18" charset="0"/>
              </a:rPr>
              <a:t>;</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Ἀνάγκη</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Τῶν</a:t>
            </a:r>
            <a:r>
              <a:rPr lang="de-DE" sz="1700" dirty="0" smtClean="0">
                <a:solidFill>
                  <a:schemeClr val="bg1"/>
                </a:solidFill>
                <a:latin typeface="Palatino Linotype" panose="02040502050505030304" pitchFamily="18" charset="0"/>
              </a:rPr>
              <a:t> </a:t>
            </a:r>
            <a:r>
              <a:rPr lang="de-DE" sz="1700" dirty="0">
                <a:solidFill>
                  <a:schemeClr val="bg1"/>
                </a:solidFill>
                <a:latin typeface="Palatino Linotype" panose="02040502050505030304" pitchFamily="18" charset="0"/>
              </a:rPr>
              <a:t>α</a:t>
            </a:r>
            <a:r>
              <a:rPr lang="de-DE" sz="1700" dirty="0" err="1">
                <a:solidFill>
                  <a:schemeClr val="bg1"/>
                </a:solidFill>
                <a:latin typeface="Palatino Linotype" panose="02040502050505030304" pitchFamily="18" charset="0"/>
              </a:rPr>
              <a:t>ὐτῶν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ἄρ</a:t>
            </a:r>
            <a:r>
              <a:rPr lang="de-DE" sz="1700" dirty="0">
                <a:solidFill>
                  <a:schemeClr val="bg1"/>
                </a:solidFill>
                <a:latin typeface="Palatino Linotype" panose="02040502050505030304" pitchFamily="18" charset="0"/>
              </a:rPr>
              <a:t>α ἀμφότεροι δέονται, εἴπερ μέλλουσιν </a:t>
            </a:r>
            <a:r>
              <a:rPr lang="de-DE" sz="1700" b="1" dirty="0">
                <a:solidFill>
                  <a:srgbClr val="FF0000"/>
                </a:solidFill>
                <a:latin typeface="Palatino Linotype" panose="02040502050505030304" pitchFamily="18" charset="0"/>
              </a:rPr>
              <a:t>ἀγαθοὶ</a:t>
            </a:r>
            <a:r>
              <a:rPr lang="de-DE" sz="1700" dirty="0">
                <a:solidFill>
                  <a:srgbClr val="FF0000"/>
                </a:solidFill>
                <a:latin typeface="Palatino Linotype" panose="02040502050505030304" pitchFamily="18" charset="0"/>
              </a:rPr>
              <a:t> </a:t>
            </a:r>
            <a:r>
              <a:rPr lang="de-DE" sz="1700" dirty="0">
                <a:solidFill>
                  <a:schemeClr val="bg1"/>
                </a:solidFill>
                <a:latin typeface="Palatino Linotype" panose="02040502050505030304" pitchFamily="18" charset="0"/>
              </a:rPr>
              <a:t>εἶναι, </a:t>
            </a:r>
            <a:endParaRPr lang="de-DE" sz="1700" dirty="0" smtClean="0">
              <a:solidFill>
                <a:schemeClr val="bg1"/>
              </a:solidFill>
              <a:latin typeface="Palatino Linotype" panose="02040502050505030304" pitchFamily="18" charset="0"/>
            </a:endParaRPr>
          </a:p>
          <a:p>
            <a:pPr>
              <a:spcAft>
                <a:spcPts val="400"/>
              </a:spcAft>
            </a:pP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καὶ ἡ </a:t>
            </a:r>
            <a:r>
              <a:rPr lang="de-DE" sz="1700" dirty="0" err="1" smtClean="0">
                <a:solidFill>
                  <a:schemeClr val="bg1"/>
                </a:solidFill>
                <a:latin typeface="Palatino Linotype" panose="02040502050505030304" pitchFamily="18" charset="0"/>
              </a:rPr>
              <a:t>γυνὴ</a:t>
            </a:r>
            <a:r>
              <a:rPr lang="de-DE" sz="1700" dirty="0" smtClean="0">
                <a:solidFill>
                  <a:schemeClr val="bg1"/>
                </a:solidFill>
                <a:latin typeface="Palatino Linotype" panose="02040502050505030304" pitchFamily="18" charset="0"/>
              </a:rPr>
              <a:t> καὶ </a:t>
            </a:r>
            <a:r>
              <a:rPr lang="de-DE" sz="1700" dirty="0">
                <a:solidFill>
                  <a:schemeClr val="bg1"/>
                </a:solidFill>
                <a:latin typeface="Palatino Linotype" panose="02040502050505030304" pitchFamily="18" charset="0"/>
              </a:rPr>
              <a:t>ὁ ἀνήρ, δικαιοσύνης καὶ σωφροσύνης.</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Φα</a:t>
            </a:r>
            <a:r>
              <a:rPr lang="de-DE" sz="1700" dirty="0" err="1" smtClean="0">
                <a:solidFill>
                  <a:schemeClr val="bg1"/>
                </a:solidFill>
                <a:latin typeface="Palatino Linotype" panose="02040502050505030304" pitchFamily="18" charset="0"/>
              </a:rPr>
              <a:t>ίνοντ</a:t>
            </a:r>
            <a:r>
              <a:rPr lang="de-DE" sz="1700" dirty="0" smtClean="0">
                <a:solidFill>
                  <a:schemeClr val="bg1"/>
                </a:solidFill>
                <a:latin typeface="Palatino Linotype" panose="02040502050505030304" pitchFamily="18" charset="0"/>
              </a:rPr>
              <a:t>αι</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Τῷ</a:t>
            </a:r>
            <a:r>
              <a:rPr lang="de-DE" sz="1700" dirty="0">
                <a:solidFill>
                  <a:schemeClr val="bg1"/>
                </a:solidFill>
                <a:latin typeface="Palatino Linotype" panose="02040502050505030304" pitchFamily="18" charset="0"/>
              </a:rPr>
              <a:t> α</a:t>
            </a:r>
            <a:r>
              <a:rPr lang="de-DE" sz="1700" dirty="0" err="1">
                <a:solidFill>
                  <a:schemeClr val="bg1"/>
                </a:solidFill>
                <a:latin typeface="Palatino Linotype" panose="02040502050505030304" pitchFamily="18" charset="0"/>
              </a:rPr>
              <a:t>ὐτῷ</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ἄρ</a:t>
            </a:r>
            <a:r>
              <a:rPr lang="de-DE" sz="1700" dirty="0">
                <a:solidFill>
                  <a:schemeClr val="bg1"/>
                </a:solidFill>
                <a:latin typeface="Palatino Linotype" panose="02040502050505030304" pitchFamily="18" charset="0"/>
              </a:rPr>
              <a:t>α τρόπῳ πάντες οἱ ἄνθρωποι ἀγαθοί </a:t>
            </a:r>
            <a:r>
              <a:rPr lang="de-DE" sz="1700" dirty="0" smtClean="0">
                <a:solidFill>
                  <a:schemeClr val="bg1"/>
                </a:solidFill>
                <a:latin typeface="Palatino Linotype" panose="02040502050505030304" pitchFamily="18" charset="0"/>
              </a:rPr>
              <a:t>εἰσιν.</a:t>
            </a:r>
            <a:endParaRPr lang="de-DE" dirty="0">
              <a:latin typeface="Palatino Linotype" panose="02040502050505030304" pitchFamily="18" charset="0"/>
            </a:endParaRPr>
          </a:p>
        </p:txBody>
      </p:sp>
    </p:spTree>
    <p:extLst>
      <p:ext uri="{BB962C8B-B14F-4D97-AF65-F5344CB8AC3E}">
        <p14:creationId xmlns:p14="http://schemas.microsoft.com/office/powerpoint/2010/main" val="85015343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6251" y="187712"/>
            <a:ext cx="9015152" cy="6337632"/>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Männliche </a:t>
            </a:r>
            <a:r>
              <a:rPr lang="de-DE" sz="2000" b="1" u="sng" dirty="0" smtClean="0">
                <a:solidFill>
                  <a:schemeClr val="bg1"/>
                </a:solidFill>
                <a:latin typeface="Palatino Linotype" panose="02040502050505030304" pitchFamily="18" charset="0"/>
              </a:rPr>
              <a:t>und weibliche Tugend</a:t>
            </a:r>
            <a:r>
              <a:rPr lang="de-DE" sz="1200" dirty="0" smtClean="0">
                <a:solidFill>
                  <a:schemeClr val="bg1"/>
                </a:solidFill>
                <a:latin typeface="Palatino Linotype" panose="02040502050505030304" pitchFamily="18" charset="0"/>
              </a:rPr>
              <a:t> (</a:t>
            </a:r>
            <a:r>
              <a:rPr lang="de-DE" sz="1200" dirty="0" err="1" smtClean="0">
                <a:solidFill>
                  <a:schemeClr val="bg1"/>
                </a:solidFill>
                <a:latin typeface="Palatino Linotype" panose="02040502050505030304" pitchFamily="18" charset="0"/>
              </a:rPr>
              <a:t>Menon</a:t>
            </a:r>
            <a:r>
              <a:rPr lang="de-DE" sz="1200" dirty="0" smtClean="0">
                <a:solidFill>
                  <a:schemeClr val="bg1"/>
                </a:solidFill>
                <a:latin typeface="Palatino Linotype" panose="02040502050505030304" pitchFamily="18" charset="0"/>
              </a:rPr>
              <a:t> 72d-73c, gekürzt)</a:t>
            </a:r>
            <a:r>
              <a:rPr lang="de-DE" sz="2000" b="1" u="sng" dirty="0" smtClean="0">
                <a:solidFill>
                  <a:schemeClr val="bg1"/>
                </a:solidFill>
                <a:latin typeface="Palatino Linotype" panose="02040502050505030304" pitchFamily="18" charset="0"/>
              </a:rPr>
              <a:t> </a:t>
            </a:r>
          </a:p>
          <a:p>
            <a:r>
              <a:rPr lang="de-DE" sz="1700" dirty="0" err="1" smtClean="0">
                <a:solidFill>
                  <a:schemeClr val="bg1"/>
                </a:solidFill>
                <a:latin typeface="Palatino Linotype" panose="02040502050505030304" pitchFamily="18" charset="0"/>
              </a:rPr>
              <a:t>Σω</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Πότερον</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δὲ</a:t>
            </a:r>
            <a:r>
              <a:rPr lang="de-DE" sz="1700" dirty="0" smtClean="0">
                <a:solidFill>
                  <a:schemeClr val="bg1"/>
                </a:solidFill>
                <a:latin typeface="Palatino Linotype" panose="02040502050505030304" pitchFamily="18" charset="0"/>
              </a:rPr>
              <a:t> π</a:t>
            </a:r>
            <a:r>
              <a:rPr lang="de-DE" sz="1700" dirty="0" err="1" smtClean="0">
                <a:solidFill>
                  <a:schemeClr val="bg1"/>
                </a:solidFill>
                <a:latin typeface="Palatino Linotype" panose="02040502050505030304" pitchFamily="18" charset="0"/>
              </a:rPr>
              <a:t>ερὶ</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ἀρετῆς</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μόνον</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σοι</a:t>
            </a:r>
            <a:r>
              <a:rPr lang="de-DE" sz="1700" dirty="0" smtClean="0">
                <a:solidFill>
                  <a:schemeClr val="bg1"/>
                </a:solidFill>
                <a:latin typeface="Palatino Linotype" panose="02040502050505030304" pitchFamily="18" charset="0"/>
              </a:rPr>
              <a:t> ο</a:t>
            </a:r>
            <a:r>
              <a:rPr lang="el-GR" sz="1700" dirty="0" smtClean="0">
                <a:solidFill>
                  <a:schemeClr val="bg1"/>
                </a:solidFill>
                <a:latin typeface="Palatino Linotype" panose="02040502050505030304" pitchFamily="18" charset="0"/>
              </a:rPr>
              <a:t>ὕ</a:t>
            </a:r>
            <a:r>
              <a:rPr lang="de-DE" sz="1700" dirty="0" err="1" smtClean="0">
                <a:solidFill>
                  <a:schemeClr val="bg1"/>
                </a:solidFill>
                <a:latin typeface="Palatino Linotype" panose="02040502050505030304" pitchFamily="18" charset="0"/>
              </a:rPr>
              <a:t>τω</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δοκεῖ</a:t>
            </a:r>
            <a:r>
              <a:rPr lang="de-DE" sz="1700" dirty="0" smtClean="0">
                <a:solidFill>
                  <a:schemeClr val="bg1"/>
                </a:solidFill>
                <a:latin typeface="Palatino Linotype" panose="02040502050505030304" pitchFamily="18" charset="0"/>
              </a:rPr>
              <a:t>, ὦ </a:t>
            </a:r>
            <a:r>
              <a:rPr lang="de-DE" sz="1700" dirty="0" err="1" smtClean="0">
                <a:solidFill>
                  <a:schemeClr val="bg1"/>
                </a:solidFill>
                <a:latin typeface="Palatino Linotype" panose="02040502050505030304" pitchFamily="18" charset="0"/>
              </a:rPr>
              <a:t>Μένων</a:t>
            </a:r>
            <a:r>
              <a:rPr lang="de-DE" sz="1700" dirty="0" smtClean="0">
                <a:solidFill>
                  <a:schemeClr val="bg1"/>
                </a:solidFill>
                <a:latin typeface="Palatino Linotype" panose="02040502050505030304" pitchFamily="18" charset="0"/>
              </a:rPr>
              <a:t>, ἢ καὶ π</a:t>
            </a:r>
            <a:r>
              <a:rPr lang="de-DE" sz="1700" dirty="0" err="1" smtClean="0">
                <a:solidFill>
                  <a:schemeClr val="bg1"/>
                </a:solidFill>
                <a:latin typeface="Palatino Linotype" panose="02040502050505030304" pitchFamily="18" charset="0"/>
              </a:rPr>
              <a:t>ερὶ</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ὑγιεί</a:t>
            </a:r>
            <a:r>
              <a:rPr lang="de-DE" sz="1700" dirty="0" smtClean="0">
                <a:solidFill>
                  <a:schemeClr val="bg1"/>
                </a:solidFill>
                <a:latin typeface="Palatino Linotype" panose="02040502050505030304" pitchFamily="18" charset="0"/>
              </a:rPr>
              <a:t>ας 	καὶ περὶ </a:t>
            </a:r>
            <a:r>
              <a:rPr lang="de-DE" sz="1700" dirty="0">
                <a:solidFill>
                  <a:schemeClr val="bg1"/>
                </a:solidFill>
                <a:latin typeface="Palatino Linotype" panose="02040502050505030304" pitchFamily="18" charset="0"/>
              </a:rPr>
              <a:t>ἰσχύος καὶ </a:t>
            </a:r>
            <a:r>
              <a:rPr lang="de-DE" sz="1700" dirty="0" smtClean="0">
                <a:solidFill>
                  <a:schemeClr val="bg1"/>
                </a:solidFill>
                <a:latin typeface="Palatino Linotype" panose="02040502050505030304" pitchFamily="18" charset="0"/>
              </a:rPr>
              <a:t>τῶν ἄλλων</a:t>
            </a:r>
            <a:r>
              <a:rPr lang="de-DE" sz="1700" dirty="0">
                <a:solidFill>
                  <a:schemeClr val="bg1"/>
                </a:solidFill>
                <a:latin typeface="Palatino Linotype" panose="02040502050505030304" pitchFamily="18" charset="0"/>
              </a:rPr>
              <a:t>; Ἄλλη μὲν ἀνδρὸς δοκεῖ σοι εἶναι </a:t>
            </a:r>
            <a:r>
              <a:rPr lang="de-DE" sz="1700" dirty="0" smtClean="0">
                <a:solidFill>
                  <a:schemeClr val="bg1"/>
                </a:solidFill>
                <a:latin typeface="Palatino Linotype" panose="02040502050505030304" pitchFamily="18" charset="0"/>
              </a:rPr>
              <a:t>ὑγίεια, </a:t>
            </a:r>
          </a:p>
          <a:p>
            <a:pPr>
              <a:spcAft>
                <a:spcPts val="400"/>
              </a:spcAft>
            </a:pP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ἄλλη</a:t>
            </a:r>
            <a:r>
              <a:rPr lang="de-DE" sz="1700" dirty="0" smtClean="0">
                <a:solidFill>
                  <a:schemeClr val="bg1"/>
                </a:solidFill>
                <a:latin typeface="Palatino Linotype" panose="02040502050505030304" pitchFamily="18" charset="0"/>
              </a:rPr>
              <a:t> δὲ γυναικός</a:t>
            </a:r>
            <a:r>
              <a:rPr lang="de-DE" sz="1700" dirty="0">
                <a:solidFill>
                  <a:schemeClr val="bg1"/>
                </a:solidFill>
                <a:latin typeface="Palatino Linotype" panose="02040502050505030304" pitchFamily="18" charset="0"/>
              </a:rPr>
              <a:t>, ἤ τὸ αὐτό, εἴτε ἐν άνδρί, εἴτε ἐν γυναικί;</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Ἡ </a:t>
            </a:r>
            <a:r>
              <a:rPr lang="de-DE" sz="1700" dirty="0">
                <a:solidFill>
                  <a:schemeClr val="bg1"/>
                </a:solidFill>
                <a:latin typeface="Palatino Linotype" panose="02040502050505030304" pitchFamily="18" charset="0"/>
              </a:rPr>
              <a:t>α</a:t>
            </a:r>
            <a:r>
              <a:rPr lang="de-DE" sz="1700" dirty="0" err="1">
                <a:solidFill>
                  <a:schemeClr val="bg1"/>
                </a:solidFill>
                <a:latin typeface="Palatino Linotype" panose="02040502050505030304" pitchFamily="18" charset="0"/>
              </a:rPr>
              <a:t>ὐτή</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μοι</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δοκεῖ</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ὑγίειά</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εἶν</a:t>
            </a:r>
            <a:r>
              <a:rPr lang="de-DE" sz="1700" dirty="0">
                <a:solidFill>
                  <a:schemeClr val="bg1"/>
                </a:solidFill>
                <a:latin typeface="Palatino Linotype" panose="02040502050505030304" pitchFamily="18" charset="0"/>
              </a:rPr>
              <a:t>αι καὶ ἀνδρὸς καὶ γυναικός.</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Ἡ </a:t>
            </a:r>
            <a:r>
              <a:rPr lang="de-DE" sz="1700" dirty="0" err="1">
                <a:solidFill>
                  <a:schemeClr val="bg1"/>
                </a:solidFill>
                <a:latin typeface="Palatino Linotype" panose="02040502050505030304" pitchFamily="18" charset="0"/>
              </a:rPr>
              <a:t>δὲ</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ἀρετὴ</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δι</a:t>
            </a:r>
            <a:r>
              <a:rPr lang="de-DE" sz="1700" dirty="0">
                <a:solidFill>
                  <a:schemeClr val="bg1"/>
                </a:solidFill>
                <a:latin typeface="Palatino Linotype" panose="02040502050505030304" pitchFamily="18" charset="0"/>
              </a:rPr>
              <a:t>αφέρει τι, εἴτε ἐν παιδὶ εἴτε ἐν </a:t>
            </a:r>
            <a:r>
              <a:rPr lang="de-DE" sz="1700" dirty="0" smtClean="0">
                <a:solidFill>
                  <a:schemeClr val="bg1"/>
                </a:solidFill>
                <a:latin typeface="Palatino Linotype" panose="02040502050505030304" pitchFamily="18" charset="0"/>
              </a:rPr>
              <a:t>πρεσβυτέρῳ</a:t>
            </a:r>
            <a:r>
              <a:rPr lang="de-DE" sz="1700" dirty="0">
                <a:solidFill>
                  <a:schemeClr val="bg1"/>
                </a:solidFill>
                <a:latin typeface="Palatino Linotype" panose="02040502050505030304" pitchFamily="18" charset="0"/>
              </a:rPr>
              <a:t>, </a:t>
            </a:r>
            <a:endParaRPr lang="de-DE" sz="1700" dirty="0" smtClean="0">
              <a:solidFill>
                <a:schemeClr val="bg1"/>
              </a:solidFill>
              <a:latin typeface="Palatino Linotype" panose="02040502050505030304" pitchFamily="18" charset="0"/>
            </a:endParaRPr>
          </a:p>
          <a:p>
            <a:pPr>
              <a:spcAft>
                <a:spcPts val="400"/>
              </a:spcAft>
            </a:pP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εἴτε</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ἐν</a:t>
            </a: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γυν</a:t>
            </a:r>
            <a:r>
              <a:rPr lang="de-DE" sz="1700" dirty="0" smtClean="0">
                <a:solidFill>
                  <a:schemeClr val="bg1"/>
                </a:solidFill>
                <a:latin typeface="Palatino Linotype" panose="02040502050505030304" pitchFamily="18" charset="0"/>
              </a:rPr>
              <a:t>αικὶ εἴτε </a:t>
            </a:r>
            <a:r>
              <a:rPr lang="de-DE" sz="1700" dirty="0">
                <a:solidFill>
                  <a:schemeClr val="bg1"/>
                </a:solidFill>
                <a:latin typeface="Palatino Linotype" panose="02040502050505030304" pitchFamily="18" charset="0"/>
              </a:rPr>
              <a:t>ἐν ἀνδρί;</a:t>
            </a:r>
          </a:p>
          <a:p>
            <a:pPr>
              <a:spcAft>
                <a:spcPts val="400"/>
              </a:spcAft>
            </a:pPr>
            <a:r>
              <a:rPr lang="de-DE" sz="1700" dirty="0" err="1">
                <a:solidFill>
                  <a:schemeClr val="bg1"/>
                </a:solidFill>
                <a:latin typeface="Palatino Linotype" panose="02040502050505030304" pitchFamily="18" charset="0"/>
              </a:rPr>
              <a:t>Με</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Ἔμοιγέ</a:t>
            </a:r>
            <a:r>
              <a:rPr lang="de-DE" sz="1700" dirty="0" smtClean="0">
                <a:solidFill>
                  <a:schemeClr val="bg1"/>
                </a:solidFill>
                <a:latin typeface="Palatino Linotype" panose="02040502050505030304" pitchFamily="18" charset="0"/>
              </a:rPr>
              <a:t> </a:t>
            </a:r>
            <a:r>
              <a:rPr lang="de-DE" sz="1700" dirty="0">
                <a:solidFill>
                  <a:schemeClr val="bg1"/>
                </a:solidFill>
                <a:latin typeface="Palatino Linotype" panose="02040502050505030304" pitchFamily="18" charset="0"/>
              </a:rPr>
              <a:t>π</a:t>
            </a:r>
            <a:r>
              <a:rPr lang="de-DE" sz="1700" dirty="0" err="1">
                <a:solidFill>
                  <a:schemeClr val="bg1"/>
                </a:solidFill>
                <a:latin typeface="Palatino Linotype" panose="02040502050505030304" pitchFamily="18" charset="0"/>
              </a:rPr>
              <a:t>ως</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δοκεῖ</a:t>
            </a:r>
            <a:r>
              <a:rPr lang="de-DE" sz="1700" dirty="0">
                <a:solidFill>
                  <a:schemeClr val="bg1"/>
                </a:solidFill>
                <a:latin typeface="Palatino Linotype" panose="02040502050505030304" pitchFamily="18" charset="0"/>
              </a:rPr>
              <a:t>, ὦ </a:t>
            </a:r>
            <a:r>
              <a:rPr lang="de-DE" sz="1700" dirty="0" err="1">
                <a:solidFill>
                  <a:schemeClr val="bg1"/>
                </a:solidFill>
                <a:latin typeface="Palatino Linotype" panose="02040502050505030304" pitchFamily="18" charset="0"/>
              </a:rPr>
              <a:t>Σώκρ</a:t>
            </a:r>
            <a:r>
              <a:rPr lang="de-DE" sz="1700" dirty="0">
                <a:solidFill>
                  <a:schemeClr val="bg1"/>
                </a:solidFill>
                <a:latin typeface="Palatino Linotype" panose="02040502050505030304" pitchFamily="18" charset="0"/>
              </a:rPr>
              <a:t>ατες, τοῦτο οὐκέτι ὅμοιον </a:t>
            </a:r>
            <a:r>
              <a:rPr lang="de-DE" sz="1700" dirty="0" smtClean="0">
                <a:solidFill>
                  <a:schemeClr val="bg1"/>
                </a:solidFill>
                <a:latin typeface="Palatino Linotype" panose="02040502050505030304" pitchFamily="18" charset="0"/>
              </a:rPr>
              <a:t>εἶναι </a:t>
            </a:r>
            <a:r>
              <a:rPr lang="de-DE" sz="1700" dirty="0">
                <a:solidFill>
                  <a:schemeClr val="bg1"/>
                </a:solidFill>
                <a:latin typeface="Palatino Linotype" panose="02040502050505030304" pitchFamily="18" charset="0"/>
              </a:rPr>
              <a:t>τοῖς ἄλλοις.</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Τί</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δέ</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οὐκ</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ἀνδρῶν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μὲν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ἀρετὴν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ἔλεγες</a:t>
            </a:r>
            <a:r>
              <a:rPr lang="de-DE" sz="1700" dirty="0">
                <a:solidFill>
                  <a:schemeClr val="bg1"/>
                </a:solidFill>
                <a:latin typeface="Palatino Linotype" panose="02040502050505030304" pitchFamily="18" charset="0"/>
              </a:rPr>
              <a:t> π</a:t>
            </a:r>
            <a:r>
              <a:rPr lang="de-DE" sz="1700" dirty="0" err="1">
                <a:solidFill>
                  <a:schemeClr val="bg1"/>
                </a:solidFill>
                <a:latin typeface="Palatino Linotype" panose="02040502050505030304" pitchFamily="18" charset="0"/>
              </a:rPr>
              <a:t>όλιν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εὖ</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ἐπ</a:t>
            </a:r>
            <a:r>
              <a:rPr lang="de-DE" sz="1700" dirty="0" err="1" smtClean="0">
                <a:solidFill>
                  <a:schemeClr val="bg1"/>
                </a:solidFill>
                <a:latin typeface="Palatino Linotype" panose="02040502050505030304" pitchFamily="18" charset="0"/>
              </a:rPr>
              <a:t>ιτρο</a:t>
            </a:r>
            <a:r>
              <a:rPr lang="de-DE" sz="1700" dirty="0" smtClean="0">
                <a:solidFill>
                  <a:schemeClr val="bg1"/>
                </a:solidFill>
                <a:latin typeface="Palatino Linotype" panose="02040502050505030304" pitchFamily="18" charset="0"/>
              </a:rPr>
              <a:t>πεύειν</a:t>
            </a:r>
            <a:r>
              <a:rPr lang="de-DE" sz="1700" dirty="0">
                <a:solidFill>
                  <a:schemeClr val="bg1"/>
                </a:solidFill>
                <a:latin typeface="Palatino Linotype" panose="02040502050505030304" pitchFamily="18" charset="0"/>
              </a:rPr>
              <a:t>, </a:t>
            </a:r>
            <a:endParaRPr lang="de-DE" sz="1700" dirty="0" smtClean="0">
              <a:solidFill>
                <a:schemeClr val="bg1"/>
              </a:solidFill>
              <a:latin typeface="Palatino Linotype" panose="02040502050505030304" pitchFamily="18" charset="0"/>
            </a:endParaRPr>
          </a:p>
          <a:p>
            <a:pPr>
              <a:spcAft>
                <a:spcPts val="400"/>
              </a:spcAft>
            </a:pP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γυν</a:t>
            </a:r>
            <a:r>
              <a:rPr lang="de-DE" sz="1700" dirty="0" smtClean="0">
                <a:solidFill>
                  <a:schemeClr val="bg1"/>
                </a:solidFill>
                <a:latin typeface="Palatino Linotype" panose="02040502050505030304" pitchFamily="18" charset="0"/>
              </a:rPr>
              <a:t>αικῶν δὲ οἰκίαν</a:t>
            </a:r>
            <a:r>
              <a:rPr lang="de-DE" sz="1700" dirty="0">
                <a:solidFill>
                  <a:schemeClr val="bg1"/>
                </a:solidFill>
                <a:latin typeface="Palatino Linotype" panose="02040502050505030304" pitchFamily="18" charset="0"/>
              </a:rPr>
              <a:t>;</a:t>
            </a:r>
          </a:p>
          <a:p>
            <a:pPr>
              <a:spcAft>
                <a:spcPts val="300"/>
              </a:spcAft>
            </a:pPr>
            <a:r>
              <a:rPr lang="de-DE" sz="1700" dirty="0" err="1">
                <a:solidFill>
                  <a:schemeClr val="bg1"/>
                </a:solidFill>
                <a:latin typeface="Palatino Linotype" panose="02040502050505030304" pitchFamily="18" charset="0"/>
              </a:rPr>
              <a:t>Με</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Ἔγωγε</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Ἆρ</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οὖν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ἔξεστιν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ἀνδράσιν</a:t>
            </a:r>
            <a:r>
              <a:rPr lang="de-DE" sz="1700" dirty="0">
                <a:solidFill>
                  <a:schemeClr val="bg1"/>
                </a:solidFill>
                <a:latin typeface="Palatino Linotype" panose="02040502050505030304" pitchFamily="18" charset="0"/>
              </a:rPr>
              <a:t> ἤ </a:t>
            </a:r>
            <a:r>
              <a:rPr lang="de-DE" sz="1700" dirty="0" err="1">
                <a:solidFill>
                  <a:schemeClr val="bg1"/>
                </a:solidFill>
                <a:latin typeface="Palatino Linotype" panose="02040502050505030304" pitchFamily="18" charset="0"/>
              </a:rPr>
              <a:t>γυν</a:t>
            </a:r>
            <a:r>
              <a:rPr lang="de-DE" sz="1700" dirty="0">
                <a:solidFill>
                  <a:schemeClr val="bg1"/>
                </a:solidFill>
                <a:latin typeface="Palatino Linotype" panose="02040502050505030304" pitchFamily="18" charset="0"/>
              </a:rPr>
              <a:t>αιξὶν εὖ ἐπιτροπεύειν ἤ </a:t>
            </a:r>
            <a:r>
              <a:rPr lang="de-DE" sz="1700" dirty="0" smtClean="0">
                <a:solidFill>
                  <a:schemeClr val="bg1"/>
                </a:solidFill>
                <a:latin typeface="Palatino Linotype" panose="02040502050505030304" pitchFamily="18" charset="0"/>
              </a:rPr>
              <a:t>πόλιν </a:t>
            </a:r>
            <a:r>
              <a:rPr lang="de-DE" sz="1700" dirty="0">
                <a:solidFill>
                  <a:schemeClr val="bg1"/>
                </a:solidFill>
                <a:latin typeface="Palatino Linotype" panose="02040502050505030304" pitchFamily="18" charset="0"/>
              </a:rPr>
              <a:t>ἤ </a:t>
            </a:r>
            <a:r>
              <a:rPr lang="de-DE" sz="1700" dirty="0" smtClean="0">
                <a:solidFill>
                  <a:schemeClr val="bg1"/>
                </a:solidFill>
                <a:latin typeface="Palatino Linotype" panose="02040502050505030304" pitchFamily="18" charset="0"/>
              </a:rPr>
              <a:t>οἰκίαν</a:t>
            </a:r>
          </a:p>
          <a:p>
            <a:pPr>
              <a:spcAft>
                <a:spcPts val="400"/>
              </a:spcAft>
            </a:pPr>
            <a:r>
              <a:rPr lang="de-DE" sz="1700" dirty="0" smtClean="0">
                <a:solidFill>
                  <a:schemeClr val="bg1"/>
                </a:solidFill>
                <a:latin typeface="Palatino Linotype" panose="02040502050505030304" pitchFamily="18" charset="0"/>
              </a:rPr>
              <a:t>	ἤ </a:t>
            </a:r>
            <a:r>
              <a:rPr lang="de-DE" sz="1700" dirty="0" err="1" smtClean="0">
                <a:solidFill>
                  <a:schemeClr val="bg1"/>
                </a:solidFill>
                <a:latin typeface="Palatino Linotype" panose="02040502050505030304" pitchFamily="18" charset="0"/>
              </a:rPr>
              <a:t>ἄλλο</a:t>
            </a:r>
            <a:r>
              <a:rPr lang="de-DE" sz="1700" dirty="0" smtClean="0">
                <a:solidFill>
                  <a:schemeClr val="bg1"/>
                </a:solidFill>
                <a:latin typeface="Palatino Linotype" panose="02040502050505030304" pitchFamily="18" charset="0"/>
              </a:rPr>
              <a:t> τι εἰ </a:t>
            </a:r>
            <a:r>
              <a:rPr lang="de-DE" sz="1700" dirty="0">
                <a:solidFill>
                  <a:schemeClr val="bg1"/>
                </a:solidFill>
                <a:latin typeface="Palatino Linotype" panose="02040502050505030304" pitchFamily="18" charset="0"/>
              </a:rPr>
              <a:t>μὴ σωφρόνως καὶ δικαίως;</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Οὐ</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δῆτ</a:t>
            </a:r>
            <a:r>
              <a:rPr lang="de-DE" sz="1700" dirty="0">
                <a:solidFill>
                  <a:schemeClr val="bg1"/>
                </a:solidFill>
                <a:latin typeface="Palatino Linotype" panose="02040502050505030304" pitchFamily="18" charset="0"/>
              </a:rPr>
              <a:t>α.</a:t>
            </a:r>
          </a:p>
          <a:p>
            <a:pPr>
              <a:spcAft>
                <a:spcPts val="400"/>
              </a:spcAft>
            </a:pPr>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Οὐκοῦν</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εἰ</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δικ</a:t>
            </a:r>
            <a:r>
              <a:rPr lang="de-DE" sz="1700" dirty="0">
                <a:solidFill>
                  <a:schemeClr val="bg1"/>
                </a:solidFill>
                <a:latin typeface="Palatino Linotype" panose="02040502050505030304" pitchFamily="18" charset="0"/>
              </a:rPr>
              <a:t>αίως καὶ σωφρόνως ἐπιτροπεύουσιν, δικαιοσύνῃ καὶ </a:t>
            </a:r>
            <a:r>
              <a:rPr lang="de-DE" sz="1700" dirty="0" smtClean="0">
                <a:solidFill>
                  <a:schemeClr val="bg1"/>
                </a:solidFill>
                <a:latin typeface="Palatino Linotype" panose="02040502050505030304" pitchFamily="18" charset="0"/>
              </a:rPr>
              <a:t>	σωφροσύνῃ ἐπιτροπεύσουσιν</a:t>
            </a:r>
            <a:r>
              <a:rPr lang="de-DE" sz="1700" dirty="0">
                <a:solidFill>
                  <a:schemeClr val="bg1"/>
                </a:solidFill>
                <a:latin typeface="Palatino Linotype" panose="02040502050505030304" pitchFamily="18" charset="0"/>
              </a:rPr>
              <a:t>;</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Ἀνάγκη</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Τῶν</a:t>
            </a:r>
            <a:r>
              <a:rPr lang="de-DE" sz="1700" dirty="0" smtClean="0">
                <a:solidFill>
                  <a:schemeClr val="bg1"/>
                </a:solidFill>
                <a:latin typeface="Palatino Linotype" panose="02040502050505030304" pitchFamily="18" charset="0"/>
              </a:rPr>
              <a:t> </a:t>
            </a:r>
            <a:r>
              <a:rPr lang="de-DE" sz="1700" dirty="0">
                <a:solidFill>
                  <a:schemeClr val="bg1"/>
                </a:solidFill>
                <a:latin typeface="Palatino Linotype" panose="02040502050505030304" pitchFamily="18" charset="0"/>
              </a:rPr>
              <a:t>α</a:t>
            </a:r>
            <a:r>
              <a:rPr lang="de-DE" sz="1700" dirty="0" err="1">
                <a:solidFill>
                  <a:schemeClr val="bg1"/>
                </a:solidFill>
                <a:latin typeface="Palatino Linotype" panose="02040502050505030304" pitchFamily="18" charset="0"/>
              </a:rPr>
              <a:t>ὐτῶν</a:t>
            </a:r>
            <a:r>
              <a:rPr lang="de-DE" sz="1700" dirty="0">
                <a:solidFill>
                  <a:schemeClr val="bg1"/>
                </a:solidFill>
                <a:latin typeface="Palatino Linotype" panose="02040502050505030304" pitchFamily="18" charset="0"/>
              </a:rPr>
              <a:t> </a:t>
            </a:r>
            <a:r>
              <a:rPr lang="de-DE" sz="1700" b="1" dirty="0" err="1">
                <a:solidFill>
                  <a:srgbClr val="FF0000"/>
                </a:solidFill>
                <a:latin typeface="Palatino Linotype" panose="02040502050505030304" pitchFamily="18" charset="0"/>
              </a:rPr>
              <a:t>ἄρ</a:t>
            </a:r>
            <a:r>
              <a:rPr lang="de-DE" sz="1700" b="1" dirty="0">
                <a:solidFill>
                  <a:srgbClr val="FF0000"/>
                </a:solidFill>
                <a:latin typeface="Palatino Linotype" panose="02040502050505030304" pitchFamily="18" charset="0"/>
              </a:rPr>
              <a:t>α</a:t>
            </a:r>
            <a:r>
              <a:rPr lang="de-DE" sz="1700" dirty="0">
                <a:solidFill>
                  <a:srgbClr val="FF0000"/>
                </a:solidFill>
                <a:latin typeface="Palatino Linotype" panose="02040502050505030304" pitchFamily="18" charset="0"/>
              </a:rPr>
              <a:t> </a:t>
            </a:r>
            <a:r>
              <a:rPr lang="de-DE" sz="1700" dirty="0">
                <a:solidFill>
                  <a:schemeClr val="bg1"/>
                </a:solidFill>
                <a:latin typeface="Palatino Linotype" panose="02040502050505030304" pitchFamily="18" charset="0"/>
              </a:rPr>
              <a:t>ἀμφότεροι δέονται, εἴπερ μέλλουσιν ἀγαθοὶ εἶναι, </a:t>
            </a:r>
            <a:endParaRPr lang="de-DE" sz="1700" dirty="0" smtClean="0">
              <a:solidFill>
                <a:schemeClr val="bg1"/>
              </a:solidFill>
              <a:latin typeface="Palatino Linotype" panose="02040502050505030304" pitchFamily="18" charset="0"/>
            </a:endParaRPr>
          </a:p>
          <a:p>
            <a:pPr>
              <a:spcAft>
                <a:spcPts val="400"/>
              </a:spcAft>
            </a:pP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καὶ ἡ </a:t>
            </a:r>
            <a:r>
              <a:rPr lang="de-DE" sz="1700" dirty="0" err="1" smtClean="0">
                <a:solidFill>
                  <a:schemeClr val="bg1"/>
                </a:solidFill>
                <a:latin typeface="Palatino Linotype" panose="02040502050505030304" pitchFamily="18" charset="0"/>
              </a:rPr>
              <a:t>γυνὴ</a:t>
            </a:r>
            <a:r>
              <a:rPr lang="de-DE" sz="1700" dirty="0" smtClean="0">
                <a:solidFill>
                  <a:schemeClr val="bg1"/>
                </a:solidFill>
                <a:latin typeface="Palatino Linotype" panose="02040502050505030304" pitchFamily="18" charset="0"/>
              </a:rPr>
              <a:t> καὶ </a:t>
            </a:r>
            <a:r>
              <a:rPr lang="de-DE" sz="1700" dirty="0">
                <a:solidFill>
                  <a:schemeClr val="bg1"/>
                </a:solidFill>
                <a:latin typeface="Palatino Linotype" panose="02040502050505030304" pitchFamily="18" charset="0"/>
              </a:rPr>
              <a:t>ὁ ἀνήρ, δικαιοσύνης καὶ σωφροσύνης.</a:t>
            </a:r>
          </a:p>
          <a:p>
            <a:pPr>
              <a:spcAft>
                <a:spcPts val="4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Φα</a:t>
            </a:r>
            <a:r>
              <a:rPr lang="de-DE" sz="1700" dirty="0" err="1" smtClean="0">
                <a:solidFill>
                  <a:schemeClr val="bg1"/>
                </a:solidFill>
                <a:latin typeface="Palatino Linotype" panose="02040502050505030304" pitchFamily="18" charset="0"/>
              </a:rPr>
              <a:t>ίνοντ</a:t>
            </a:r>
            <a:r>
              <a:rPr lang="de-DE" sz="1700" dirty="0" smtClean="0">
                <a:solidFill>
                  <a:schemeClr val="bg1"/>
                </a:solidFill>
                <a:latin typeface="Palatino Linotype" panose="02040502050505030304" pitchFamily="18" charset="0"/>
              </a:rPr>
              <a:t>αι</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Τῷ</a:t>
            </a:r>
            <a:r>
              <a:rPr lang="de-DE" sz="1700" dirty="0">
                <a:solidFill>
                  <a:schemeClr val="bg1"/>
                </a:solidFill>
                <a:latin typeface="Palatino Linotype" panose="02040502050505030304" pitchFamily="18" charset="0"/>
              </a:rPr>
              <a:t> α</a:t>
            </a:r>
            <a:r>
              <a:rPr lang="de-DE" sz="1700" dirty="0" err="1">
                <a:solidFill>
                  <a:schemeClr val="bg1"/>
                </a:solidFill>
                <a:latin typeface="Palatino Linotype" panose="02040502050505030304" pitchFamily="18" charset="0"/>
              </a:rPr>
              <a:t>ὐτῷ</a:t>
            </a:r>
            <a:r>
              <a:rPr lang="de-DE" sz="1700" dirty="0">
                <a:solidFill>
                  <a:schemeClr val="bg1"/>
                </a:solidFill>
                <a:latin typeface="Palatino Linotype" panose="02040502050505030304" pitchFamily="18" charset="0"/>
              </a:rPr>
              <a:t> </a:t>
            </a:r>
            <a:r>
              <a:rPr lang="de-DE" sz="1700" b="1" dirty="0" err="1">
                <a:solidFill>
                  <a:srgbClr val="FF0000"/>
                </a:solidFill>
                <a:latin typeface="Palatino Linotype" panose="02040502050505030304" pitchFamily="18" charset="0"/>
              </a:rPr>
              <a:t>ἄρ</a:t>
            </a:r>
            <a:r>
              <a:rPr lang="de-DE" sz="1700" b="1" dirty="0">
                <a:solidFill>
                  <a:srgbClr val="FF0000"/>
                </a:solidFill>
                <a:latin typeface="Palatino Linotype" panose="02040502050505030304" pitchFamily="18" charset="0"/>
              </a:rPr>
              <a:t>α</a:t>
            </a:r>
            <a:r>
              <a:rPr lang="de-DE" sz="1700" dirty="0">
                <a:solidFill>
                  <a:srgbClr val="FF0000"/>
                </a:solidFill>
                <a:latin typeface="Palatino Linotype" panose="02040502050505030304" pitchFamily="18" charset="0"/>
              </a:rPr>
              <a:t> </a:t>
            </a:r>
            <a:r>
              <a:rPr lang="de-DE" sz="1700" dirty="0">
                <a:solidFill>
                  <a:schemeClr val="bg1"/>
                </a:solidFill>
                <a:latin typeface="Palatino Linotype" panose="02040502050505030304" pitchFamily="18" charset="0"/>
              </a:rPr>
              <a:t>τρόπῳ πάντες οἱ ἄνθρωποι ἀγαθοί </a:t>
            </a:r>
            <a:r>
              <a:rPr lang="de-DE" sz="1700" dirty="0" smtClean="0">
                <a:solidFill>
                  <a:schemeClr val="bg1"/>
                </a:solidFill>
                <a:latin typeface="Palatino Linotype" panose="02040502050505030304" pitchFamily="18" charset="0"/>
              </a:rPr>
              <a:t>εἰσιν.</a:t>
            </a:r>
            <a:endParaRPr lang="de-DE" dirty="0">
              <a:latin typeface="Palatino Linotype" panose="02040502050505030304" pitchFamily="18" charset="0"/>
            </a:endParaRPr>
          </a:p>
        </p:txBody>
      </p:sp>
    </p:spTree>
    <p:extLst>
      <p:ext uri="{BB962C8B-B14F-4D97-AF65-F5344CB8AC3E}">
        <p14:creationId xmlns:p14="http://schemas.microsoft.com/office/powerpoint/2010/main" val="313309425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4" name="Textfeld 3"/>
          <p:cNvSpPr txBox="1"/>
          <p:nvPr/>
        </p:nvSpPr>
        <p:spPr>
          <a:xfrm>
            <a:off x="107504" y="220578"/>
            <a:ext cx="8568952" cy="400110"/>
          </a:xfrm>
          <a:prstGeom prst="rect">
            <a:avLst/>
          </a:prstGeom>
          <a:noFill/>
        </p:spPr>
        <p:txBody>
          <a:bodyPr wrap="square" rtlCol="0">
            <a:spAutoFit/>
          </a:bodyPr>
          <a:lstStyle/>
          <a:p>
            <a:r>
              <a:rPr lang="de-DE" sz="2000" b="1" dirty="0" smtClean="0">
                <a:solidFill>
                  <a:schemeClr val="bg1"/>
                </a:solidFill>
                <a:latin typeface="Palatino Linotype" panose="02040502050505030304" pitchFamily="18" charset="0"/>
              </a:rPr>
              <a:t>Sokrates-/</a:t>
            </a:r>
            <a:r>
              <a:rPr lang="de-DE" sz="2000" b="1" dirty="0" smtClean="0">
                <a:solidFill>
                  <a:schemeClr val="bg1"/>
                </a:solidFill>
                <a:latin typeface="Palatino Linotype" panose="02040502050505030304" pitchFamily="18" charset="0"/>
              </a:rPr>
              <a:t>Platon-Texte: </a:t>
            </a:r>
            <a:r>
              <a:rPr lang="de-DE" sz="2000" b="1" dirty="0" smtClean="0">
                <a:solidFill>
                  <a:schemeClr val="bg1"/>
                </a:solidFill>
                <a:latin typeface="Palatino Linotype" panose="02040502050505030304" pitchFamily="18" charset="0"/>
              </a:rPr>
              <a:t>Sophistik/Rhetorik</a:t>
            </a:r>
            <a:endParaRPr lang="de-DE" sz="2000" b="1" dirty="0">
              <a:solidFill>
                <a:schemeClr val="bg1"/>
              </a:solidFill>
              <a:latin typeface="Palatino Linotype" panose="02040502050505030304" pitchFamily="18" charset="0"/>
            </a:endParaRPr>
          </a:p>
        </p:txBody>
      </p:sp>
      <p:graphicFrame>
        <p:nvGraphicFramePr>
          <p:cNvPr id="5" name="Tabelle 4"/>
          <p:cNvGraphicFramePr>
            <a:graphicFrameLocks noGrp="1"/>
          </p:cNvGraphicFramePr>
          <p:nvPr>
            <p:extLst>
              <p:ext uri="{D42A27DB-BD31-4B8C-83A1-F6EECF244321}">
                <p14:modId xmlns:p14="http://schemas.microsoft.com/office/powerpoint/2010/main" val="1400165179"/>
              </p:ext>
            </p:extLst>
          </p:nvPr>
        </p:nvGraphicFramePr>
        <p:xfrm>
          <a:off x="174089" y="620688"/>
          <a:ext cx="7854296" cy="5875064"/>
        </p:xfrm>
        <a:graphic>
          <a:graphicData uri="http://schemas.openxmlformats.org/drawingml/2006/table">
            <a:tbl>
              <a:tblPr firstRow="1" firstCol="1" bandRow="1">
                <a:tableStyleId>{5C22544A-7EE6-4342-B048-85BDC9FD1C3A}</a:tableStyleId>
              </a:tblPr>
              <a:tblGrid>
                <a:gridCol w="451750"/>
                <a:gridCol w="2891202"/>
                <a:gridCol w="4511344"/>
              </a:tblGrid>
              <a:tr h="255959">
                <a:tc>
                  <a:txBody>
                    <a:bodyPr/>
                    <a:lstStyle/>
                    <a:p>
                      <a:pPr>
                        <a:lnSpc>
                          <a:spcPct val="107000"/>
                        </a:lnSpc>
                        <a:spcAft>
                          <a:spcPts val="0"/>
                        </a:spcAft>
                      </a:pP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Stelle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Thema</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Pol. 374d-375e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Staatliche „Wachhunde“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Men. 72d-73c</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Männliche und weibliche Tugend</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dirty="0">
                          <a:effectLst/>
                          <a:latin typeface="Palatino Linotype" panose="02040502050505030304" pitchFamily="18" charset="0"/>
                        </a:rPr>
                        <a:t>Prot. 313d-e</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c>
                  <a:txBody>
                    <a:bodyPr/>
                    <a:lstStyle/>
                    <a:p>
                      <a:pPr>
                        <a:lnSpc>
                          <a:spcPct val="107000"/>
                        </a:lnSpc>
                        <a:spcAft>
                          <a:spcPts val="0"/>
                        </a:spcAft>
                      </a:pPr>
                      <a:r>
                        <a:rPr lang="de-DE" sz="1700">
                          <a:effectLst/>
                          <a:latin typeface="Palatino Linotype" panose="02040502050505030304" pitchFamily="18" charset="0"/>
                        </a:rPr>
                        <a:t>Sophistische „Technik“</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dirty="0">
                          <a:effectLst/>
                          <a:latin typeface="Palatino Linotype" panose="02040502050505030304" pitchFamily="18" charset="0"/>
                        </a:rPr>
                        <a:t>Prot. 311b; 318d-319a</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c>
                  <a:txBody>
                    <a:bodyPr/>
                    <a:lstStyle/>
                    <a:p>
                      <a:pPr>
                        <a:lnSpc>
                          <a:spcPct val="107000"/>
                        </a:lnSpc>
                        <a:spcAft>
                          <a:spcPts val="0"/>
                        </a:spcAft>
                      </a:pPr>
                      <a:r>
                        <a:rPr lang="de-DE" sz="1700" dirty="0">
                          <a:effectLst/>
                          <a:latin typeface="Palatino Linotype" panose="02040502050505030304" pitchFamily="18" charset="0"/>
                        </a:rPr>
                        <a:t>Protagoras in Athen</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Xen. Apol. 28</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„Wär’s dir anders lieber?“</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Pol. 369c-372d</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Modell einer Stadtgründung</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Gorg. 483a-484c</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c>
                  <a:txBody>
                    <a:bodyPr/>
                    <a:lstStyle/>
                    <a:p>
                      <a:pPr>
                        <a:lnSpc>
                          <a:spcPct val="107000"/>
                        </a:lnSpc>
                        <a:spcAft>
                          <a:spcPts val="0"/>
                        </a:spcAft>
                      </a:pPr>
                      <a:r>
                        <a:rPr lang="de-DE" sz="1700" dirty="0">
                          <a:effectLst/>
                          <a:latin typeface="Palatino Linotype" panose="02040502050505030304" pitchFamily="18" charset="0"/>
                        </a:rPr>
                        <a:t>Macht vor Recht</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Apol. 33a-b</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Sokrates über sich selbst</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8415">
                <a:tc>
                  <a:txBody>
                    <a:bodyPr/>
                    <a:lstStyle/>
                    <a:p>
                      <a:pPr>
                        <a:lnSpc>
                          <a:spcPct val="107000"/>
                        </a:lnSpc>
                        <a:spcAft>
                          <a:spcPts val="0"/>
                        </a:spcAft>
                      </a:pP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dirty="0" err="1">
                          <a:effectLst/>
                          <a:latin typeface="Palatino Linotype" panose="02040502050505030304" pitchFamily="18" charset="0"/>
                        </a:rPr>
                        <a:t>Gorg</a:t>
                      </a:r>
                      <a:r>
                        <a:rPr lang="de-DE" sz="1700" dirty="0">
                          <a:effectLst/>
                          <a:latin typeface="Palatino Linotype" panose="02040502050505030304" pitchFamily="18" charset="0"/>
                        </a:rPr>
                        <a:t>. 484c-485d</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c>
                  <a:txBody>
                    <a:bodyPr/>
                    <a:lstStyle/>
                    <a:p>
                      <a:pPr>
                        <a:lnSpc>
                          <a:spcPct val="107000"/>
                        </a:lnSpc>
                        <a:spcAft>
                          <a:spcPts val="0"/>
                        </a:spcAft>
                      </a:pPr>
                      <a:r>
                        <a:rPr lang="de-DE" sz="1700" dirty="0">
                          <a:effectLst/>
                          <a:latin typeface="Palatino Linotype" panose="02040502050505030304" pitchFamily="18" charset="0"/>
                        </a:rPr>
                        <a:t>Ein Sophist über das Studium der Philosophie</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dirty="0" err="1">
                          <a:effectLst/>
                          <a:latin typeface="Palatino Linotype" panose="02040502050505030304" pitchFamily="18" charset="0"/>
                        </a:rPr>
                        <a:t>Gorg</a:t>
                      </a:r>
                      <a:r>
                        <a:rPr lang="de-DE" sz="1700" dirty="0">
                          <a:effectLst/>
                          <a:latin typeface="Palatino Linotype" panose="02040502050505030304" pitchFamily="18" charset="0"/>
                        </a:rPr>
                        <a:t>. 495a; 497c; 499c-500a</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c>
                  <a:txBody>
                    <a:bodyPr/>
                    <a:lstStyle/>
                    <a:p>
                      <a:pPr>
                        <a:lnSpc>
                          <a:spcPct val="107000"/>
                        </a:lnSpc>
                        <a:spcAft>
                          <a:spcPts val="0"/>
                        </a:spcAft>
                      </a:pPr>
                      <a:r>
                        <a:rPr lang="de-DE" sz="1700">
                          <a:effectLst/>
                          <a:latin typeface="Palatino Linotype" panose="02040502050505030304" pitchFamily="18" charset="0"/>
                        </a:rPr>
                        <a:t>Die Lust und das Gute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dirty="0" err="1">
                          <a:effectLst/>
                          <a:latin typeface="Palatino Linotype" panose="02040502050505030304" pitchFamily="18" charset="0"/>
                        </a:rPr>
                        <a:t>Gorg</a:t>
                      </a:r>
                      <a:r>
                        <a:rPr lang="de-DE" sz="1700" dirty="0">
                          <a:effectLst/>
                          <a:latin typeface="Palatino Linotype" panose="02040502050505030304" pitchFamily="18" charset="0"/>
                        </a:rPr>
                        <a:t>. 521e-522a</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c>
                  <a:txBody>
                    <a:bodyPr/>
                    <a:lstStyle/>
                    <a:p>
                      <a:pPr>
                        <a:lnSpc>
                          <a:spcPct val="107000"/>
                        </a:lnSpc>
                        <a:spcAft>
                          <a:spcPts val="0"/>
                        </a:spcAft>
                      </a:pPr>
                      <a:r>
                        <a:rPr lang="de-DE" sz="1700">
                          <a:effectLst/>
                          <a:latin typeface="Palatino Linotype" panose="02040502050505030304" pitchFamily="18" charset="0"/>
                        </a:rPr>
                        <a:t>Sokrates über seinen Prozess</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dirty="0">
                          <a:effectLst/>
                          <a:latin typeface="Palatino Linotype" panose="02040502050505030304" pitchFamily="18" charset="0"/>
                        </a:rPr>
                        <a:t>Prot. 322a-d</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c>
                  <a:txBody>
                    <a:bodyPr/>
                    <a:lstStyle/>
                    <a:p>
                      <a:pPr>
                        <a:lnSpc>
                          <a:spcPct val="107000"/>
                        </a:lnSpc>
                        <a:spcAft>
                          <a:spcPts val="0"/>
                        </a:spcAft>
                      </a:pPr>
                      <a:r>
                        <a:rPr lang="de-DE" sz="1700" dirty="0">
                          <a:effectLst/>
                          <a:latin typeface="Palatino Linotype" panose="02040502050505030304" pitchFamily="18" charset="0"/>
                        </a:rPr>
                        <a:t>Homo </a:t>
                      </a:r>
                      <a:r>
                        <a:rPr lang="de-DE" sz="1700" dirty="0" err="1">
                          <a:effectLst/>
                          <a:latin typeface="Palatino Linotype" panose="02040502050505030304" pitchFamily="18" charset="0"/>
                        </a:rPr>
                        <a:t>homini</a:t>
                      </a:r>
                      <a:r>
                        <a:rPr lang="de-DE" sz="1700" dirty="0">
                          <a:effectLst/>
                          <a:latin typeface="Palatino Linotype" panose="02040502050505030304" pitchFamily="18" charset="0"/>
                        </a:rPr>
                        <a:t> </a:t>
                      </a:r>
                      <a:r>
                        <a:rPr lang="de-DE" sz="1700" dirty="0" err="1">
                          <a:effectLst/>
                          <a:latin typeface="Palatino Linotype" panose="02040502050505030304" pitchFamily="18" charset="0"/>
                        </a:rPr>
                        <a:t>lupus</a:t>
                      </a:r>
                      <a:r>
                        <a:rPr lang="de-DE" sz="1700" dirty="0">
                          <a:effectLst/>
                          <a:latin typeface="Palatino Linotype" panose="02040502050505030304" pitchFamily="18" charset="0"/>
                        </a:rPr>
                        <a:t>?</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Prot. 328d-e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c>
                  <a:txBody>
                    <a:bodyPr/>
                    <a:lstStyle/>
                    <a:p>
                      <a:pPr>
                        <a:lnSpc>
                          <a:spcPct val="107000"/>
                        </a:lnSpc>
                        <a:spcAft>
                          <a:spcPts val="0"/>
                        </a:spcAft>
                      </a:pPr>
                      <a:r>
                        <a:rPr lang="de-DE" sz="1700" dirty="0">
                          <a:effectLst/>
                          <a:latin typeface="Palatino Linotype" panose="02040502050505030304" pitchFamily="18" charset="0"/>
                        </a:rPr>
                        <a:t>„Ganz verzaubert“</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Men. 80d-81a</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Allzu skeptisch</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Krit. 47b; 48a-c</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Vox populi vox dei?</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Symp. 174a-d</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Einladung zum Symposion</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Symp. 220c-d</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dirty="0">
                          <a:effectLst/>
                          <a:latin typeface="Palatino Linotype" panose="02040502050505030304" pitchFamily="18" charset="0"/>
                        </a:rPr>
                        <a:t>Sokrates in Gedanken</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bl>
          </a:graphicData>
        </a:graphic>
      </p:graphicFrame>
    </p:spTree>
    <p:extLst>
      <p:ext uri="{BB962C8B-B14F-4D97-AF65-F5344CB8AC3E}">
        <p14:creationId xmlns:p14="http://schemas.microsoft.com/office/powerpoint/2010/main" val="1028293367"/>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6251" y="-27384"/>
            <a:ext cx="9015152" cy="6896760"/>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Männliche </a:t>
            </a:r>
            <a:r>
              <a:rPr lang="de-DE" sz="2000" b="1" u="sng" dirty="0" smtClean="0">
                <a:solidFill>
                  <a:schemeClr val="bg1"/>
                </a:solidFill>
                <a:latin typeface="Palatino Linotype" panose="02040502050505030304" pitchFamily="18" charset="0"/>
              </a:rPr>
              <a:t>und weibliche Tugend</a:t>
            </a:r>
            <a:r>
              <a:rPr lang="de-DE" sz="1200" dirty="0" smtClean="0">
                <a:solidFill>
                  <a:schemeClr val="bg1"/>
                </a:solidFill>
                <a:latin typeface="Palatino Linotype" panose="02040502050505030304" pitchFamily="18" charset="0"/>
              </a:rPr>
              <a:t> (</a:t>
            </a:r>
            <a:r>
              <a:rPr lang="de-DE" sz="1200" dirty="0" err="1" smtClean="0">
                <a:solidFill>
                  <a:schemeClr val="bg1"/>
                </a:solidFill>
                <a:latin typeface="Palatino Linotype" panose="02040502050505030304" pitchFamily="18" charset="0"/>
              </a:rPr>
              <a:t>Menon</a:t>
            </a:r>
            <a:r>
              <a:rPr lang="de-DE" sz="1200" dirty="0" smtClean="0">
                <a:solidFill>
                  <a:schemeClr val="bg1"/>
                </a:solidFill>
                <a:latin typeface="Palatino Linotype" panose="02040502050505030304" pitchFamily="18" charset="0"/>
              </a:rPr>
              <a:t> 72d-73c, gekürzt)</a:t>
            </a:r>
            <a:r>
              <a:rPr lang="de-DE" sz="2000" b="1" u="sng" dirty="0" smtClean="0">
                <a:solidFill>
                  <a:schemeClr val="bg1"/>
                </a:solidFill>
                <a:latin typeface="Palatino Linotype" panose="02040502050505030304" pitchFamily="18" charset="0"/>
              </a:rPr>
              <a:t> </a:t>
            </a:r>
          </a:p>
          <a:p>
            <a:r>
              <a:rPr lang="de-DE" sz="1600" dirty="0" err="1" smtClean="0">
                <a:solidFill>
                  <a:schemeClr val="bg1"/>
                </a:solidFill>
                <a:latin typeface="Palatino Linotype" panose="02040502050505030304" pitchFamily="18" charset="0"/>
              </a:rPr>
              <a:t>Σω</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Πότερον</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δὲ</a:t>
            </a:r>
            <a:r>
              <a:rPr lang="de-DE" sz="1600" dirty="0" smtClean="0">
                <a:solidFill>
                  <a:schemeClr val="bg1"/>
                </a:solidFill>
                <a:latin typeface="Palatino Linotype" panose="02040502050505030304" pitchFamily="18" charset="0"/>
              </a:rPr>
              <a:t> π</a:t>
            </a:r>
            <a:r>
              <a:rPr lang="de-DE" sz="1600" dirty="0" err="1" smtClean="0">
                <a:solidFill>
                  <a:schemeClr val="bg1"/>
                </a:solidFill>
                <a:latin typeface="Palatino Linotype" panose="02040502050505030304" pitchFamily="18" charset="0"/>
              </a:rPr>
              <a:t>ερὶ</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ἀρετῆς</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μόνον</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σοι</a:t>
            </a:r>
            <a:r>
              <a:rPr lang="de-DE" sz="1600" dirty="0" smtClean="0">
                <a:solidFill>
                  <a:schemeClr val="bg1"/>
                </a:solidFill>
                <a:latin typeface="Palatino Linotype" panose="02040502050505030304" pitchFamily="18" charset="0"/>
              </a:rPr>
              <a:t> ο</a:t>
            </a:r>
            <a:r>
              <a:rPr lang="el-GR" sz="1600" dirty="0" smtClean="0">
                <a:solidFill>
                  <a:schemeClr val="bg1"/>
                </a:solidFill>
                <a:latin typeface="Palatino Linotype" panose="02040502050505030304" pitchFamily="18" charset="0"/>
              </a:rPr>
              <a:t>ὕ</a:t>
            </a:r>
            <a:r>
              <a:rPr lang="de-DE" sz="1600" dirty="0" err="1" smtClean="0">
                <a:solidFill>
                  <a:schemeClr val="bg1"/>
                </a:solidFill>
                <a:latin typeface="Palatino Linotype" panose="02040502050505030304" pitchFamily="18" charset="0"/>
              </a:rPr>
              <a:t>τω</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δοκεῖ</a:t>
            </a:r>
            <a:r>
              <a:rPr lang="de-DE" sz="1600" dirty="0" smtClean="0">
                <a:solidFill>
                  <a:schemeClr val="bg1"/>
                </a:solidFill>
                <a:latin typeface="Palatino Linotype" panose="02040502050505030304" pitchFamily="18" charset="0"/>
              </a:rPr>
              <a:t>, ὦ </a:t>
            </a:r>
            <a:r>
              <a:rPr lang="de-DE" sz="1600" dirty="0" err="1" smtClean="0">
                <a:solidFill>
                  <a:schemeClr val="bg1"/>
                </a:solidFill>
                <a:latin typeface="Palatino Linotype" panose="02040502050505030304" pitchFamily="18" charset="0"/>
              </a:rPr>
              <a:t>Μένων</a:t>
            </a:r>
            <a:r>
              <a:rPr lang="de-DE" sz="1600" dirty="0" smtClean="0">
                <a:solidFill>
                  <a:schemeClr val="bg1"/>
                </a:solidFill>
                <a:latin typeface="Palatino Linotype" panose="02040502050505030304" pitchFamily="18" charset="0"/>
              </a:rPr>
              <a:t>, ἢ καὶ π</a:t>
            </a:r>
            <a:r>
              <a:rPr lang="de-DE" sz="1600" dirty="0" err="1" smtClean="0">
                <a:solidFill>
                  <a:schemeClr val="bg1"/>
                </a:solidFill>
                <a:latin typeface="Palatino Linotype" panose="02040502050505030304" pitchFamily="18" charset="0"/>
              </a:rPr>
              <a:t>ερὶ</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ὑγιεί</a:t>
            </a:r>
            <a:r>
              <a:rPr lang="de-DE" sz="1600" dirty="0" smtClean="0">
                <a:solidFill>
                  <a:schemeClr val="bg1"/>
                </a:solidFill>
                <a:latin typeface="Palatino Linotype" panose="02040502050505030304" pitchFamily="18" charset="0"/>
              </a:rPr>
              <a:t>ας καὶ</a:t>
            </a:r>
          </a:p>
          <a:p>
            <a:r>
              <a:rPr lang="de-DE" sz="1600" dirty="0" smtClean="0">
                <a:solidFill>
                  <a:schemeClr val="bg1"/>
                </a:solidFill>
                <a:latin typeface="Palatino Linotype" panose="02040502050505030304" pitchFamily="18" charset="0"/>
              </a:rPr>
              <a:t>	π</a:t>
            </a:r>
            <a:r>
              <a:rPr lang="de-DE" sz="1600" dirty="0" err="1" smtClean="0">
                <a:solidFill>
                  <a:schemeClr val="bg1"/>
                </a:solidFill>
                <a:latin typeface="Palatino Linotype" panose="02040502050505030304" pitchFamily="18" charset="0"/>
              </a:rPr>
              <a:t>ερὶ</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ἰσχύος</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καὶ </a:t>
            </a:r>
            <a:r>
              <a:rPr lang="de-DE" sz="1600" dirty="0" smtClean="0">
                <a:solidFill>
                  <a:schemeClr val="bg1"/>
                </a:solidFill>
                <a:latin typeface="Palatino Linotype" panose="02040502050505030304" pitchFamily="18" charset="0"/>
              </a:rPr>
              <a:t>τῶν ἄλλων</a:t>
            </a:r>
            <a:r>
              <a:rPr lang="de-DE" sz="1600" dirty="0">
                <a:solidFill>
                  <a:schemeClr val="bg1"/>
                </a:solidFill>
                <a:latin typeface="Palatino Linotype" panose="02040502050505030304" pitchFamily="18" charset="0"/>
              </a:rPr>
              <a:t>; Ἄλλη μὲν ἀνδρὸς δοκεῖ σοι εἶναι </a:t>
            </a:r>
            <a:r>
              <a:rPr lang="de-DE" sz="1600" dirty="0" smtClean="0">
                <a:solidFill>
                  <a:schemeClr val="bg1"/>
                </a:solidFill>
                <a:latin typeface="Palatino Linotype" panose="02040502050505030304" pitchFamily="18" charset="0"/>
              </a:rPr>
              <a:t>ὑγίεια, </a:t>
            </a:r>
          </a:p>
          <a:p>
            <a:pPr>
              <a:spcAft>
                <a:spcPts val="400"/>
              </a:spcAft>
            </a:pP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ἄλλη</a:t>
            </a:r>
            <a:r>
              <a:rPr lang="de-DE" sz="1600" dirty="0" smtClean="0">
                <a:solidFill>
                  <a:schemeClr val="bg1"/>
                </a:solidFill>
                <a:latin typeface="Palatino Linotype" panose="02040502050505030304" pitchFamily="18" charset="0"/>
              </a:rPr>
              <a:t> δὲ γυναικός</a:t>
            </a:r>
            <a:r>
              <a:rPr lang="de-DE" sz="1600" dirty="0">
                <a:solidFill>
                  <a:schemeClr val="bg1"/>
                </a:solidFill>
                <a:latin typeface="Palatino Linotype" panose="02040502050505030304" pitchFamily="18" charset="0"/>
              </a:rPr>
              <a:t>, ἤ τὸ αὐτό, εἴτε ἐν άνδρί, εἴτε ἐν γυναικί;</a:t>
            </a:r>
          </a:p>
          <a:p>
            <a:pPr>
              <a:spcAft>
                <a:spcPts val="400"/>
              </a:spcAft>
            </a:pPr>
            <a:r>
              <a:rPr lang="de-DE" sz="1600" dirty="0" err="1">
                <a:solidFill>
                  <a:schemeClr val="bg1"/>
                </a:solidFill>
                <a:latin typeface="Palatino Linotype" panose="02040502050505030304" pitchFamily="18" charset="0"/>
              </a:rPr>
              <a:t>Με</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Ἡ </a:t>
            </a:r>
            <a:r>
              <a:rPr lang="de-DE" sz="1600" dirty="0">
                <a:solidFill>
                  <a:schemeClr val="bg1"/>
                </a:solidFill>
                <a:latin typeface="Palatino Linotype" panose="02040502050505030304" pitchFamily="18" charset="0"/>
              </a:rPr>
              <a:t>α</a:t>
            </a:r>
            <a:r>
              <a:rPr lang="de-DE" sz="1600" dirty="0" err="1">
                <a:solidFill>
                  <a:schemeClr val="bg1"/>
                </a:solidFill>
                <a:latin typeface="Palatino Linotype" panose="02040502050505030304" pitchFamily="18" charset="0"/>
              </a:rPr>
              <a:t>ὐτή</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μοι</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δοκεῖ</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ὑγίειά</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εἶν</a:t>
            </a:r>
            <a:r>
              <a:rPr lang="de-DE" sz="1600" dirty="0">
                <a:solidFill>
                  <a:schemeClr val="bg1"/>
                </a:solidFill>
                <a:latin typeface="Palatino Linotype" panose="02040502050505030304" pitchFamily="18" charset="0"/>
              </a:rPr>
              <a:t>αι καὶ ἀνδρὸς καὶ γυναικός.</a:t>
            </a:r>
          </a:p>
          <a:p>
            <a:r>
              <a:rPr lang="de-DE" sz="1600" dirty="0" err="1">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Ἡ </a:t>
            </a:r>
            <a:r>
              <a:rPr lang="de-DE" sz="1600" dirty="0" err="1">
                <a:solidFill>
                  <a:schemeClr val="bg1"/>
                </a:solidFill>
                <a:latin typeface="Palatino Linotype" panose="02040502050505030304" pitchFamily="18" charset="0"/>
              </a:rPr>
              <a:t>δὲ</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ἀρετὴ</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δι</a:t>
            </a:r>
            <a:r>
              <a:rPr lang="de-DE" sz="1600" dirty="0">
                <a:solidFill>
                  <a:schemeClr val="bg1"/>
                </a:solidFill>
                <a:latin typeface="Palatino Linotype" panose="02040502050505030304" pitchFamily="18" charset="0"/>
              </a:rPr>
              <a:t>αφέρει τι, εἴτε ἐν παιδὶ εἴτε ἐν </a:t>
            </a:r>
            <a:r>
              <a:rPr lang="de-DE" sz="1600" dirty="0" smtClean="0">
                <a:solidFill>
                  <a:schemeClr val="bg1"/>
                </a:solidFill>
                <a:latin typeface="Palatino Linotype" panose="02040502050505030304" pitchFamily="18" charset="0"/>
              </a:rPr>
              <a:t>πρεσβυτέρῳ</a:t>
            </a:r>
            <a:r>
              <a:rPr lang="de-DE" sz="1600" dirty="0">
                <a:solidFill>
                  <a:schemeClr val="bg1"/>
                </a:solidFill>
                <a:latin typeface="Palatino Linotype" panose="02040502050505030304" pitchFamily="18" charset="0"/>
              </a:rPr>
              <a:t>, </a:t>
            </a:r>
            <a:endParaRPr lang="de-DE" sz="1600" dirty="0" smtClean="0">
              <a:solidFill>
                <a:schemeClr val="bg1"/>
              </a:solidFill>
              <a:latin typeface="Palatino Linotype" panose="02040502050505030304" pitchFamily="18" charset="0"/>
            </a:endParaRPr>
          </a:p>
          <a:p>
            <a:pPr>
              <a:spcAft>
                <a:spcPts val="400"/>
              </a:spcAft>
            </a:pP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εἴτε</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ἐν</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γυν</a:t>
            </a:r>
            <a:r>
              <a:rPr lang="de-DE" sz="1600" dirty="0" smtClean="0">
                <a:solidFill>
                  <a:schemeClr val="bg1"/>
                </a:solidFill>
                <a:latin typeface="Palatino Linotype" panose="02040502050505030304" pitchFamily="18" charset="0"/>
              </a:rPr>
              <a:t>αικὶ εἴτε </a:t>
            </a:r>
            <a:r>
              <a:rPr lang="de-DE" sz="1600" dirty="0">
                <a:solidFill>
                  <a:schemeClr val="bg1"/>
                </a:solidFill>
                <a:latin typeface="Palatino Linotype" panose="02040502050505030304" pitchFamily="18" charset="0"/>
              </a:rPr>
              <a:t>ἐν ἀνδρί;</a:t>
            </a:r>
          </a:p>
          <a:p>
            <a:pPr>
              <a:spcAft>
                <a:spcPts val="400"/>
              </a:spcAft>
            </a:pPr>
            <a:r>
              <a:rPr lang="de-DE" sz="1600" dirty="0" err="1">
                <a:solidFill>
                  <a:schemeClr val="bg1"/>
                </a:solidFill>
                <a:latin typeface="Palatino Linotype" panose="02040502050505030304" pitchFamily="18" charset="0"/>
              </a:rPr>
              <a:t>Με</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Ἔμοιγέ</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π</a:t>
            </a:r>
            <a:r>
              <a:rPr lang="de-DE" sz="1600" dirty="0" err="1">
                <a:solidFill>
                  <a:schemeClr val="bg1"/>
                </a:solidFill>
                <a:latin typeface="Palatino Linotype" panose="02040502050505030304" pitchFamily="18" charset="0"/>
              </a:rPr>
              <a:t>ως</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δοκεῖ</a:t>
            </a:r>
            <a:r>
              <a:rPr lang="de-DE" sz="1600" dirty="0">
                <a:solidFill>
                  <a:schemeClr val="bg1"/>
                </a:solidFill>
                <a:latin typeface="Palatino Linotype" panose="02040502050505030304" pitchFamily="18" charset="0"/>
              </a:rPr>
              <a:t>, ὦ </a:t>
            </a:r>
            <a:r>
              <a:rPr lang="de-DE" sz="1600" dirty="0" err="1">
                <a:solidFill>
                  <a:schemeClr val="bg1"/>
                </a:solidFill>
                <a:latin typeface="Palatino Linotype" panose="02040502050505030304" pitchFamily="18" charset="0"/>
              </a:rPr>
              <a:t>Σώκρ</a:t>
            </a:r>
            <a:r>
              <a:rPr lang="de-DE" sz="1600" dirty="0">
                <a:solidFill>
                  <a:schemeClr val="bg1"/>
                </a:solidFill>
                <a:latin typeface="Palatino Linotype" panose="02040502050505030304" pitchFamily="18" charset="0"/>
              </a:rPr>
              <a:t>ατες, τοῦτο οὐκέτι ὅμοιον </a:t>
            </a:r>
            <a:r>
              <a:rPr lang="de-DE" sz="1600" dirty="0" smtClean="0">
                <a:solidFill>
                  <a:schemeClr val="bg1"/>
                </a:solidFill>
                <a:latin typeface="Palatino Linotype" panose="02040502050505030304" pitchFamily="18" charset="0"/>
              </a:rPr>
              <a:t>εἶναι </a:t>
            </a:r>
            <a:r>
              <a:rPr lang="de-DE" sz="1600" dirty="0">
                <a:solidFill>
                  <a:schemeClr val="bg1"/>
                </a:solidFill>
                <a:latin typeface="Palatino Linotype" panose="02040502050505030304" pitchFamily="18" charset="0"/>
              </a:rPr>
              <a:t>τοῖς ἄλλοις.</a:t>
            </a:r>
          </a:p>
          <a:p>
            <a:r>
              <a:rPr lang="de-DE" sz="1600" dirty="0" err="1">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Τί</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δέ</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οὐκ</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ἀνδρῶν</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μὲν</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ἀρετὴν</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ἔλεγες</a:t>
            </a:r>
            <a:r>
              <a:rPr lang="de-DE" sz="1600" dirty="0">
                <a:solidFill>
                  <a:schemeClr val="bg1"/>
                </a:solidFill>
                <a:latin typeface="Palatino Linotype" panose="02040502050505030304" pitchFamily="18" charset="0"/>
              </a:rPr>
              <a:t> π</a:t>
            </a:r>
            <a:r>
              <a:rPr lang="de-DE" sz="1600" dirty="0" err="1">
                <a:solidFill>
                  <a:schemeClr val="bg1"/>
                </a:solidFill>
                <a:latin typeface="Palatino Linotype" panose="02040502050505030304" pitchFamily="18" charset="0"/>
              </a:rPr>
              <a:t>όλιν</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εὖ</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ἐπ</a:t>
            </a:r>
            <a:r>
              <a:rPr lang="de-DE" sz="1600" dirty="0" err="1" smtClean="0">
                <a:solidFill>
                  <a:schemeClr val="bg1"/>
                </a:solidFill>
                <a:latin typeface="Palatino Linotype" panose="02040502050505030304" pitchFamily="18" charset="0"/>
              </a:rPr>
              <a:t>ιτρο</a:t>
            </a:r>
            <a:r>
              <a:rPr lang="de-DE" sz="1600" dirty="0" smtClean="0">
                <a:solidFill>
                  <a:schemeClr val="bg1"/>
                </a:solidFill>
                <a:latin typeface="Palatino Linotype" panose="02040502050505030304" pitchFamily="18" charset="0"/>
              </a:rPr>
              <a:t>πεύειν</a:t>
            </a:r>
            <a:r>
              <a:rPr lang="de-DE" sz="1600" dirty="0">
                <a:solidFill>
                  <a:schemeClr val="bg1"/>
                </a:solidFill>
                <a:latin typeface="Palatino Linotype" panose="02040502050505030304" pitchFamily="18" charset="0"/>
              </a:rPr>
              <a:t>, </a:t>
            </a:r>
            <a:endParaRPr lang="de-DE" sz="1600" dirty="0" smtClean="0">
              <a:solidFill>
                <a:schemeClr val="bg1"/>
              </a:solidFill>
              <a:latin typeface="Palatino Linotype" panose="02040502050505030304" pitchFamily="18" charset="0"/>
            </a:endParaRPr>
          </a:p>
          <a:p>
            <a:pPr>
              <a:spcAft>
                <a:spcPts val="400"/>
              </a:spcAft>
            </a:pP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γυν</a:t>
            </a:r>
            <a:r>
              <a:rPr lang="de-DE" sz="1600" dirty="0" smtClean="0">
                <a:solidFill>
                  <a:schemeClr val="bg1"/>
                </a:solidFill>
                <a:latin typeface="Palatino Linotype" panose="02040502050505030304" pitchFamily="18" charset="0"/>
              </a:rPr>
              <a:t>αικῶν δὲ οἰκίαν</a:t>
            </a:r>
            <a:r>
              <a:rPr lang="de-DE" sz="1600" dirty="0">
                <a:solidFill>
                  <a:schemeClr val="bg1"/>
                </a:solidFill>
                <a:latin typeface="Palatino Linotype" panose="02040502050505030304" pitchFamily="18" charset="0"/>
              </a:rPr>
              <a:t>;</a:t>
            </a:r>
          </a:p>
          <a:p>
            <a:pPr>
              <a:spcAft>
                <a:spcPts val="300"/>
              </a:spcAft>
            </a:pPr>
            <a:r>
              <a:rPr lang="de-DE" sz="1600" dirty="0" err="1">
                <a:solidFill>
                  <a:schemeClr val="bg1"/>
                </a:solidFill>
                <a:latin typeface="Palatino Linotype" panose="02040502050505030304" pitchFamily="18" charset="0"/>
              </a:rPr>
              <a:t>Με</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Ἔγωγε</a:t>
            </a:r>
            <a:r>
              <a:rPr lang="de-DE" sz="1600" dirty="0">
                <a:solidFill>
                  <a:schemeClr val="bg1"/>
                </a:solidFill>
                <a:latin typeface="Palatino Linotype" panose="02040502050505030304" pitchFamily="18" charset="0"/>
              </a:rPr>
              <a:t>.</a:t>
            </a:r>
          </a:p>
          <a:p>
            <a:r>
              <a:rPr lang="de-DE" sz="1600" dirty="0" err="1">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Ἆρ</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οὖν</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ἔξεστιν</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ἀνδράσιν</a:t>
            </a:r>
            <a:r>
              <a:rPr lang="de-DE" sz="1600" dirty="0">
                <a:solidFill>
                  <a:schemeClr val="bg1"/>
                </a:solidFill>
                <a:latin typeface="Palatino Linotype" panose="02040502050505030304" pitchFamily="18" charset="0"/>
              </a:rPr>
              <a:t> ἤ </a:t>
            </a:r>
            <a:r>
              <a:rPr lang="de-DE" sz="1600" dirty="0" err="1">
                <a:solidFill>
                  <a:schemeClr val="bg1"/>
                </a:solidFill>
                <a:latin typeface="Palatino Linotype" panose="02040502050505030304" pitchFamily="18" charset="0"/>
              </a:rPr>
              <a:t>γυν</a:t>
            </a:r>
            <a:r>
              <a:rPr lang="de-DE" sz="1600" dirty="0">
                <a:solidFill>
                  <a:schemeClr val="bg1"/>
                </a:solidFill>
                <a:latin typeface="Palatino Linotype" panose="02040502050505030304" pitchFamily="18" charset="0"/>
              </a:rPr>
              <a:t>αιξὶν εὖ ἐπιτροπεύειν ἤ </a:t>
            </a:r>
            <a:r>
              <a:rPr lang="de-DE" sz="1600" dirty="0" smtClean="0">
                <a:solidFill>
                  <a:schemeClr val="bg1"/>
                </a:solidFill>
                <a:latin typeface="Palatino Linotype" panose="02040502050505030304" pitchFamily="18" charset="0"/>
              </a:rPr>
              <a:t>πόλιν </a:t>
            </a:r>
            <a:r>
              <a:rPr lang="de-DE" sz="1600" dirty="0">
                <a:solidFill>
                  <a:schemeClr val="bg1"/>
                </a:solidFill>
                <a:latin typeface="Palatino Linotype" panose="02040502050505030304" pitchFamily="18" charset="0"/>
              </a:rPr>
              <a:t>ἤ </a:t>
            </a:r>
            <a:r>
              <a:rPr lang="de-DE" sz="1600" dirty="0" smtClean="0">
                <a:solidFill>
                  <a:schemeClr val="bg1"/>
                </a:solidFill>
                <a:latin typeface="Palatino Linotype" panose="02040502050505030304" pitchFamily="18" charset="0"/>
              </a:rPr>
              <a:t>οἰκίαν</a:t>
            </a:r>
          </a:p>
          <a:p>
            <a:pPr>
              <a:spcAft>
                <a:spcPts val="400"/>
              </a:spcAft>
            </a:pPr>
            <a:r>
              <a:rPr lang="de-DE" sz="1600" dirty="0" smtClean="0">
                <a:solidFill>
                  <a:schemeClr val="bg1"/>
                </a:solidFill>
                <a:latin typeface="Palatino Linotype" panose="02040502050505030304" pitchFamily="18" charset="0"/>
              </a:rPr>
              <a:t>	ἤ </a:t>
            </a:r>
            <a:r>
              <a:rPr lang="de-DE" sz="1600" dirty="0" err="1" smtClean="0">
                <a:solidFill>
                  <a:schemeClr val="bg1"/>
                </a:solidFill>
                <a:latin typeface="Palatino Linotype" panose="02040502050505030304" pitchFamily="18" charset="0"/>
              </a:rPr>
              <a:t>ἄλλο</a:t>
            </a:r>
            <a:r>
              <a:rPr lang="de-DE" sz="1600" dirty="0" smtClean="0">
                <a:solidFill>
                  <a:schemeClr val="bg1"/>
                </a:solidFill>
                <a:latin typeface="Palatino Linotype" panose="02040502050505030304" pitchFamily="18" charset="0"/>
              </a:rPr>
              <a:t> τι εἰ </a:t>
            </a:r>
            <a:r>
              <a:rPr lang="de-DE" sz="1600" dirty="0">
                <a:solidFill>
                  <a:schemeClr val="bg1"/>
                </a:solidFill>
                <a:latin typeface="Palatino Linotype" panose="02040502050505030304" pitchFamily="18" charset="0"/>
              </a:rPr>
              <a:t>μὴ σωφρόνως καὶ δικαίως;</a:t>
            </a:r>
          </a:p>
          <a:p>
            <a:pPr>
              <a:spcAft>
                <a:spcPts val="400"/>
              </a:spcAft>
            </a:pPr>
            <a:r>
              <a:rPr lang="de-DE" sz="1600" dirty="0" err="1">
                <a:solidFill>
                  <a:schemeClr val="bg1"/>
                </a:solidFill>
                <a:latin typeface="Palatino Linotype" panose="02040502050505030304" pitchFamily="18" charset="0"/>
              </a:rPr>
              <a:t>Με</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Οὐ</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δῆτ</a:t>
            </a:r>
            <a:r>
              <a:rPr lang="de-DE" sz="1600" dirty="0">
                <a:solidFill>
                  <a:schemeClr val="bg1"/>
                </a:solidFill>
                <a:latin typeface="Palatino Linotype" panose="02040502050505030304" pitchFamily="18" charset="0"/>
              </a:rPr>
              <a:t>α.</a:t>
            </a:r>
          </a:p>
          <a:p>
            <a:pPr>
              <a:spcAft>
                <a:spcPts val="400"/>
              </a:spcAft>
            </a:pPr>
            <a:r>
              <a:rPr lang="de-DE" sz="1600" dirty="0" err="1">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Οὐκοῦν</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εἰ</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δικ</a:t>
            </a:r>
            <a:r>
              <a:rPr lang="de-DE" sz="1600" dirty="0">
                <a:solidFill>
                  <a:schemeClr val="bg1"/>
                </a:solidFill>
                <a:latin typeface="Palatino Linotype" panose="02040502050505030304" pitchFamily="18" charset="0"/>
              </a:rPr>
              <a:t>αίως καὶ σωφρόνως ἐπιτροπεύουσιν, δικαιοσύνῃ καὶ </a:t>
            </a:r>
            <a:r>
              <a:rPr lang="de-DE" sz="1600" dirty="0" smtClean="0">
                <a:solidFill>
                  <a:schemeClr val="bg1"/>
                </a:solidFill>
                <a:latin typeface="Palatino Linotype" panose="02040502050505030304" pitchFamily="18" charset="0"/>
              </a:rPr>
              <a:t>σωφροσύνῃ 	ἐπιτροπεύσουσιν</a:t>
            </a:r>
            <a:r>
              <a:rPr lang="de-DE" sz="1600" dirty="0">
                <a:solidFill>
                  <a:schemeClr val="bg1"/>
                </a:solidFill>
                <a:latin typeface="Palatino Linotype" panose="02040502050505030304" pitchFamily="18" charset="0"/>
              </a:rPr>
              <a:t>;</a:t>
            </a:r>
          </a:p>
          <a:p>
            <a:pPr>
              <a:spcAft>
                <a:spcPts val="400"/>
              </a:spcAft>
            </a:pPr>
            <a:r>
              <a:rPr lang="de-DE" sz="1600" dirty="0" err="1">
                <a:solidFill>
                  <a:schemeClr val="bg1"/>
                </a:solidFill>
                <a:latin typeface="Palatino Linotype" panose="02040502050505030304" pitchFamily="18" charset="0"/>
              </a:rPr>
              <a:t>Με</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Ἀνάγκη</a:t>
            </a:r>
            <a:r>
              <a:rPr lang="de-DE" sz="1600" dirty="0">
                <a:solidFill>
                  <a:schemeClr val="bg1"/>
                </a:solidFill>
                <a:latin typeface="Palatino Linotype" panose="02040502050505030304" pitchFamily="18" charset="0"/>
              </a:rPr>
              <a:t>.</a:t>
            </a:r>
          </a:p>
          <a:p>
            <a:r>
              <a:rPr lang="de-DE" sz="1600" dirty="0" err="1">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Τῶν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α</a:t>
            </a:r>
            <a:r>
              <a:rPr lang="de-DE" sz="1600" dirty="0" err="1">
                <a:solidFill>
                  <a:schemeClr val="bg1"/>
                </a:solidFill>
                <a:latin typeface="Palatino Linotype" panose="02040502050505030304" pitchFamily="18" charset="0"/>
              </a:rPr>
              <a:t>ὐτῶν</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ἄρ</a:t>
            </a:r>
            <a:r>
              <a:rPr lang="de-DE" sz="1600" dirty="0">
                <a:solidFill>
                  <a:schemeClr val="bg1"/>
                </a:solidFill>
                <a:latin typeface="Palatino Linotype" panose="02040502050505030304" pitchFamily="18" charset="0"/>
              </a:rPr>
              <a:t>α ἀμφότεροι δέονται, εἴπερ μέλλουσιν ἀγαθοὶ εἶναι, </a:t>
            </a:r>
            <a:endParaRPr lang="de-DE" sz="1600" dirty="0" smtClean="0">
              <a:solidFill>
                <a:schemeClr val="bg1"/>
              </a:solidFill>
              <a:latin typeface="Palatino Linotype" panose="02040502050505030304" pitchFamily="18" charset="0"/>
            </a:endParaRPr>
          </a:p>
          <a:p>
            <a:pPr>
              <a:spcAft>
                <a:spcPts val="400"/>
              </a:spcAft>
            </a:pP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καὶ ἡ </a:t>
            </a:r>
            <a:r>
              <a:rPr lang="de-DE" sz="1600" dirty="0" err="1" smtClean="0">
                <a:solidFill>
                  <a:schemeClr val="bg1"/>
                </a:solidFill>
                <a:latin typeface="Palatino Linotype" panose="02040502050505030304" pitchFamily="18" charset="0"/>
              </a:rPr>
              <a:t>γυνὴ</a:t>
            </a:r>
            <a:r>
              <a:rPr lang="de-DE" sz="1600" dirty="0" smtClean="0">
                <a:solidFill>
                  <a:schemeClr val="bg1"/>
                </a:solidFill>
                <a:latin typeface="Palatino Linotype" panose="02040502050505030304" pitchFamily="18" charset="0"/>
              </a:rPr>
              <a:t> καὶ </a:t>
            </a:r>
            <a:r>
              <a:rPr lang="de-DE" sz="1600" dirty="0">
                <a:solidFill>
                  <a:schemeClr val="bg1"/>
                </a:solidFill>
                <a:latin typeface="Palatino Linotype" panose="02040502050505030304" pitchFamily="18" charset="0"/>
              </a:rPr>
              <a:t>ὁ ἀνήρ, δικαιοσύνης καὶ σωφροσύνης.</a:t>
            </a:r>
          </a:p>
          <a:p>
            <a:pPr>
              <a:spcAft>
                <a:spcPts val="400"/>
              </a:spcAft>
            </a:pPr>
            <a:r>
              <a:rPr lang="de-DE" sz="1600" dirty="0" err="1">
                <a:solidFill>
                  <a:schemeClr val="bg1"/>
                </a:solidFill>
                <a:latin typeface="Palatino Linotype" panose="02040502050505030304" pitchFamily="18" charset="0"/>
              </a:rPr>
              <a:t>Με</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Φα</a:t>
            </a:r>
            <a:r>
              <a:rPr lang="de-DE" sz="1600" dirty="0" err="1" smtClean="0">
                <a:solidFill>
                  <a:schemeClr val="bg1"/>
                </a:solidFill>
                <a:latin typeface="Palatino Linotype" panose="02040502050505030304" pitchFamily="18" charset="0"/>
              </a:rPr>
              <a:t>ίνοντ</a:t>
            </a:r>
            <a:r>
              <a:rPr lang="de-DE" sz="1600" dirty="0" smtClean="0">
                <a:solidFill>
                  <a:schemeClr val="bg1"/>
                </a:solidFill>
                <a:latin typeface="Palatino Linotype" panose="02040502050505030304" pitchFamily="18" charset="0"/>
              </a:rPr>
              <a:t>αι</a:t>
            </a:r>
            <a:r>
              <a:rPr lang="de-DE" sz="1600" dirty="0">
                <a:solidFill>
                  <a:schemeClr val="bg1"/>
                </a:solidFill>
                <a:latin typeface="Palatino Linotype" panose="02040502050505030304" pitchFamily="18" charset="0"/>
              </a:rPr>
              <a:t>.</a:t>
            </a:r>
          </a:p>
          <a:p>
            <a:pPr>
              <a:spcAft>
                <a:spcPts val="400"/>
              </a:spcAft>
            </a:pPr>
            <a:r>
              <a:rPr lang="de-DE" sz="1600" dirty="0" err="1">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Τῷ</a:t>
            </a:r>
            <a:r>
              <a:rPr lang="de-DE" sz="1600" dirty="0">
                <a:solidFill>
                  <a:schemeClr val="bg1"/>
                </a:solidFill>
                <a:latin typeface="Palatino Linotype" panose="02040502050505030304" pitchFamily="18" charset="0"/>
              </a:rPr>
              <a:t> α</a:t>
            </a:r>
            <a:r>
              <a:rPr lang="de-DE" sz="1600" dirty="0" err="1">
                <a:solidFill>
                  <a:schemeClr val="bg1"/>
                </a:solidFill>
                <a:latin typeface="Palatino Linotype" panose="02040502050505030304" pitchFamily="18" charset="0"/>
              </a:rPr>
              <a:t>ὐτῷ</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ἄρ</a:t>
            </a:r>
            <a:r>
              <a:rPr lang="de-DE" sz="1600" dirty="0">
                <a:solidFill>
                  <a:schemeClr val="bg1"/>
                </a:solidFill>
                <a:latin typeface="Palatino Linotype" panose="02040502050505030304" pitchFamily="18" charset="0"/>
              </a:rPr>
              <a:t>α τρόπῳ πάντες οἱ ἄνθρωποι ἀγαθοί </a:t>
            </a:r>
            <a:r>
              <a:rPr lang="de-DE" sz="1600" dirty="0" smtClean="0">
                <a:solidFill>
                  <a:schemeClr val="bg1"/>
                </a:solidFill>
                <a:latin typeface="Palatino Linotype" panose="02040502050505030304" pitchFamily="18" charset="0"/>
              </a:rPr>
              <a:t>εἰσιν.</a:t>
            </a:r>
          </a:p>
          <a:p>
            <a:pPr>
              <a:spcAft>
                <a:spcPts val="400"/>
              </a:spcAft>
            </a:pPr>
            <a:r>
              <a:rPr lang="de-DE" sz="1600" b="1" dirty="0" err="1">
                <a:solidFill>
                  <a:srgbClr val="FF0000"/>
                </a:solidFill>
                <a:latin typeface="Palatino Linotype" panose="02040502050505030304" pitchFamily="18" charset="0"/>
              </a:rPr>
              <a:t>Με</a:t>
            </a:r>
            <a:r>
              <a:rPr lang="de-DE" sz="1600" b="1" dirty="0" smtClean="0">
                <a:solidFill>
                  <a:srgbClr val="FF0000"/>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Ἔοικε</a:t>
            </a:r>
            <a:r>
              <a:rPr lang="de-DE" sz="1600" b="1" dirty="0" smtClean="0">
                <a:solidFill>
                  <a:srgbClr val="FF0000"/>
                </a:solidFill>
                <a:latin typeface="Palatino Linotype" panose="02040502050505030304" pitchFamily="18" charset="0"/>
              </a:rPr>
              <a:t>.</a:t>
            </a:r>
          </a:p>
          <a:p>
            <a:r>
              <a:rPr lang="de-DE" sz="1600" b="1" dirty="0" err="1">
                <a:solidFill>
                  <a:srgbClr val="FF0000"/>
                </a:solidFill>
                <a:latin typeface="Palatino Linotype" panose="02040502050505030304" pitchFamily="18" charset="0"/>
              </a:rPr>
              <a:t>Σω</a:t>
            </a:r>
            <a:r>
              <a:rPr lang="de-DE" sz="1600" b="1" dirty="0" smtClean="0">
                <a:solidFill>
                  <a:srgbClr val="FF0000"/>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Οὐκ </a:t>
            </a:r>
            <a:r>
              <a:rPr lang="el-GR" sz="1600" b="1" dirty="0">
                <a:solidFill>
                  <a:srgbClr val="FF0000"/>
                </a:solidFill>
                <a:latin typeface="Palatino Linotype" panose="02040502050505030304" pitchFamily="18" charset="0"/>
              </a:rPr>
              <a:t>ἂν δήπου, εἴ γε μὴ ἡ αὐτὴ ἀρετὴ ἦν αὐτῶν</a:t>
            </a:r>
            <a:r>
              <a:rPr lang="el-GR" sz="1600" b="1" dirty="0" smtClean="0">
                <a:solidFill>
                  <a:srgbClr val="FF0000"/>
                </a:solidFill>
                <a:latin typeface="Palatino Linotype" panose="02040502050505030304" pitchFamily="18" charset="0"/>
              </a:rPr>
              <a:t>,</a:t>
            </a:r>
            <a:endParaRPr lang="de-DE" sz="1600" b="1" dirty="0" smtClean="0">
              <a:solidFill>
                <a:srgbClr val="FF0000"/>
              </a:solidFill>
              <a:latin typeface="Palatino Linotype" panose="02040502050505030304" pitchFamily="18" charset="0"/>
            </a:endParaRPr>
          </a:p>
          <a:p>
            <a:r>
              <a:rPr lang="de-DE" sz="1600" b="1" dirty="0" smtClean="0">
                <a:solidFill>
                  <a:srgbClr val="FF0000"/>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τῷ </a:t>
            </a:r>
            <a:r>
              <a:rPr lang="el-GR" sz="1600" b="1" dirty="0">
                <a:solidFill>
                  <a:srgbClr val="FF0000"/>
                </a:solidFill>
                <a:latin typeface="Palatino Linotype" panose="02040502050505030304" pitchFamily="18" charset="0"/>
              </a:rPr>
              <a:t>αὐτῷ ἂν τρόπῳ ἀγαθοὶ ἦσαν.</a:t>
            </a:r>
            <a:endParaRPr lang="de-DE" sz="1600" b="1" dirty="0">
              <a:solidFill>
                <a:srgbClr val="FF0000"/>
              </a:solidFill>
              <a:latin typeface="Palatino Linotype" panose="02040502050505030304" pitchFamily="18" charset="0"/>
            </a:endParaRPr>
          </a:p>
        </p:txBody>
      </p:sp>
    </p:spTree>
    <p:extLst>
      <p:ext uri="{BB962C8B-B14F-4D97-AF65-F5344CB8AC3E}">
        <p14:creationId xmlns:p14="http://schemas.microsoft.com/office/powerpoint/2010/main" val="235448184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95536" y="620688"/>
            <a:ext cx="8280920" cy="4939814"/>
          </a:xfrm>
          <a:prstGeom prst="rect">
            <a:avLst/>
          </a:prstGeom>
          <a:noFill/>
        </p:spPr>
        <p:txBody>
          <a:bodyPr wrap="square" rtlCol="0">
            <a:spAutoFit/>
          </a:bodyPr>
          <a:lstStyle/>
          <a:p>
            <a:pPr>
              <a:spcAft>
                <a:spcPts val="1000"/>
              </a:spcAft>
            </a:pPr>
            <a:r>
              <a:rPr lang="de-DE" sz="1600" b="1" dirty="0" smtClean="0">
                <a:solidFill>
                  <a:schemeClr val="bg1"/>
                </a:solidFill>
                <a:latin typeface="Palatino Linotype" panose="02040502050505030304" pitchFamily="18" charset="0"/>
              </a:rPr>
              <a:t>Bildungsplan 2016</a:t>
            </a:r>
          </a:p>
          <a:p>
            <a:pPr>
              <a:spcAft>
                <a:spcPts val="1000"/>
              </a:spcAft>
            </a:pPr>
            <a:endParaRPr lang="de-DE" sz="1600" b="1" dirty="0">
              <a:solidFill>
                <a:schemeClr val="bg1"/>
              </a:solidFill>
              <a:latin typeface="Palatino Linotype" panose="02040502050505030304" pitchFamily="18" charset="0"/>
            </a:endParaRPr>
          </a:p>
          <a:p>
            <a:pPr>
              <a:spcAft>
                <a:spcPts val="1000"/>
              </a:spcAft>
            </a:pPr>
            <a:r>
              <a:rPr lang="de-DE" sz="1600" b="1" dirty="0" smtClean="0">
                <a:solidFill>
                  <a:schemeClr val="bg1"/>
                </a:solidFill>
                <a:latin typeface="Palatino Linotype" panose="02040502050505030304" pitchFamily="18" charset="0"/>
              </a:rPr>
              <a:t>3.1.4 Texte und Literatur</a:t>
            </a:r>
          </a:p>
          <a:p>
            <a:pPr>
              <a:spcAft>
                <a:spcPts val="1000"/>
              </a:spcAft>
            </a:pPr>
            <a:r>
              <a:rPr lang="de-DE" sz="1600" dirty="0" smtClean="0">
                <a:solidFill>
                  <a:schemeClr val="bg1"/>
                </a:solidFill>
                <a:latin typeface="Palatino Linotype" panose="02040502050505030304" pitchFamily="18" charset="0"/>
              </a:rPr>
              <a:t>[…]</a:t>
            </a:r>
          </a:p>
          <a:p>
            <a:pPr>
              <a:spcAft>
                <a:spcPts val="1000"/>
              </a:spcAft>
            </a:pPr>
            <a:r>
              <a:rPr lang="de-DE" sz="1600" dirty="0" smtClean="0">
                <a:solidFill>
                  <a:schemeClr val="bg1"/>
                </a:solidFill>
                <a:latin typeface="Palatino Linotype" panose="02040502050505030304" pitchFamily="18" charset="0"/>
              </a:rPr>
              <a:t>In der Auseinandersetzung mit Texten Platons erweitern die Schülerinnen und Schüler ihre Weltsicht um eine philosophische Dimension und überprüfen daran eigene Standpunkte.</a:t>
            </a:r>
          </a:p>
          <a:p>
            <a:pPr>
              <a:spcAft>
                <a:spcPts val="1000"/>
              </a:spcAft>
            </a:pPr>
            <a:endParaRPr lang="de-DE" sz="1600" dirty="0" smtClean="0">
              <a:solidFill>
                <a:schemeClr val="bg1"/>
              </a:solidFill>
              <a:latin typeface="Palatino Linotype" panose="02040502050505030304" pitchFamily="18" charset="0"/>
            </a:endParaRPr>
          </a:p>
          <a:p>
            <a:pPr>
              <a:spcAft>
                <a:spcPts val="1000"/>
              </a:spcAft>
            </a:pPr>
            <a:r>
              <a:rPr lang="de-DE" sz="1600" dirty="0" smtClean="0">
                <a:solidFill>
                  <a:schemeClr val="bg1"/>
                </a:solidFill>
                <a:latin typeface="Palatino Linotype" panose="02040502050505030304" pitchFamily="18" charset="0"/>
              </a:rPr>
              <a:t>Die Schülerinnen und Schüler können</a:t>
            </a:r>
          </a:p>
          <a:p>
            <a:pPr>
              <a:spcAft>
                <a:spcPts val="1000"/>
              </a:spcAft>
            </a:pPr>
            <a:r>
              <a:rPr lang="de-DE" sz="1600" b="1" dirty="0" smtClean="0">
                <a:solidFill>
                  <a:schemeClr val="bg1"/>
                </a:solidFill>
                <a:latin typeface="Palatino Linotype" panose="02040502050505030304" pitchFamily="18" charset="0"/>
              </a:rPr>
              <a:t>Vorerschließung</a:t>
            </a:r>
          </a:p>
          <a:p>
            <a:pPr marL="342900" indent="-342900">
              <a:spcAft>
                <a:spcPts val="1000"/>
              </a:spcAft>
              <a:buAutoNum type="arabicParenBoth"/>
            </a:pPr>
            <a:r>
              <a:rPr lang="de-DE" sz="1600" dirty="0" smtClean="0">
                <a:solidFill>
                  <a:schemeClr val="bg1"/>
                </a:solidFill>
                <a:latin typeface="Palatino Linotype" panose="02040502050505030304" pitchFamily="18" charset="0"/>
              </a:rPr>
              <a:t>zunehmend </a:t>
            </a:r>
            <a:r>
              <a:rPr lang="de-DE" sz="1600" b="1" dirty="0" smtClean="0">
                <a:solidFill>
                  <a:srgbClr val="FF0000"/>
                </a:solidFill>
                <a:latin typeface="Palatino Linotype" panose="02040502050505030304" pitchFamily="18" charset="0"/>
              </a:rPr>
              <a:t>selbstständig Informationen aus dem Textumfeld (zum Beispiel Überschrift</a:t>
            </a:r>
            <a:r>
              <a:rPr lang="de-DE" sz="1600" dirty="0" smtClean="0">
                <a:solidFill>
                  <a:schemeClr val="bg1"/>
                </a:solidFill>
                <a:latin typeface="Palatino Linotype" panose="02040502050505030304" pitchFamily="18" charset="0"/>
              </a:rPr>
              <a:t>, Einleitung) und aus dem Text (zum Beispiel Sachfelder, Wortfelder, Handlungsträger) </a:t>
            </a:r>
            <a:r>
              <a:rPr lang="de-DE" sz="1600" b="1" dirty="0" smtClean="0">
                <a:solidFill>
                  <a:srgbClr val="FF0000"/>
                </a:solidFill>
                <a:latin typeface="Palatino Linotype" panose="02040502050505030304" pitchFamily="18" charset="0"/>
              </a:rPr>
              <a:t>zusammenstellen</a:t>
            </a:r>
          </a:p>
          <a:p>
            <a:pPr marL="342900" indent="-342900">
              <a:spcAft>
                <a:spcPts val="1000"/>
              </a:spcAft>
              <a:buAutoNum type="arabicParenBoth"/>
            </a:pPr>
            <a:r>
              <a:rPr lang="de-DE" sz="1600" dirty="0">
                <a:solidFill>
                  <a:schemeClr val="bg1"/>
                </a:solidFill>
                <a:latin typeface="Palatino Linotype" panose="02040502050505030304" pitchFamily="18" charset="0"/>
              </a:rPr>
              <a:t>e</a:t>
            </a:r>
            <a:r>
              <a:rPr lang="de-DE" sz="1600" dirty="0" smtClean="0">
                <a:solidFill>
                  <a:schemeClr val="bg1"/>
                </a:solidFill>
                <a:latin typeface="Palatino Linotype" panose="02040502050505030304" pitchFamily="18" charset="0"/>
              </a:rPr>
              <a:t>ine vorläufige Inhaltsvermutung, auch unter Berücksichtigung von Sachwissen formulieren.</a:t>
            </a:r>
            <a:endParaRPr lang="de-DE" sz="16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324020068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179512" y="260648"/>
            <a:ext cx="8280920" cy="5642570"/>
          </a:xfrm>
          <a:prstGeom prst="rect">
            <a:avLst/>
          </a:prstGeom>
          <a:noFill/>
        </p:spPr>
        <p:txBody>
          <a:bodyPr wrap="square" rtlCol="0">
            <a:spAutoFit/>
          </a:bodyPr>
          <a:lstStyle/>
          <a:p>
            <a:pPr>
              <a:spcAft>
                <a:spcPts val="1000"/>
              </a:spcAft>
            </a:pPr>
            <a:r>
              <a:rPr lang="de-DE" sz="2000" b="1" dirty="0" smtClean="0">
                <a:solidFill>
                  <a:schemeClr val="bg1"/>
                </a:solidFill>
                <a:latin typeface="Palatino Linotype" panose="02040502050505030304" pitchFamily="18" charset="0"/>
              </a:rPr>
              <a:t>„</a:t>
            </a:r>
            <a:r>
              <a:rPr lang="de-DE" sz="2000" b="1" dirty="0" smtClean="0">
                <a:solidFill>
                  <a:schemeClr val="bg1"/>
                </a:solidFill>
                <a:latin typeface="Palatino Linotype" panose="02040502050505030304" pitchFamily="18" charset="0"/>
              </a:rPr>
              <a:t>Männliche und weibliche Tugend“</a:t>
            </a:r>
          </a:p>
          <a:p>
            <a:pPr>
              <a:spcAft>
                <a:spcPts val="1000"/>
              </a:spcAft>
            </a:pPr>
            <a:endParaRPr lang="de-DE" sz="1600" b="1" dirty="0" smtClean="0">
              <a:solidFill>
                <a:schemeClr val="bg1"/>
              </a:solidFill>
              <a:latin typeface="Palatino Linotype" panose="02040502050505030304" pitchFamily="18" charset="0"/>
            </a:endParaRPr>
          </a:p>
          <a:p>
            <a:pPr>
              <a:spcAft>
                <a:spcPts val="1000"/>
              </a:spcAft>
            </a:pPr>
            <a:r>
              <a:rPr lang="de-DE" sz="1600" b="1" dirty="0" smtClean="0">
                <a:solidFill>
                  <a:schemeClr val="bg1"/>
                </a:solidFill>
                <a:latin typeface="Palatino Linotype" panose="02040502050505030304" pitchFamily="18" charset="0"/>
              </a:rPr>
              <a:t>Überschrift</a:t>
            </a:r>
          </a:p>
          <a:p>
            <a:pPr marL="360000">
              <a:spcAft>
                <a:spcPts val="1000"/>
              </a:spcAft>
            </a:pPr>
            <a:r>
              <a:rPr lang="de-DE" sz="1600" i="1" dirty="0" smtClean="0">
                <a:solidFill>
                  <a:schemeClr val="bg1"/>
                </a:solidFill>
                <a:latin typeface="Palatino Linotype" panose="02040502050505030304" pitchFamily="18" charset="0"/>
              </a:rPr>
              <a:t>Impuls: „Was sind typisch männliche, was sind typisch weibliche Tugenden?“ </a:t>
            </a:r>
          </a:p>
          <a:p>
            <a:pPr>
              <a:spcAft>
                <a:spcPts val="1000"/>
              </a:spcAft>
            </a:pPr>
            <a:endParaRPr lang="de-DE" sz="1600" b="1" dirty="0" smtClean="0">
              <a:solidFill>
                <a:schemeClr val="bg1"/>
              </a:solidFill>
              <a:latin typeface="Palatino Linotype" panose="02040502050505030304" pitchFamily="18" charset="0"/>
            </a:endParaRPr>
          </a:p>
          <a:p>
            <a:pPr>
              <a:spcAft>
                <a:spcPts val="1000"/>
              </a:spcAft>
            </a:pPr>
            <a:r>
              <a:rPr lang="de-DE" sz="1600" b="1" dirty="0" smtClean="0">
                <a:solidFill>
                  <a:schemeClr val="bg1"/>
                </a:solidFill>
                <a:latin typeface="Palatino Linotype" panose="02040502050505030304" pitchFamily="18" charset="0"/>
              </a:rPr>
              <a:t>Einleitungstext</a:t>
            </a:r>
          </a:p>
          <a:p>
            <a:pPr marL="360000">
              <a:spcAft>
                <a:spcPts val="1000"/>
              </a:spcAft>
            </a:pPr>
            <a:r>
              <a:rPr lang="de-DE" sz="1600" i="1" dirty="0">
                <a:solidFill>
                  <a:schemeClr val="bg1"/>
                </a:solidFill>
                <a:latin typeface="Palatino Linotype" panose="02040502050505030304" pitchFamily="18" charset="0"/>
              </a:rPr>
              <a:t>e</a:t>
            </a:r>
            <a:r>
              <a:rPr lang="de-DE" sz="1600" i="1" dirty="0" smtClean="0">
                <a:solidFill>
                  <a:schemeClr val="bg1"/>
                </a:solidFill>
                <a:latin typeface="Palatino Linotype" panose="02040502050505030304" pitchFamily="18" charset="0"/>
              </a:rPr>
              <a:t>rgänzend: Anfang des „</a:t>
            </a:r>
            <a:r>
              <a:rPr lang="de-DE" sz="1600" i="1" dirty="0" err="1" smtClean="0">
                <a:solidFill>
                  <a:schemeClr val="bg1"/>
                </a:solidFill>
                <a:latin typeface="Palatino Linotype" panose="02040502050505030304" pitchFamily="18" charset="0"/>
              </a:rPr>
              <a:t>Menon</a:t>
            </a:r>
            <a:r>
              <a:rPr lang="de-DE" sz="1600" i="1" dirty="0" smtClean="0">
                <a:solidFill>
                  <a:schemeClr val="bg1"/>
                </a:solidFill>
                <a:latin typeface="Palatino Linotype" panose="02040502050505030304" pitchFamily="18" charset="0"/>
              </a:rPr>
              <a:t>“ auf Deutsch</a:t>
            </a:r>
          </a:p>
          <a:p>
            <a:pPr>
              <a:spcAft>
                <a:spcPts val="1000"/>
              </a:spcAft>
            </a:pPr>
            <a:endParaRPr lang="de-DE" sz="1600" b="1" dirty="0" smtClean="0">
              <a:solidFill>
                <a:schemeClr val="bg1"/>
              </a:solidFill>
              <a:latin typeface="Palatino Linotype" panose="02040502050505030304" pitchFamily="18" charset="0"/>
            </a:endParaRPr>
          </a:p>
          <a:p>
            <a:pPr>
              <a:spcAft>
                <a:spcPts val="1000"/>
              </a:spcAft>
            </a:pPr>
            <a:r>
              <a:rPr lang="de-DE" sz="1600" b="1" dirty="0" smtClean="0">
                <a:solidFill>
                  <a:schemeClr val="bg1"/>
                </a:solidFill>
                <a:latin typeface="Palatino Linotype" panose="02040502050505030304" pitchFamily="18" charset="0"/>
              </a:rPr>
              <a:t>Griechischer Text</a:t>
            </a:r>
          </a:p>
          <a:p>
            <a:pPr marL="360000">
              <a:spcAft>
                <a:spcPts val="1000"/>
              </a:spcAft>
            </a:pPr>
            <a:r>
              <a:rPr lang="de-DE" sz="1600" i="1" dirty="0" smtClean="0">
                <a:solidFill>
                  <a:schemeClr val="bg1"/>
                </a:solidFill>
                <a:latin typeface="Palatino Linotype" panose="02040502050505030304" pitchFamily="18" charset="0"/>
              </a:rPr>
              <a:t>Beobachtungen zur äußeren Erscheinungsform</a:t>
            </a:r>
          </a:p>
          <a:p>
            <a:pPr marL="1080000" indent="-285750">
              <a:spcAft>
                <a:spcPts val="1000"/>
              </a:spcAft>
              <a:buClr>
                <a:schemeClr val="bg1"/>
              </a:buClr>
              <a:buFont typeface="Arial" panose="020B0604020202020204" pitchFamily="34" charset="0"/>
              <a:buChar char="•"/>
            </a:pPr>
            <a:r>
              <a:rPr lang="de-DE" sz="1600" b="1" dirty="0" smtClean="0">
                <a:solidFill>
                  <a:srgbClr val="FF0000"/>
                </a:solidFill>
                <a:latin typeface="Palatino Linotype" panose="02040502050505030304" pitchFamily="18" charset="0"/>
              </a:rPr>
              <a:t>Dialog</a:t>
            </a:r>
            <a:r>
              <a:rPr lang="de-DE" sz="1600" dirty="0" smtClean="0">
                <a:solidFill>
                  <a:schemeClr val="bg1"/>
                </a:solidFill>
                <a:latin typeface="Palatino Linotype" panose="02040502050505030304" pitchFamily="18" charset="0"/>
              </a:rPr>
              <a:t>: Sokrates – </a:t>
            </a:r>
            <a:r>
              <a:rPr lang="de-DE" sz="1600" dirty="0" err="1" smtClean="0">
                <a:solidFill>
                  <a:schemeClr val="bg1"/>
                </a:solidFill>
                <a:latin typeface="Palatino Linotype" panose="02040502050505030304" pitchFamily="18" charset="0"/>
              </a:rPr>
              <a:t>Menon</a:t>
            </a:r>
            <a:endParaRPr lang="de-DE" sz="1600" dirty="0" smtClean="0">
              <a:solidFill>
                <a:schemeClr val="bg1"/>
              </a:solidFill>
              <a:latin typeface="Palatino Linotype" panose="02040502050505030304" pitchFamily="18" charset="0"/>
            </a:endParaRPr>
          </a:p>
          <a:p>
            <a:pPr marL="1080000" indent="-285750">
              <a:spcAft>
                <a:spcPts val="1000"/>
              </a:spcAft>
              <a:buFont typeface="Arial" panose="020B0604020202020204" pitchFamily="34" charset="0"/>
              <a:buChar char="•"/>
            </a:pPr>
            <a:r>
              <a:rPr lang="de-DE" sz="1600" dirty="0" smtClean="0">
                <a:solidFill>
                  <a:schemeClr val="bg1"/>
                </a:solidFill>
                <a:latin typeface="Palatino Linotype" panose="02040502050505030304" pitchFamily="18" charset="0"/>
              </a:rPr>
              <a:t>Sokrates stellt </a:t>
            </a:r>
            <a:r>
              <a:rPr lang="de-DE" sz="1600" b="1" dirty="0" smtClean="0">
                <a:solidFill>
                  <a:srgbClr val="FF0000"/>
                </a:solidFill>
                <a:latin typeface="Palatino Linotype" panose="02040502050505030304" pitchFamily="18" charset="0"/>
              </a:rPr>
              <a:t>Fragen</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Menon</a:t>
            </a:r>
            <a:r>
              <a:rPr lang="de-DE" sz="1600" dirty="0" smtClean="0">
                <a:solidFill>
                  <a:schemeClr val="bg1"/>
                </a:solidFill>
                <a:latin typeface="Palatino Linotype" panose="02040502050505030304" pitchFamily="18" charset="0"/>
              </a:rPr>
              <a:t> antwortet (meist kurz).</a:t>
            </a:r>
          </a:p>
          <a:p>
            <a:pPr marL="1080000" indent="-285750">
              <a:spcAft>
                <a:spcPts val="1000"/>
              </a:spcAft>
              <a:buFont typeface="Arial" panose="020B0604020202020204" pitchFamily="34" charset="0"/>
              <a:buChar char="•"/>
            </a:pPr>
            <a:r>
              <a:rPr lang="de-DE" sz="1600" dirty="0">
                <a:solidFill>
                  <a:schemeClr val="bg1"/>
                </a:solidFill>
                <a:latin typeface="Palatino Linotype" panose="02040502050505030304" pitchFamily="18" charset="0"/>
              </a:rPr>
              <a:t>a</a:t>
            </a:r>
            <a:r>
              <a:rPr lang="de-DE" sz="1600" dirty="0" smtClean="0">
                <a:solidFill>
                  <a:schemeClr val="bg1"/>
                </a:solidFill>
                <a:latin typeface="Palatino Linotype" panose="02040502050505030304" pitchFamily="18" charset="0"/>
              </a:rPr>
              <a:t>m Ende </a:t>
            </a:r>
            <a:r>
              <a:rPr lang="de-DE" sz="1600" b="1" dirty="0" smtClean="0">
                <a:solidFill>
                  <a:srgbClr val="FF0000"/>
                </a:solidFill>
                <a:latin typeface="Palatino Linotype" panose="02040502050505030304" pitchFamily="18" charset="0"/>
              </a:rPr>
              <a:t>Aussagesätze</a:t>
            </a:r>
            <a:r>
              <a:rPr lang="de-DE" sz="1600" dirty="0" smtClean="0">
                <a:solidFill>
                  <a:srgbClr val="FF0000"/>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mit </a:t>
            </a:r>
            <a:r>
              <a:rPr lang="el-GR" sz="1600" dirty="0" smtClean="0">
                <a:solidFill>
                  <a:schemeClr val="bg1"/>
                </a:solidFill>
                <a:latin typeface="Palatino Linotype" panose="02040502050505030304" pitchFamily="18" charset="0"/>
              </a:rPr>
              <a:t>ἄρα</a:t>
            </a:r>
            <a:r>
              <a:rPr lang="de-DE" sz="1600" dirty="0" smtClean="0">
                <a:solidFill>
                  <a:schemeClr val="bg1"/>
                </a:solidFill>
                <a:latin typeface="Palatino Linotype" panose="02040502050505030304" pitchFamily="18" charset="0"/>
              </a:rPr>
              <a:t> eingeleitet</a:t>
            </a:r>
          </a:p>
          <a:p>
            <a:pPr marL="360000">
              <a:spcAft>
                <a:spcPts val="1000"/>
              </a:spcAft>
            </a:pPr>
            <a:r>
              <a:rPr lang="de-DE" sz="1600" i="1" dirty="0" smtClean="0">
                <a:solidFill>
                  <a:schemeClr val="bg1"/>
                </a:solidFill>
                <a:latin typeface="Palatino Linotype" panose="02040502050505030304" pitchFamily="18" charset="0"/>
              </a:rPr>
              <a:t>Texterschließung</a:t>
            </a:r>
          </a:p>
          <a:p>
            <a:pPr marL="1080000" indent="-285750">
              <a:spcAft>
                <a:spcPts val="1000"/>
              </a:spcAft>
              <a:buClr>
                <a:schemeClr val="bg1"/>
              </a:buClr>
              <a:buFont typeface="Arial" panose="020B0604020202020204" pitchFamily="34" charset="0"/>
              <a:buChar char="•"/>
            </a:pPr>
            <a:r>
              <a:rPr lang="de-DE" sz="1600" b="1" dirty="0" smtClean="0">
                <a:solidFill>
                  <a:srgbClr val="FF0000"/>
                </a:solidFill>
                <a:latin typeface="Palatino Linotype" panose="02040502050505030304" pitchFamily="18" charset="0"/>
              </a:rPr>
              <a:t>Schlüsselbegriffe</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ἀρετή</a:t>
            </a:r>
            <a:r>
              <a:rPr lang="de-DE" sz="1600" dirty="0" smtClean="0">
                <a:solidFill>
                  <a:schemeClr val="bg1"/>
                </a:solidFill>
                <a:latin typeface="Palatino Linotype" panose="02040502050505030304" pitchFamily="18" charset="0"/>
              </a:rPr>
              <a:t>, Mann/Frau, </a:t>
            </a:r>
            <a:r>
              <a:rPr lang="el-GR" sz="1600" dirty="0" smtClean="0">
                <a:solidFill>
                  <a:schemeClr val="bg1"/>
                </a:solidFill>
                <a:latin typeface="Palatino Linotype" panose="02040502050505030304" pitchFamily="18" charset="0"/>
              </a:rPr>
              <a:t>ἄλλη</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τὸ</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αὐτό</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διαφέρει</a:t>
            </a:r>
            <a:endParaRPr lang="de-DE" sz="16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316040645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179512" y="260648"/>
            <a:ext cx="8833418" cy="6817251"/>
          </a:xfrm>
          <a:prstGeom prst="rect">
            <a:avLst/>
          </a:prstGeom>
          <a:noFill/>
        </p:spPr>
        <p:txBody>
          <a:bodyPr wrap="square" rtlCol="0">
            <a:spAutoFit/>
          </a:bodyPr>
          <a:lstStyle/>
          <a:p>
            <a:pPr>
              <a:spcAft>
                <a:spcPts val="1000"/>
              </a:spcAft>
            </a:pPr>
            <a:r>
              <a:rPr lang="de-DE" sz="2000" b="1" dirty="0" smtClean="0">
                <a:solidFill>
                  <a:schemeClr val="bg1"/>
                </a:solidFill>
                <a:latin typeface="Palatino Linotype" panose="02040502050505030304" pitchFamily="18" charset="0"/>
              </a:rPr>
              <a:t>Beispiel </a:t>
            </a:r>
            <a:r>
              <a:rPr lang="de-DE" sz="2000" b="1" dirty="0" smtClean="0">
                <a:solidFill>
                  <a:schemeClr val="bg1"/>
                </a:solidFill>
                <a:latin typeface="Palatino Linotype" panose="02040502050505030304" pitchFamily="18" charset="0"/>
              </a:rPr>
              <a:t>für einen „sokratischen </a:t>
            </a:r>
            <a:r>
              <a:rPr lang="el-GR" sz="2000" b="1" dirty="0" smtClean="0">
                <a:solidFill>
                  <a:schemeClr val="bg1"/>
                </a:solidFill>
                <a:latin typeface="Palatino Linotype" panose="02040502050505030304" pitchFamily="18" charset="0"/>
              </a:rPr>
              <a:t>ἔλεγχος</a:t>
            </a:r>
            <a:r>
              <a:rPr lang="de-DE" sz="2000" b="1" dirty="0" smtClean="0">
                <a:solidFill>
                  <a:schemeClr val="bg1"/>
                </a:solidFill>
                <a:latin typeface="Palatino Linotype" panose="02040502050505030304" pitchFamily="18" charset="0"/>
              </a:rPr>
              <a:t>“</a:t>
            </a:r>
          </a:p>
          <a:p>
            <a:pPr marL="285750" indent="-285750">
              <a:spcAft>
                <a:spcPts val="1000"/>
              </a:spcAft>
              <a:buFont typeface="Arial" panose="020B0604020202020204" pitchFamily="34" charset="0"/>
              <a:buChar char="•"/>
            </a:pPr>
            <a:r>
              <a:rPr lang="de-DE" sz="1700" dirty="0" smtClean="0">
                <a:solidFill>
                  <a:schemeClr val="bg1"/>
                </a:solidFill>
                <a:latin typeface="Palatino Linotype" panose="02040502050505030304" pitchFamily="18" charset="0"/>
              </a:rPr>
              <a:t>Prüfung und/oder Widerlegung einer Aussage oder These                                                 in Form von Frage und Antwort</a:t>
            </a:r>
          </a:p>
          <a:p>
            <a:pPr marL="285750" indent="-285750">
              <a:spcAft>
                <a:spcPts val="2000"/>
              </a:spcAft>
              <a:buFont typeface="Arial" panose="020B0604020202020204" pitchFamily="34" charset="0"/>
              <a:buChar char="•"/>
            </a:pPr>
            <a:r>
              <a:rPr lang="de-DE" sz="1700" dirty="0" smtClean="0">
                <a:solidFill>
                  <a:schemeClr val="bg1"/>
                </a:solidFill>
                <a:latin typeface="Palatino Linotype" panose="02040502050505030304" pitchFamily="18" charset="0"/>
              </a:rPr>
              <a:t>Zwei Arten von Fragen: </a:t>
            </a:r>
            <a:r>
              <a:rPr lang="de-DE" sz="1700" i="1" dirty="0" smtClean="0">
                <a:solidFill>
                  <a:schemeClr val="bg1"/>
                </a:solidFill>
                <a:latin typeface="Palatino Linotype" panose="02040502050505030304" pitchFamily="18" charset="0"/>
              </a:rPr>
              <a:t>	</a:t>
            </a:r>
          </a:p>
          <a:p>
            <a:pPr marL="540000">
              <a:spcAft>
                <a:spcPts val="1000"/>
              </a:spcAft>
            </a:pPr>
            <a:r>
              <a:rPr lang="de-DE" sz="1700" b="1" i="1" dirty="0" smtClean="0">
                <a:solidFill>
                  <a:schemeClr val="bg1"/>
                </a:solidFill>
                <a:latin typeface="Palatino Linotype" panose="02040502050505030304" pitchFamily="18" charset="0"/>
              </a:rPr>
              <a:t>1) </a:t>
            </a:r>
            <a:r>
              <a:rPr lang="de-DE" sz="1700" b="1" i="1" u="sng" dirty="0" smtClean="0">
                <a:solidFill>
                  <a:schemeClr val="bg1"/>
                </a:solidFill>
                <a:latin typeface="Palatino Linotype" panose="02040502050505030304" pitchFamily="18" charset="0"/>
              </a:rPr>
              <a:t>„Was-ist-X?“-Frage</a:t>
            </a:r>
            <a:r>
              <a:rPr lang="de-DE" sz="1700" b="1" i="1" dirty="0" smtClean="0">
                <a:solidFill>
                  <a:schemeClr val="bg1"/>
                </a:solidFill>
                <a:latin typeface="Palatino Linotype" panose="02040502050505030304" pitchFamily="18" charset="0"/>
              </a:rPr>
              <a:t>			</a:t>
            </a:r>
            <a:endParaRPr lang="de-DE" sz="1700" b="1" i="1" u="sng" dirty="0" smtClean="0">
              <a:solidFill>
                <a:schemeClr val="bg1"/>
              </a:solidFill>
              <a:latin typeface="Palatino Linotype" panose="02040502050505030304" pitchFamily="18" charset="0"/>
            </a:endParaRPr>
          </a:p>
          <a:p>
            <a:pPr marL="1080000" indent="-285750">
              <a:spcAft>
                <a:spcPts val="1000"/>
              </a:spcAft>
              <a:buFont typeface="Wingdings" panose="05000000000000000000" pitchFamily="2" charset="2"/>
              <a:buChar char="à"/>
            </a:pPr>
            <a:r>
              <a:rPr lang="de-DE" sz="1700" dirty="0" smtClean="0">
                <a:solidFill>
                  <a:schemeClr val="bg1"/>
                </a:solidFill>
                <a:latin typeface="Palatino Linotype" panose="02040502050505030304" pitchFamily="18" charset="0"/>
                <a:sym typeface="Wingdings" panose="05000000000000000000" pitchFamily="2" charset="2"/>
              </a:rPr>
              <a:t>Ausgangspunkt eines </a:t>
            </a:r>
            <a:r>
              <a:rPr lang="de-DE" sz="1700" dirty="0" err="1" smtClean="0">
                <a:solidFill>
                  <a:schemeClr val="bg1"/>
                </a:solidFill>
                <a:latin typeface="Palatino Linotype" panose="02040502050505030304" pitchFamily="18" charset="0"/>
                <a:sym typeface="Wingdings" panose="05000000000000000000" pitchFamily="2" charset="2"/>
              </a:rPr>
              <a:t>elenktischen</a:t>
            </a:r>
            <a:r>
              <a:rPr lang="de-DE" sz="1700" dirty="0" smtClean="0">
                <a:solidFill>
                  <a:schemeClr val="bg1"/>
                </a:solidFill>
                <a:latin typeface="Palatino Linotype" panose="02040502050505030304" pitchFamily="18" charset="0"/>
                <a:sym typeface="Wingdings" panose="05000000000000000000" pitchFamily="2" charset="2"/>
              </a:rPr>
              <a:t> Gesprächs                                                            </a:t>
            </a:r>
          </a:p>
          <a:p>
            <a:pPr marL="1080000" indent="-285750">
              <a:spcAft>
                <a:spcPts val="1000"/>
              </a:spcAft>
              <a:buFont typeface="Wingdings" panose="05000000000000000000" pitchFamily="2" charset="2"/>
              <a:buChar char="à"/>
            </a:pPr>
            <a:r>
              <a:rPr lang="de-DE" sz="1700" dirty="0" smtClean="0">
                <a:solidFill>
                  <a:schemeClr val="bg1"/>
                </a:solidFill>
                <a:latin typeface="Palatino Linotype" panose="02040502050505030304" pitchFamily="18" charset="0"/>
                <a:sym typeface="Wingdings" panose="05000000000000000000" pitchFamily="2" charset="2"/>
              </a:rPr>
              <a:t>beendet Eingangskonversation eines Dialogs</a:t>
            </a:r>
          </a:p>
          <a:p>
            <a:pPr marL="1080000" indent="-285750">
              <a:spcAft>
                <a:spcPts val="1000"/>
              </a:spcAft>
              <a:buFont typeface="Wingdings" panose="05000000000000000000" pitchFamily="2" charset="2"/>
              <a:buChar char="à"/>
            </a:pPr>
            <a:r>
              <a:rPr lang="de-DE" sz="1700" dirty="0" smtClean="0">
                <a:solidFill>
                  <a:schemeClr val="bg1"/>
                </a:solidFill>
                <a:latin typeface="Palatino Linotype" panose="02040502050505030304" pitchFamily="18" charset="0"/>
                <a:sym typeface="Wingdings" panose="05000000000000000000" pitchFamily="2" charset="2"/>
              </a:rPr>
              <a:t>Gespräch wird unter methodische Kontrolle gebracht</a:t>
            </a:r>
          </a:p>
          <a:p>
            <a:pPr marL="1080000" indent="-285750">
              <a:spcAft>
                <a:spcPts val="1000"/>
              </a:spcAft>
              <a:buFont typeface="Wingdings" panose="05000000000000000000" pitchFamily="2" charset="2"/>
              <a:buChar char="à"/>
            </a:pPr>
            <a:r>
              <a:rPr lang="de-DE" sz="1700" dirty="0" smtClean="0">
                <a:solidFill>
                  <a:schemeClr val="bg1"/>
                </a:solidFill>
                <a:latin typeface="Palatino Linotype" panose="02040502050505030304" pitchFamily="18" charset="0"/>
                <a:sym typeface="Wingdings" panose="05000000000000000000" pitchFamily="2" charset="2"/>
              </a:rPr>
              <a:t>fragt nach der Definition eines Begriffs, z.B. Schönheit,                           Gerechtigkeit, Tugend o.a.</a:t>
            </a:r>
          </a:p>
          <a:p>
            <a:pPr marL="1080000">
              <a:spcAft>
                <a:spcPts val="1000"/>
              </a:spcAft>
            </a:pPr>
            <a:r>
              <a:rPr lang="el-GR" sz="1700" dirty="0" smtClean="0">
                <a:solidFill>
                  <a:schemeClr val="bg1"/>
                </a:solidFill>
                <a:latin typeface="Palatino Linotype" panose="02040502050505030304" pitchFamily="18" charset="0"/>
                <a:sym typeface="Wingdings" panose="05000000000000000000" pitchFamily="2" charset="2"/>
              </a:rPr>
              <a:t>Σ</a:t>
            </a:r>
            <a:r>
              <a:rPr lang="el-GR" sz="1700" dirty="0" smtClean="0">
                <a:solidFill>
                  <a:schemeClr val="bg1"/>
                </a:solidFill>
                <a:latin typeface="Palatino Linotype" panose="02040502050505030304" pitchFamily="18" charset="0"/>
              </a:rPr>
              <a:t>ὺ </a:t>
            </a:r>
            <a:r>
              <a:rPr lang="el-GR" sz="1700" dirty="0">
                <a:solidFill>
                  <a:schemeClr val="bg1"/>
                </a:solidFill>
                <a:latin typeface="Palatino Linotype" panose="02040502050505030304" pitchFamily="18" charset="0"/>
              </a:rPr>
              <a:t>δὲ αὐτός, ὦ πρὸς θεῶν, Μένων, </a:t>
            </a:r>
            <a:r>
              <a:rPr lang="el-GR" sz="1700" b="1" dirty="0">
                <a:solidFill>
                  <a:schemeClr val="bg1"/>
                </a:solidFill>
                <a:latin typeface="Palatino Linotype" panose="02040502050505030304" pitchFamily="18" charset="0"/>
              </a:rPr>
              <a:t>τί φῂς ἀρετὴν εἶναι</a:t>
            </a:r>
            <a:r>
              <a:rPr lang="el-GR" sz="1700" dirty="0">
                <a:solidFill>
                  <a:schemeClr val="bg1"/>
                </a:solidFill>
                <a:latin typeface="Palatino Linotype" panose="02040502050505030304" pitchFamily="18" charset="0"/>
              </a:rPr>
              <a:t>;</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Men</a:t>
            </a:r>
            <a:r>
              <a:rPr lang="de-DE" sz="1600" dirty="0">
                <a:solidFill>
                  <a:schemeClr val="bg1"/>
                </a:solidFill>
                <a:latin typeface="Palatino Linotype" panose="02040502050505030304" pitchFamily="18" charset="0"/>
              </a:rPr>
              <a:t>. 71d</a:t>
            </a:r>
            <a:r>
              <a:rPr lang="de-DE" sz="1600" dirty="0" smtClean="0">
                <a:solidFill>
                  <a:schemeClr val="bg1"/>
                </a:solidFill>
                <a:latin typeface="Palatino Linotype" panose="02040502050505030304" pitchFamily="18" charset="0"/>
              </a:rPr>
              <a:t>)</a:t>
            </a:r>
          </a:p>
          <a:p>
            <a:pPr marL="540000">
              <a:spcAft>
                <a:spcPts val="1000"/>
              </a:spcAft>
            </a:pPr>
            <a:r>
              <a:rPr lang="de-DE" sz="1700" b="1" i="1" dirty="0">
                <a:solidFill>
                  <a:schemeClr val="bg1"/>
                </a:solidFill>
                <a:latin typeface="Palatino Linotype" panose="02040502050505030304" pitchFamily="18" charset="0"/>
              </a:rPr>
              <a:t>2) </a:t>
            </a:r>
            <a:r>
              <a:rPr lang="de-DE" sz="1700" b="1" i="1" u="sng" dirty="0">
                <a:solidFill>
                  <a:schemeClr val="bg1"/>
                </a:solidFill>
                <a:latin typeface="Palatino Linotype" panose="02040502050505030304" pitchFamily="18" charset="0"/>
              </a:rPr>
              <a:t>Ja- / Nein-Frage</a:t>
            </a:r>
          </a:p>
          <a:p>
            <a:pPr marL="1080000" indent="-285750">
              <a:spcAft>
                <a:spcPts val="1000"/>
              </a:spcAft>
              <a:buFont typeface="Wingdings" panose="05000000000000000000" pitchFamily="2" charset="2"/>
              <a:buChar char="à"/>
            </a:pPr>
            <a:r>
              <a:rPr lang="de-DE" sz="1700" dirty="0">
                <a:solidFill>
                  <a:schemeClr val="bg1"/>
                </a:solidFill>
                <a:latin typeface="Palatino Linotype" panose="02040502050505030304" pitchFamily="18" charset="0"/>
                <a:sym typeface="Wingdings" panose="05000000000000000000" pitchFamily="2" charset="2"/>
              </a:rPr>
              <a:t>Reihe von Fragen, die das Gegenüber mit „ja“ oder „nein“ beantworten kann</a:t>
            </a:r>
          </a:p>
          <a:p>
            <a:pPr marL="1080000" indent="-285750">
              <a:spcAft>
                <a:spcPts val="1000"/>
              </a:spcAft>
              <a:buFont typeface="Wingdings" panose="05000000000000000000" pitchFamily="2" charset="2"/>
              <a:buChar char="à"/>
            </a:pPr>
            <a:r>
              <a:rPr lang="de-DE" sz="1700" b="1" dirty="0">
                <a:solidFill>
                  <a:schemeClr val="bg1"/>
                </a:solidFill>
                <a:latin typeface="Palatino Linotype" panose="02040502050505030304" pitchFamily="18" charset="0"/>
                <a:sym typeface="Wingdings" panose="05000000000000000000" pitchFamily="2" charset="2"/>
              </a:rPr>
              <a:t>meist geschlossene</a:t>
            </a:r>
            <a:r>
              <a:rPr lang="de-DE" sz="1700" dirty="0">
                <a:solidFill>
                  <a:schemeClr val="bg1"/>
                </a:solidFill>
                <a:latin typeface="Palatino Linotype" panose="02040502050505030304" pitchFamily="18" charset="0"/>
                <a:sym typeface="Wingdings" panose="05000000000000000000" pitchFamily="2" charset="2"/>
              </a:rPr>
              <a:t> Fragen (</a:t>
            </a:r>
            <a:r>
              <a:rPr lang="el-GR" sz="1700" dirty="0">
                <a:solidFill>
                  <a:schemeClr val="bg1"/>
                </a:solidFill>
                <a:latin typeface="Palatino Linotype" panose="02040502050505030304" pitchFamily="18" charset="0"/>
                <a:sym typeface="Wingdings" panose="05000000000000000000" pitchFamily="2" charset="2"/>
              </a:rPr>
              <a:t>ἆρ̉</a:t>
            </a:r>
            <a:r>
              <a:rPr lang="de-DE" sz="1700" dirty="0">
                <a:solidFill>
                  <a:schemeClr val="bg1"/>
                </a:solidFill>
                <a:latin typeface="Palatino Linotype" panose="02040502050505030304" pitchFamily="18" charset="0"/>
                <a:sym typeface="Wingdings" panose="05000000000000000000" pitchFamily="2" charset="2"/>
              </a:rPr>
              <a:t> </a:t>
            </a:r>
            <a:r>
              <a:rPr lang="el-GR" sz="1700" dirty="0">
                <a:solidFill>
                  <a:schemeClr val="bg1"/>
                </a:solidFill>
                <a:latin typeface="Palatino Linotype" panose="02040502050505030304" pitchFamily="18" charset="0"/>
                <a:sym typeface="Wingdings" panose="05000000000000000000" pitchFamily="2" charset="2"/>
              </a:rPr>
              <a:t>οὐ</a:t>
            </a:r>
            <a:r>
              <a:rPr lang="de-DE" sz="1700" dirty="0">
                <a:solidFill>
                  <a:schemeClr val="bg1"/>
                </a:solidFill>
                <a:latin typeface="Palatino Linotype" panose="02040502050505030304" pitchFamily="18" charset="0"/>
                <a:sym typeface="Wingdings" panose="05000000000000000000" pitchFamily="2" charset="2"/>
              </a:rPr>
              <a:t>, </a:t>
            </a:r>
            <a:r>
              <a:rPr lang="el-GR" sz="1700" dirty="0">
                <a:solidFill>
                  <a:schemeClr val="bg1"/>
                </a:solidFill>
                <a:latin typeface="Palatino Linotype" panose="02040502050505030304" pitchFamily="18" charset="0"/>
                <a:sym typeface="Wingdings" panose="05000000000000000000" pitchFamily="2" charset="2"/>
              </a:rPr>
              <a:t>οὐκοῦν</a:t>
            </a:r>
            <a:r>
              <a:rPr lang="de-DE" sz="1700" dirty="0">
                <a:solidFill>
                  <a:schemeClr val="bg1"/>
                </a:solidFill>
                <a:latin typeface="Palatino Linotype" panose="02040502050505030304" pitchFamily="18" charset="0"/>
                <a:sym typeface="Wingdings" panose="05000000000000000000" pitchFamily="2" charset="2"/>
              </a:rPr>
              <a:t>)</a:t>
            </a:r>
          </a:p>
          <a:p>
            <a:pPr marL="1080000" indent="-285750">
              <a:spcAft>
                <a:spcPts val="1000"/>
              </a:spcAft>
              <a:buFont typeface="Wingdings" panose="05000000000000000000" pitchFamily="2" charset="2"/>
              <a:buChar char="à"/>
            </a:pPr>
            <a:r>
              <a:rPr lang="de-DE" sz="1700" b="1" dirty="0">
                <a:solidFill>
                  <a:schemeClr val="bg1"/>
                </a:solidFill>
                <a:latin typeface="Palatino Linotype" panose="02040502050505030304" pitchFamily="18" charset="0"/>
                <a:sym typeface="Wingdings" panose="05000000000000000000" pitchFamily="2" charset="2"/>
              </a:rPr>
              <a:t>selten offene </a:t>
            </a:r>
            <a:r>
              <a:rPr lang="de-DE" sz="1700" dirty="0">
                <a:solidFill>
                  <a:schemeClr val="bg1"/>
                </a:solidFill>
                <a:latin typeface="Palatino Linotype" panose="02040502050505030304" pitchFamily="18" charset="0"/>
                <a:sym typeface="Wingdings" panose="05000000000000000000" pitchFamily="2" charset="2"/>
              </a:rPr>
              <a:t>Fragen, auf die das Gegenüber eine </a:t>
            </a:r>
            <a:r>
              <a:rPr lang="de-DE" sz="1700" dirty="0" smtClean="0">
                <a:solidFill>
                  <a:schemeClr val="bg1"/>
                </a:solidFill>
                <a:latin typeface="Palatino Linotype" panose="02040502050505030304" pitchFamily="18" charset="0"/>
                <a:sym typeface="Wingdings" panose="05000000000000000000" pitchFamily="2" charset="2"/>
              </a:rPr>
              <a:t>selbstständige    </a:t>
            </a:r>
            <a:r>
              <a:rPr lang="de-DE" sz="1700" dirty="0">
                <a:solidFill>
                  <a:schemeClr val="bg1"/>
                </a:solidFill>
                <a:latin typeface="Palatino Linotype" panose="02040502050505030304" pitchFamily="18" charset="0"/>
                <a:sym typeface="Wingdings" panose="05000000000000000000" pitchFamily="2" charset="2"/>
              </a:rPr>
              <a:t>Entscheidung treffen muss (</a:t>
            </a:r>
            <a:r>
              <a:rPr lang="el-GR" sz="1700" dirty="0">
                <a:solidFill>
                  <a:schemeClr val="bg1"/>
                </a:solidFill>
                <a:latin typeface="Palatino Linotype" panose="02040502050505030304" pitchFamily="18" charset="0"/>
                <a:sym typeface="Wingdings" panose="05000000000000000000" pitchFamily="2" charset="2"/>
              </a:rPr>
              <a:t>πότερον</a:t>
            </a:r>
            <a:r>
              <a:rPr lang="de-DE" sz="1700" dirty="0">
                <a:solidFill>
                  <a:schemeClr val="bg1"/>
                </a:solidFill>
                <a:latin typeface="Palatino Linotype" panose="02040502050505030304" pitchFamily="18" charset="0"/>
                <a:sym typeface="Wingdings" panose="05000000000000000000" pitchFamily="2" charset="2"/>
              </a:rPr>
              <a:t> … </a:t>
            </a:r>
            <a:r>
              <a:rPr lang="el-GR" sz="1700" dirty="0">
                <a:solidFill>
                  <a:schemeClr val="bg1"/>
                </a:solidFill>
                <a:latin typeface="Palatino Linotype" panose="02040502050505030304" pitchFamily="18" charset="0"/>
                <a:sym typeface="Wingdings" panose="05000000000000000000" pitchFamily="2" charset="2"/>
              </a:rPr>
              <a:t>ἤ</a:t>
            </a:r>
            <a:r>
              <a:rPr lang="de-DE" sz="1700" dirty="0">
                <a:solidFill>
                  <a:schemeClr val="bg1"/>
                </a:solidFill>
                <a:latin typeface="Palatino Linotype" panose="02040502050505030304" pitchFamily="18" charset="0"/>
                <a:sym typeface="Wingdings" panose="05000000000000000000" pitchFamily="2" charset="2"/>
              </a:rPr>
              <a:t>, Satzfragen ohne Partikel)</a:t>
            </a:r>
            <a:endParaRPr lang="de-DE" sz="1700" dirty="0">
              <a:solidFill>
                <a:schemeClr val="bg1"/>
              </a:solidFill>
              <a:latin typeface="Palatino Linotype" panose="02040502050505030304" pitchFamily="18" charset="0"/>
            </a:endParaRPr>
          </a:p>
          <a:p>
            <a:pPr marL="1080000">
              <a:spcAft>
                <a:spcPts val="1000"/>
              </a:spcAft>
            </a:pPr>
            <a:endParaRPr lang="de-DE" sz="2000" dirty="0">
              <a:solidFill>
                <a:schemeClr val="bg1"/>
              </a:solidFill>
              <a:latin typeface="Palatino Linotype" panose="02040502050505030304" pitchFamily="18" charset="0"/>
              <a:sym typeface="Wingdings" panose="05000000000000000000" pitchFamily="2" charset="2"/>
            </a:endParaRPr>
          </a:p>
          <a:p>
            <a:pPr marL="540000">
              <a:spcAft>
                <a:spcPts val="1000"/>
              </a:spcAft>
            </a:pPr>
            <a:endParaRPr lang="de-DE" sz="1700" b="1" i="1" u="sng" dirty="0" smtClean="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51088530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6251" y="188640"/>
            <a:ext cx="9015152" cy="6337632"/>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Männliche </a:t>
            </a:r>
            <a:r>
              <a:rPr lang="de-DE" sz="2000" b="1" u="sng" dirty="0" smtClean="0">
                <a:solidFill>
                  <a:schemeClr val="bg1"/>
                </a:solidFill>
                <a:latin typeface="Palatino Linotype" panose="02040502050505030304" pitchFamily="18" charset="0"/>
              </a:rPr>
              <a:t>und weibliche Tugend</a:t>
            </a:r>
            <a:r>
              <a:rPr lang="de-DE" sz="1200" dirty="0" smtClean="0">
                <a:solidFill>
                  <a:schemeClr val="bg1"/>
                </a:solidFill>
                <a:latin typeface="Palatino Linotype" panose="02040502050505030304" pitchFamily="18" charset="0"/>
              </a:rPr>
              <a:t> (</a:t>
            </a:r>
            <a:r>
              <a:rPr lang="de-DE" sz="1200" dirty="0" err="1" smtClean="0">
                <a:solidFill>
                  <a:schemeClr val="bg1"/>
                </a:solidFill>
                <a:latin typeface="Palatino Linotype" panose="02040502050505030304" pitchFamily="18" charset="0"/>
              </a:rPr>
              <a:t>Menon</a:t>
            </a:r>
            <a:r>
              <a:rPr lang="de-DE" sz="1200" dirty="0" smtClean="0">
                <a:solidFill>
                  <a:schemeClr val="bg1"/>
                </a:solidFill>
                <a:latin typeface="Palatino Linotype" panose="02040502050505030304" pitchFamily="18" charset="0"/>
              </a:rPr>
              <a:t> 72d-73c, gekürzt)</a:t>
            </a:r>
            <a:r>
              <a:rPr lang="de-DE" sz="2000" b="1" u="sng" dirty="0" smtClean="0">
                <a:solidFill>
                  <a:schemeClr val="bg1"/>
                </a:solidFill>
                <a:latin typeface="Palatino Linotype" panose="02040502050505030304" pitchFamily="18" charset="0"/>
              </a:rPr>
              <a:t> </a:t>
            </a:r>
          </a:p>
          <a:p>
            <a:r>
              <a:rPr lang="de-DE" sz="1700" dirty="0" err="1" smtClean="0">
                <a:solidFill>
                  <a:schemeClr val="bg1"/>
                </a:solidFill>
                <a:latin typeface="Palatino Linotype" panose="02040502050505030304" pitchFamily="18" charset="0"/>
              </a:rPr>
              <a:t>Σω</a:t>
            </a:r>
            <a:r>
              <a:rPr lang="de-DE" sz="1700" dirty="0" smtClean="0">
                <a:solidFill>
                  <a:schemeClr val="bg1"/>
                </a:solidFill>
                <a:latin typeface="Palatino Linotype" panose="02040502050505030304" pitchFamily="18" charset="0"/>
              </a:rPr>
              <a:t>.	</a:t>
            </a:r>
            <a:r>
              <a:rPr lang="de-DE" sz="1700" b="1" dirty="0" err="1" smtClean="0">
                <a:solidFill>
                  <a:srgbClr val="FF0000"/>
                </a:solidFill>
                <a:latin typeface="Palatino Linotype" panose="02040502050505030304" pitchFamily="18" charset="0"/>
              </a:rPr>
              <a:t>Πότερον</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δὲ</a:t>
            </a:r>
            <a:r>
              <a:rPr lang="de-DE" sz="1700" dirty="0" smtClean="0">
                <a:solidFill>
                  <a:schemeClr val="bg1"/>
                </a:solidFill>
                <a:latin typeface="Palatino Linotype" panose="02040502050505030304" pitchFamily="18" charset="0"/>
              </a:rPr>
              <a:t> π</a:t>
            </a:r>
            <a:r>
              <a:rPr lang="de-DE" sz="1700" dirty="0" err="1" smtClean="0">
                <a:solidFill>
                  <a:schemeClr val="bg1"/>
                </a:solidFill>
                <a:latin typeface="Palatino Linotype" panose="02040502050505030304" pitchFamily="18" charset="0"/>
              </a:rPr>
              <a:t>ερὶ</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ἀρετῆς</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μόνον</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σοι</a:t>
            </a:r>
            <a:r>
              <a:rPr lang="de-DE" sz="1700" dirty="0" smtClean="0">
                <a:solidFill>
                  <a:schemeClr val="bg1"/>
                </a:solidFill>
                <a:latin typeface="Palatino Linotype" panose="02040502050505030304" pitchFamily="18" charset="0"/>
              </a:rPr>
              <a:t> ο</a:t>
            </a:r>
            <a:r>
              <a:rPr lang="el-GR" sz="1700" dirty="0" smtClean="0">
                <a:solidFill>
                  <a:schemeClr val="bg1"/>
                </a:solidFill>
                <a:latin typeface="Palatino Linotype" panose="02040502050505030304" pitchFamily="18" charset="0"/>
              </a:rPr>
              <a:t>ὕ</a:t>
            </a:r>
            <a:r>
              <a:rPr lang="de-DE" sz="1700" dirty="0" err="1" smtClean="0">
                <a:solidFill>
                  <a:schemeClr val="bg1"/>
                </a:solidFill>
                <a:latin typeface="Palatino Linotype" panose="02040502050505030304" pitchFamily="18" charset="0"/>
              </a:rPr>
              <a:t>τω</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δοκεῖ</a:t>
            </a:r>
            <a:r>
              <a:rPr lang="de-DE" sz="1700" dirty="0" smtClean="0">
                <a:solidFill>
                  <a:schemeClr val="bg1"/>
                </a:solidFill>
                <a:latin typeface="Palatino Linotype" panose="02040502050505030304" pitchFamily="18" charset="0"/>
              </a:rPr>
              <a:t>, ὦ </a:t>
            </a:r>
            <a:r>
              <a:rPr lang="de-DE" sz="1700" dirty="0" err="1" smtClean="0">
                <a:solidFill>
                  <a:schemeClr val="bg1"/>
                </a:solidFill>
                <a:latin typeface="Palatino Linotype" panose="02040502050505030304" pitchFamily="18" charset="0"/>
              </a:rPr>
              <a:t>Μένων</a:t>
            </a:r>
            <a:r>
              <a:rPr lang="de-DE" sz="1700" dirty="0" smtClean="0">
                <a:solidFill>
                  <a:schemeClr val="bg1"/>
                </a:solidFill>
                <a:latin typeface="Palatino Linotype" panose="02040502050505030304" pitchFamily="18" charset="0"/>
              </a:rPr>
              <a:t>, </a:t>
            </a:r>
            <a:r>
              <a:rPr lang="de-DE" sz="1700" b="1" dirty="0" smtClean="0">
                <a:solidFill>
                  <a:srgbClr val="FF0000"/>
                </a:solidFill>
                <a:latin typeface="Palatino Linotype" panose="02040502050505030304" pitchFamily="18" charset="0"/>
              </a:rPr>
              <a:t>ἢ</a:t>
            </a:r>
            <a:r>
              <a:rPr lang="de-DE" sz="1700" dirty="0" smtClean="0">
                <a:solidFill>
                  <a:schemeClr val="bg1"/>
                </a:solidFill>
                <a:latin typeface="Palatino Linotype" panose="02040502050505030304" pitchFamily="18" charset="0"/>
              </a:rPr>
              <a:t> καὶ π</a:t>
            </a:r>
            <a:r>
              <a:rPr lang="de-DE" sz="1700" dirty="0" err="1" smtClean="0">
                <a:solidFill>
                  <a:schemeClr val="bg1"/>
                </a:solidFill>
                <a:latin typeface="Palatino Linotype" panose="02040502050505030304" pitchFamily="18" charset="0"/>
              </a:rPr>
              <a:t>ερὶ</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ὑγιεί</a:t>
            </a:r>
            <a:r>
              <a:rPr lang="de-DE" sz="1700" dirty="0" smtClean="0">
                <a:solidFill>
                  <a:schemeClr val="bg1"/>
                </a:solidFill>
                <a:latin typeface="Palatino Linotype" panose="02040502050505030304" pitchFamily="18" charset="0"/>
              </a:rPr>
              <a:t>ας 	καὶ περὶ ἰσχύος καὶ τῶν ἄλλων; </a:t>
            </a:r>
            <a:r>
              <a:rPr lang="de-DE" sz="1700" u="heavy" dirty="0" smtClean="0">
                <a:solidFill>
                  <a:schemeClr val="bg1"/>
                </a:solidFill>
                <a:uFill>
                  <a:solidFill>
                    <a:srgbClr val="FF0000"/>
                  </a:solidFill>
                </a:uFill>
                <a:latin typeface="Palatino Linotype" panose="02040502050505030304" pitchFamily="18" charset="0"/>
              </a:rPr>
              <a:t>Ἄλλη μὲν ἀνδρὸς δοκεῖ σοι εἶναι ὑγίεια, </a:t>
            </a:r>
          </a:p>
          <a:p>
            <a:pPr>
              <a:spcAft>
                <a:spcPts val="300"/>
              </a:spcAft>
            </a:pPr>
            <a:r>
              <a:rPr lang="de-DE" sz="1700" dirty="0">
                <a:solidFill>
                  <a:schemeClr val="bg1"/>
                </a:solidFill>
                <a:uFill>
                  <a:solidFill>
                    <a:srgbClr val="FF0000"/>
                  </a:solidFill>
                </a:uFill>
                <a:latin typeface="Palatino Linotype" panose="02040502050505030304" pitchFamily="18" charset="0"/>
              </a:rPr>
              <a:t>	</a:t>
            </a:r>
            <a:r>
              <a:rPr lang="de-DE" sz="1700" u="heavy" dirty="0" err="1" smtClean="0">
                <a:solidFill>
                  <a:schemeClr val="bg1"/>
                </a:solidFill>
                <a:uFill>
                  <a:solidFill>
                    <a:srgbClr val="FF0000"/>
                  </a:solidFill>
                </a:uFill>
                <a:latin typeface="Palatino Linotype" panose="02040502050505030304" pitchFamily="18" charset="0"/>
              </a:rPr>
              <a:t>ἄλλη</a:t>
            </a:r>
            <a:r>
              <a:rPr lang="de-DE" sz="1700" u="heavy" dirty="0" smtClean="0">
                <a:solidFill>
                  <a:schemeClr val="bg1"/>
                </a:solidFill>
                <a:uFill>
                  <a:solidFill>
                    <a:srgbClr val="FF0000"/>
                  </a:solidFill>
                </a:uFill>
                <a:latin typeface="Palatino Linotype" panose="02040502050505030304" pitchFamily="18" charset="0"/>
              </a:rPr>
              <a:t> δὲ γυναικός</a:t>
            </a:r>
            <a:r>
              <a:rPr lang="de-DE" sz="1700" u="heavy" dirty="0">
                <a:solidFill>
                  <a:schemeClr val="bg1"/>
                </a:solidFill>
                <a:uFill>
                  <a:solidFill>
                    <a:srgbClr val="FF0000"/>
                  </a:solidFill>
                </a:uFill>
                <a:latin typeface="Palatino Linotype" panose="02040502050505030304" pitchFamily="18" charset="0"/>
              </a:rPr>
              <a:t>, ἤ τὸ </a:t>
            </a:r>
            <a:r>
              <a:rPr lang="de-DE" sz="1700" u="heavy" dirty="0" smtClean="0">
                <a:solidFill>
                  <a:schemeClr val="bg1"/>
                </a:solidFill>
                <a:uFill>
                  <a:solidFill>
                    <a:srgbClr val="FF0000"/>
                  </a:solidFill>
                </a:uFill>
                <a:latin typeface="Palatino Linotype" panose="02040502050505030304" pitchFamily="18" charset="0"/>
              </a:rPr>
              <a:t>αὐτό</a:t>
            </a:r>
            <a:r>
              <a:rPr lang="de-DE" sz="1700" u="heavy" dirty="0">
                <a:solidFill>
                  <a:schemeClr val="bg1"/>
                </a:solidFill>
                <a:uFill>
                  <a:solidFill>
                    <a:srgbClr val="FF0000"/>
                  </a:solidFill>
                </a:uFill>
                <a:latin typeface="Palatino Linotype" panose="02040502050505030304" pitchFamily="18" charset="0"/>
              </a:rPr>
              <a:t>, εἴτε ἐν άνδρί, εἴτε ἐν γυναικί;</a:t>
            </a:r>
          </a:p>
          <a:p>
            <a:pPr>
              <a:spcAft>
                <a:spcPts val="300"/>
              </a:spcAft>
            </a:pPr>
            <a:r>
              <a:rPr lang="de-DE" sz="1700" dirty="0" err="1" smtClean="0">
                <a:solidFill>
                  <a:schemeClr val="bg1"/>
                </a:solidFill>
                <a:latin typeface="Palatino Linotype" panose="02040502050505030304" pitchFamily="18" charset="0"/>
              </a:rPr>
              <a:t>Μέ</a:t>
            </a:r>
            <a:r>
              <a:rPr lang="de-DE" sz="1700" dirty="0" smtClean="0">
                <a:solidFill>
                  <a:schemeClr val="bg1"/>
                </a:solidFill>
                <a:latin typeface="Palatino Linotype" panose="02040502050505030304" pitchFamily="18" charset="0"/>
              </a:rPr>
              <a:t>. 	Ἡ </a:t>
            </a:r>
            <a:r>
              <a:rPr lang="de-DE" sz="1700" dirty="0">
                <a:solidFill>
                  <a:schemeClr val="bg1"/>
                </a:solidFill>
                <a:latin typeface="Palatino Linotype" panose="02040502050505030304" pitchFamily="18" charset="0"/>
              </a:rPr>
              <a:t>α</a:t>
            </a:r>
            <a:r>
              <a:rPr lang="de-DE" sz="1700" dirty="0" err="1">
                <a:solidFill>
                  <a:schemeClr val="bg1"/>
                </a:solidFill>
                <a:latin typeface="Palatino Linotype" panose="02040502050505030304" pitchFamily="18" charset="0"/>
              </a:rPr>
              <a:t>ὐτή</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μοι</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δοκεῖ</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ὑγίειά</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εἶν</a:t>
            </a:r>
            <a:r>
              <a:rPr lang="de-DE" sz="1700" dirty="0">
                <a:solidFill>
                  <a:schemeClr val="bg1"/>
                </a:solidFill>
                <a:latin typeface="Palatino Linotype" panose="02040502050505030304" pitchFamily="18" charset="0"/>
              </a:rPr>
              <a:t>αι καὶ ἀνδρὸς καὶ γυναικός.</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b="1" dirty="0" smtClean="0">
                <a:solidFill>
                  <a:srgbClr val="FF0000"/>
                </a:solidFill>
                <a:latin typeface="Palatino Linotype" panose="02040502050505030304" pitchFamily="18" charset="0"/>
              </a:rPr>
              <a:t>Ἡ </a:t>
            </a:r>
            <a:r>
              <a:rPr lang="de-DE" sz="1700" b="1" dirty="0" err="1">
                <a:solidFill>
                  <a:srgbClr val="FF0000"/>
                </a:solidFill>
                <a:latin typeface="Palatino Linotype" panose="02040502050505030304" pitchFamily="18" charset="0"/>
              </a:rPr>
              <a:t>δὲ</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ἀρετὴ</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δι</a:t>
            </a:r>
            <a:r>
              <a:rPr lang="de-DE" sz="1700" b="1" dirty="0">
                <a:solidFill>
                  <a:srgbClr val="FF0000"/>
                </a:solidFill>
                <a:latin typeface="Palatino Linotype" panose="02040502050505030304" pitchFamily="18" charset="0"/>
              </a:rPr>
              <a:t>αφέρει τι, εἴτε ἐν παιδὶ εἴτε ἐν </a:t>
            </a:r>
            <a:r>
              <a:rPr lang="de-DE" sz="1700" b="1" dirty="0" smtClean="0">
                <a:solidFill>
                  <a:srgbClr val="FF0000"/>
                </a:solidFill>
                <a:latin typeface="Palatino Linotype" panose="02040502050505030304" pitchFamily="18" charset="0"/>
              </a:rPr>
              <a:t>πρεσβυτέρῳ</a:t>
            </a:r>
            <a:r>
              <a:rPr lang="de-DE" sz="1700" b="1" dirty="0">
                <a:solidFill>
                  <a:srgbClr val="FF0000"/>
                </a:solidFill>
                <a:latin typeface="Palatino Linotype" panose="02040502050505030304" pitchFamily="18" charset="0"/>
              </a:rPr>
              <a:t>, </a:t>
            </a:r>
            <a:endParaRPr lang="de-DE" sz="1700" b="1" dirty="0" smtClean="0">
              <a:solidFill>
                <a:srgbClr val="FF0000"/>
              </a:solidFill>
              <a:latin typeface="Palatino Linotype" panose="02040502050505030304" pitchFamily="18" charset="0"/>
            </a:endParaRPr>
          </a:p>
          <a:p>
            <a:pPr>
              <a:spcAft>
                <a:spcPts val="300"/>
              </a:spcAft>
            </a:pPr>
            <a:r>
              <a:rPr lang="de-DE" sz="1700" b="1" dirty="0">
                <a:solidFill>
                  <a:srgbClr val="FF0000"/>
                </a:solidFill>
                <a:latin typeface="Palatino Linotype" panose="02040502050505030304" pitchFamily="18" charset="0"/>
              </a:rPr>
              <a:t>	</a:t>
            </a:r>
            <a:r>
              <a:rPr lang="de-DE" sz="1700" b="1" dirty="0" err="1" smtClean="0">
                <a:solidFill>
                  <a:srgbClr val="FF0000"/>
                </a:solidFill>
                <a:latin typeface="Palatino Linotype" panose="02040502050505030304" pitchFamily="18" charset="0"/>
              </a:rPr>
              <a:t>εἴτε</a:t>
            </a:r>
            <a:r>
              <a:rPr lang="de-DE" sz="1700" b="1" dirty="0" smtClean="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ἐν</a:t>
            </a:r>
            <a:r>
              <a:rPr lang="de-DE" sz="1700" b="1" dirty="0">
                <a:solidFill>
                  <a:srgbClr val="FF0000"/>
                </a:solidFill>
                <a:latin typeface="Palatino Linotype" panose="02040502050505030304" pitchFamily="18" charset="0"/>
              </a:rPr>
              <a:t> </a:t>
            </a:r>
            <a:r>
              <a:rPr lang="de-DE" sz="1700" b="1" dirty="0" err="1" smtClean="0">
                <a:solidFill>
                  <a:srgbClr val="FF0000"/>
                </a:solidFill>
                <a:latin typeface="Palatino Linotype" panose="02040502050505030304" pitchFamily="18" charset="0"/>
              </a:rPr>
              <a:t>γυν</a:t>
            </a:r>
            <a:r>
              <a:rPr lang="de-DE" sz="1700" b="1" dirty="0" smtClean="0">
                <a:solidFill>
                  <a:srgbClr val="FF0000"/>
                </a:solidFill>
                <a:latin typeface="Palatino Linotype" panose="02040502050505030304" pitchFamily="18" charset="0"/>
              </a:rPr>
              <a:t>αικὶ εἴτε </a:t>
            </a:r>
            <a:r>
              <a:rPr lang="de-DE" sz="1700" b="1" dirty="0">
                <a:solidFill>
                  <a:srgbClr val="FF0000"/>
                </a:solidFill>
                <a:latin typeface="Palatino Linotype" panose="02040502050505030304" pitchFamily="18" charset="0"/>
              </a:rPr>
              <a:t>ἐν ἀνδρί;</a:t>
            </a:r>
          </a:p>
          <a:p>
            <a:pPr>
              <a:spcAft>
                <a:spcPts val="300"/>
              </a:spcAft>
            </a:pPr>
            <a:r>
              <a:rPr lang="de-DE" sz="1700" dirty="0" err="1">
                <a:solidFill>
                  <a:schemeClr val="bg1"/>
                </a:solidFill>
                <a:latin typeface="Palatino Linotype" panose="02040502050505030304" pitchFamily="18" charset="0"/>
              </a:rPr>
              <a:t>Με</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Ἔμοιγέ</a:t>
            </a:r>
            <a:r>
              <a:rPr lang="de-DE" sz="1700" dirty="0" smtClean="0">
                <a:solidFill>
                  <a:schemeClr val="bg1"/>
                </a:solidFill>
                <a:latin typeface="Palatino Linotype" panose="02040502050505030304" pitchFamily="18" charset="0"/>
              </a:rPr>
              <a:t> </a:t>
            </a:r>
            <a:r>
              <a:rPr lang="de-DE" sz="1700" dirty="0">
                <a:solidFill>
                  <a:schemeClr val="bg1"/>
                </a:solidFill>
                <a:latin typeface="Palatino Linotype" panose="02040502050505030304" pitchFamily="18" charset="0"/>
              </a:rPr>
              <a:t>π</a:t>
            </a:r>
            <a:r>
              <a:rPr lang="de-DE" sz="1700" dirty="0" err="1">
                <a:solidFill>
                  <a:schemeClr val="bg1"/>
                </a:solidFill>
                <a:latin typeface="Palatino Linotype" panose="02040502050505030304" pitchFamily="18" charset="0"/>
              </a:rPr>
              <a:t>ως</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δοκεῖ</a:t>
            </a:r>
            <a:r>
              <a:rPr lang="de-DE" sz="1700" dirty="0">
                <a:solidFill>
                  <a:schemeClr val="bg1"/>
                </a:solidFill>
                <a:latin typeface="Palatino Linotype" panose="02040502050505030304" pitchFamily="18" charset="0"/>
              </a:rPr>
              <a:t>, ὦ </a:t>
            </a:r>
            <a:r>
              <a:rPr lang="de-DE" sz="1700" dirty="0" err="1">
                <a:solidFill>
                  <a:schemeClr val="bg1"/>
                </a:solidFill>
                <a:latin typeface="Palatino Linotype" panose="02040502050505030304" pitchFamily="18" charset="0"/>
              </a:rPr>
              <a:t>Σώκρ</a:t>
            </a:r>
            <a:r>
              <a:rPr lang="de-DE" sz="1700" dirty="0">
                <a:solidFill>
                  <a:schemeClr val="bg1"/>
                </a:solidFill>
                <a:latin typeface="Palatino Linotype" panose="02040502050505030304" pitchFamily="18" charset="0"/>
              </a:rPr>
              <a:t>ατες, τοῦτο οὐκέτι ὅμοιον </a:t>
            </a:r>
            <a:r>
              <a:rPr lang="de-DE" sz="1700" dirty="0" smtClean="0">
                <a:solidFill>
                  <a:schemeClr val="bg1"/>
                </a:solidFill>
                <a:latin typeface="Palatino Linotype" panose="02040502050505030304" pitchFamily="18" charset="0"/>
              </a:rPr>
              <a:t>εἶναι </a:t>
            </a:r>
            <a:r>
              <a:rPr lang="de-DE" sz="1700" dirty="0">
                <a:solidFill>
                  <a:schemeClr val="bg1"/>
                </a:solidFill>
                <a:latin typeface="Palatino Linotype" panose="02040502050505030304" pitchFamily="18" charset="0"/>
              </a:rPr>
              <a:t>τοῖς ἄλλοις.</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b="1" dirty="0" err="1" smtClean="0">
                <a:solidFill>
                  <a:srgbClr val="FF0000"/>
                </a:solidFill>
                <a:latin typeface="Palatino Linotype" panose="02040502050505030304" pitchFamily="18" charset="0"/>
              </a:rPr>
              <a:t>Τί</a:t>
            </a:r>
            <a:r>
              <a:rPr lang="de-DE" sz="1700" b="1" dirty="0" smtClean="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δέ</a:t>
            </a:r>
            <a:r>
              <a:rPr lang="de-DE" sz="1700" b="1" dirty="0">
                <a:solidFill>
                  <a:srgbClr val="FF0000"/>
                </a:solidFill>
                <a:latin typeface="Palatino Linotype" panose="02040502050505030304" pitchFamily="18" charset="0"/>
              </a:rPr>
              <a:t>; </a:t>
            </a:r>
            <a:r>
              <a:rPr lang="de-DE" sz="1700" b="1" dirty="0" err="1">
                <a:solidFill>
                  <a:srgbClr val="FF0000"/>
                </a:solidFill>
                <a:latin typeface="Palatino Linotype" panose="02040502050505030304" pitchFamily="18" charset="0"/>
              </a:rPr>
              <a:t>οὐκ</a:t>
            </a:r>
            <a:r>
              <a:rPr lang="de-DE" sz="1700" b="1"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ἀνδρῶν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μὲν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ἀρετὴν</a:t>
            </a:r>
            <a:r>
              <a:rPr lang="de-DE" sz="1700" dirty="0">
                <a:solidFill>
                  <a:schemeClr val="bg1"/>
                </a:solidFill>
                <a:latin typeface="Palatino Linotype" panose="02040502050505030304" pitchFamily="18" charset="0"/>
              </a:rPr>
              <a:t> </a:t>
            </a:r>
            <a:r>
              <a:rPr lang="de-DE" sz="1700" b="1" dirty="0" err="1">
                <a:solidFill>
                  <a:srgbClr val="FF0000"/>
                </a:solidFill>
                <a:latin typeface="Palatino Linotype" panose="02040502050505030304" pitchFamily="18" charset="0"/>
              </a:rPr>
              <a:t>ἔλεγες</a:t>
            </a:r>
            <a:r>
              <a:rPr lang="de-DE" sz="1700" dirty="0">
                <a:solidFill>
                  <a:srgbClr val="FF0000"/>
                </a:solidFill>
                <a:latin typeface="Palatino Linotype" panose="02040502050505030304" pitchFamily="18" charset="0"/>
              </a:rPr>
              <a:t> </a:t>
            </a:r>
            <a:r>
              <a:rPr lang="de-DE" sz="1700" dirty="0">
                <a:solidFill>
                  <a:schemeClr val="bg1"/>
                </a:solidFill>
                <a:latin typeface="Palatino Linotype" panose="02040502050505030304" pitchFamily="18" charset="0"/>
              </a:rPr>
              <a:t>π</a:t>
            </a:r>
            <a:r>
              <a:rPr lang="de-DE" sz="1700" dirty="0" err="1">
                <a:solidFill>
                  <a:schemeClr val="bg1"/>
                </a:solidFill>
                <a:latin typeface="Palatino Linotype" panose="02040502050505030304" pitchFamily="18" charset="0"/>
              </a:rPr>
              <a:t>όλιν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εὖ</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ἐπ</a:t>
            </a:r>
            <a:r>
              <a:rPr lang="de-DE" sz="1700" dirty="0" err="1" smtClean="0">
                <a:solidFill>
                  <a:schemeClr val="bg1"/>
                </a:solidFill>
                <a:latin typeface="Palatino Linotype" panose="02040502050505030304" pitchFamily="18" charset="0"/>
              </a:rPr>
              <a:t>ιτρο</a:t>
            </a:r>
            <a:r>
              <a:rPr lang="de-DE" sz="1700" dirty="0" smtClean="0">
                <a:solidFill>
                  <a:schemeClr val="bg1"/>
                </a:solidFill>
                <a:latin typeface="Palatino Linotype" panose="02040502050505030304" pitchFamily="18" charset="0"/>
              </a:rPr>
              <a:t>πεύειν</a:t>
            </a:r>
            <a:r>
              <a:rPr lang="de-DE" sz="1700" dirty="0">
                <a:solidFill>
                  <a:schemeClr val="bg1"/>
                </a:solidFill>
                <a:latin typeface="Palatino Linotype" panose="02040502050505030304" pitchFamily="18" charset="0"/>
              </a:rPr>
              <a:t>, </a:t>
            </a:r>
            <a:endParaRPr lang="de-DE" sz="1700" dirty="0" smtClean="0">
              <a:solidFill>
                <a:schemeClr val="bg1"/>
              </a:solidFill>
              <a:latin typeface="Palatino Linotype" panose="02040502050505030304" pitchFamily="18" charset="0"/>
            </a:endParaRPr>
          </a:p>
          <a:p>
            <a:pPr>
              <a:spcAft>
                <a:spcPts val="300"/>
              </a:spcAft>
            </a:pP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γυν</a:t>
            </a:r>
            <a:r>
              <a:rPr lang="de-DE" sz="1700" dirty="0" smtClean="0">
                <a:solidFill>
                  <a:schemeClr val="bg1"/>
                </a:solidFill>
                <a:latin typeface="Palatino Linotype" panose="02040502050505030304" pitchFamily="18" charset="0"/>
              </a:rPr>
              <a:t>αικῶν δὲ οἰκίαν</a:t>
            </a:r>
            <a:r>
              <a:rPr lang="de-DE" sz="1700" dirty="0">
                <a:solidFill>
                  <a:schemeClr val="bg1"/>
                </a:solidFill>
                <a:latin typeface="Palatino Linotype" panose="02040502050505030304" pitchFamily="18" charset="0"/>
              </a:rPr>
              <a:t>;</a:t>
            </a:r>
          </a:p>
          <a:p>
            <a:pPr>
              <a:spcAft>
                <a:spcPts val="300"/>
              </a:spcAft>
            </a:pPr>
            <a:r>
              <a:rPr lang="de-DE" sz="1700" dirty="0" err="1">
                <a:solidFill>
                  <a:schemeClr val="bg1"/>
                </a:solidFill>
                <a:latin typeface="Palatino Linotype" panose="02040502050505030304" pitchFamily="18" charset="0"/>
              </a:rPr>
              <a:t>Με</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Ἔγωγε</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b="1" dirty="0" err="1" smtClean="0">
                <a:solidFill>
                  <a:srgbClr val="FF0000"/>
                </a:solidFill>
                <a:latin typeface="Palatino Linotype" panose="02040502050505030304" pitchFamily="18" charset="0"/>
              </a:rPr>
              <a:t>Ἆρ</a:t>
            </a:r>
            <a:r>
              <a:rPr lang="de-DE" sz="1700" b="1" dirty="0">
                <a:solidFill>
                  <a:srgbClr val="FF0000"/>
                </a:solidFill>
                <a:latin typeface="Palatino Linotype" panose="02040502050505030304" pitchFamily="18" charset="0"/>
              </a:rPr>
              <a:t>'</a:t>
            </a:r>
            <a:r>
              <a:rPr lang="de-DE" sz="1700" dirty="0">
                <a:solidFill>
                  <a:srgbClr val="FF0000"/>
                </a:solidFill>
                <a:latin typeface="Palatino Linotype" panose="02040502050505030304" pitchFamily="18" charset="0"/>
              </a:rPr>
              <a:t> </a:t>
            </a:r>
            <a:r>
              <a:rPr lang="de-DE" sz="1700" dirty="0" err="1">
                <a:solidFill>
                  <a:schemeClr val="bg1"/>
                </a:solidFill>
                <a:latin typeface="Palatino Linotype" panose="02040502050505030304" pitchFamily="18" charset="0"/>
              </a:rPr>
              <a:t>οὖν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ἔξεστιν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ἀνδράσιν</a:t>
            </a:r>
            <a:r>
              <a:rPr lang="de-DE" sz="1700" dirty="0">
                <a:solidFill>
                  <a:schemeClr val="bg1"/>
                </a:solidFill>
                <a:latin typeface="Palatino Linotype" panose="02040502050505030304" pitchFamily="18" charset="0"/>
              </a:rPr>
              <a:t> ἤ </a:t>
            </a:r>
            <a:r>
              <a:rPr lang="de-DE" sz="1700" dirty="0" err="1">
                <a:solidFill>
                  <a:schemeClr val="bg1"/>
                </a:solidFill>
                <a:latin typeface="Palatino Linotype" panose="02040502050505030304" pitchFamily="18" charset="0"/>
              </a:rPr>
              <a:t>γυν</a:t>
            </a:r>
            <a:r>
              <a:rPr lang="de-DE" sz="1700" dirty="0">
                <a:solidFill>
                  <a:schemeClr val="bg1"/>
                </a:solidFill>
                <a:latin typeface="Palatino Linotype" panose="02040502050505030304" pitchFamily="18" charset="0"/>
              </a:rPr>
              <a:t>αιξὶν εὖ ἐπιτροπεύειν ἤ </a:t>
            </a:r>
            <a:r>
              <a:rPr lang="de-DE" sz="1700" dirty="0" smtClean="0">
                <a:solidFill>
                  <a:schemeClr val="bg1"/>
                </a:solidFill>
                <a:latin typeface="Palatino Linotype" panose="02040502050505030304" pitchFamily="18" charset="0"/>
              </a:rPr>
              <a:t>πόλιν </a:t>
            </a:r>
            <a:r>
              <a:rPr lang="de-DE" sz="1700" dirty="0">
                <a:solidFill>
                  <a:schemeClr val="bg1"/>
                </a:solidFill>
                <a:latin typeface="Palatino Linotype" panose="02040502050505030304" pitchFamily="18" charset="0"/>
              </a:rPr>
              <a:t>ἤ </a:t>
            </a:r>
            <a:r>
              <a:rPr lang="de-DE" sz="1700" dirty="0" smtClean="0">
                <a:solidFill>
                  <a:schemeClr val="bg1"/>
                </a:solidFill>
                <a:latin typeface="Palatino Linotype" panose="02040502050505030304" pitchFamily="18" charset="0"/>
              </a:rPr>
              <a:t>οἰκίαν</a:t>
            </a:r>
          </a:p>
          <a:p>
            <a:r>
              <a:rPr lang="de-DE" sz="1700" dirty="0" smtClean="0">
                <a:solidFill>
                  <a:schemeClr val="bg1"/>
                </a:solidFill>
                <a:latin typeface="Palatino Linotype" panose="02040502050505030304" pitchFamily="18" charset="0"/>
              </a:rPr>
              <a:t>	ἤ </a:t>
            </a:r>
            <a:r>
              <a:rPr lang="de-DE" sz="1700" dirty="0" err="1" smtClean="0">
                <a:solidFill>
                  <a:schemeClr val="bg1"/>
                </a:solidFill>
                <a:latin typeface="Palatino Linotype" panose="02040502050505030304" pitchFamily="18" charset="0"/>
              </a:rPr>
              <a:t>ἄλλο</a:t>
            </a:r>
            <a:r>
              <a:rPr lang="de-DE" sz="1700" dirty="0" smtClean="0">
                <a:solidFill>
                  <a:schemeClr val="bg1"/>
                </a:solidFill>
                <a:latin typeface="Palatino Linotype" panose="02040502050505030304" pitchFamily="18" charset="0"/>
              </a:rPr>
              <a:t> τι εἰ </a:t>
            </a:r>
            <a:r>
              <a:rPr lang="de-DE" sz="1700" dirty="0">
                <a:solidFill>
                  <a:schemeClr val="bg1"/>
                </a:solidFill>
                <a:latin typeface="Palatino Linotype" panose="02040502050505030304" pitchFamily="18" charset="0"/>
              </a:rPr>
              <a:t>μὴ σωφρόνως καὶ δικαίως;</a:t>
            </a:r>
          </a:p>
          <a:p>
            <a:pPr>
              <a:spcAft>
                <a:spcPts val="3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Οὐ</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δῆτ</a:t>
            </a:r>
            <a:r>
              <a:rPr lang="de-DE" sz="1700" dirty="0">
                <a:solidFill>
                  <a:schemeClr val="bg1"/>
                </a:solidFill>
                <a:latin typeface="Palatino Linotype" panose="02040502050505030304" pitchFamily="18" charset="0"/>
              </a:rPr>
              <a:t>α.</a:t>
            </a:r>
          </a:p>
          <a:p>
            <a:pPr>
              <a:spcAft>
                <a:spcPts val="300"/>
              </a:spcAft>
            </a:pPr>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b="1" dirty="0" err="1" smtClean="0">
                <a:solidFill>
                  <a:srgbClr val="FF0000"/>
                </a:solidFill>
                <a:latin typeface="Palatino Linotype" panose="02040502050505030304" pitchFamily="18" charset="0"/>
              </a:rPr>
              <a:t>Οὐκοῦν</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εἰ</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δικ</a:t>
            </a:r>
            <a:r>
              <a:rPr lang="de-DE" sz="1700" dirty="0">
                <a:solidFill>
                  <a:schemeClr val="bg1"/>
                </a:solidFill>
                <a:latin typeface="Palatino Linotype" panose="02040502050505030304" pitchFamily="18" charset="0"/>
              </a:rPr>
              <a:t>αίως καὶ σωφρόνως ἐπιτροπεύουσιν, δικαιοσύνῃ καὶ </a:t>
            </a:r>
            <a:r>
              <a:rPr lang="de-DE" sz="1700" dirty="0" smtClean="0">
                <a:solidFill>
                  <a:schemeClr val="bg1"/>
                </a:solidFill>
                <a:latin typeface="Palatino Linotype" panose="02040502050505030304" pitchFamily="18" charset="0"/>
              </a:rPr>
              <a:t>	σωφροσύνῃ ἐπιτροπεύσουσιν</a:t>
            </a:r>
            <a:r>
              <a:rPr lang="de-DE" sz="1700" dirty="0">
                <a:solidFill>
                  <a:schemeClr val="bg1"/>
                </a:solidFill>
                <a:latin typeface="Palatino Linotype" panose="02040502050505030304" pitchFamily="18" charset="0"/>
              </a:rPr>
              <a:t>;</a:t>
            </a:r>
          </a:p>
          <a:p>
            <a:pPr>
              <a:spcAft>
                <a:spcPts val="3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Ἀνάγκη</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Τῶν</a:t>
            </a:r>
            <a:r>
              <a:rPr lang="de-DE" sz="1700" dirty="0" smtClean="0">
                <a:solidFill>
                  <a:schemeClr val="bg1"/>
                </a:solidFill>
                <a:latin typeface="Palatino Linotype" panose="02040502050505030304" pitchFamily="18" charset="0"/>
              </a:rPr>
              <a:t> </a:t>
            </a:r>
            <a:r>
              <a:rPr lang="de-DE" sz="1700" dirty="0">
                <a:solidFill>
                  <a:schemeClr val="bg1"/>
                </a:solidFill>
                <a:latin typeface="Palatino Linotype" panose="02040502050505030304" pitchFamily="18" charset="0"/>
              </a:rPr>
              <a:t>α</a:t>
            </a:r>
            <a:r>
              <a:rPr lang="de-DE" sz="1700" dirty="0" err="1">
                <a:solidFill>
                  <a:schemeClr val="bg1"/>
                </a:solidFill>
                <a:latin typeface="Palatino Linotype" panose="02040502050505030304" pitchFamily="18" charset="0"/>
              </a:rPr>
              <a:t>ὐτῶν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ἄρ</a:t>
            </a:r>
            <a:r>
              <a:rPr lang="de-DE" sz="1700" dirty="0">
                <a:solidFill>
                  <a:schemeClr val="bg1"/>
                </a:solidFill>
                <a:latin typeface="Palatino Linotype" panose="02040502050505030304" pitchFamily="18" charset="0"/>
              </a:rPr>
              <a:t>α ἀμφότεροι δέονται, εἴπερ μέλλουσιν ἀγαθοὶ εἶναι, </a:t>
            </a:r>
            <a:endParaRPr lang="de-DE" sz="1700" dirty="0" smtClean="0">
              <a:solidFill>
                <a:schemeClr val="bg1"/>
              </a:solidFill>
              <a:latin typeface="Palatino Linotype" panose="02040502050505030304" pitchFamily="18" charset="0"/>
            </a:endParaRPr>
          </a:p>
          <a:p>
            <a:pPr>
              <a:spcAft>
                <a:spcPts val="300"/>
              </a:spcAft>
            </a:pP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καὶ ἡ </a:t>
            </a:r>
            <a:r>
              <a:rPr lang="de-DE" sz="1700" dirty="0" err="1" smtClean="0">
                <a:solidFill>
                  <a:schemeClr val="bg1"/>
                </a:solidFill>
                <a:latin typeface="Palatino Linotype" panose="02040502050505030304" pitchFamily="18" charset="0"/>
              </a:rPr>
              <a:t>γυνὴ</a:t>
            </a:r>
            <a:r>
              <a:rPr lang="de-DE" sz="1700" dirty="0" smtClean="0">
                <a:solidFill>
                  <a:schemeClr val="bg1"/>
                </a:solidFill>
                <a:latin typeface="Palatino Linotype" panose="02040502050505030304" pitchFamily="18" charset="0"/>
              </a:rPr>
              <a:t> καὶ </a:t>
            </a:r>
            <a:r>
              <a:rPr lang="de-DE" sz="1700" dirty="0">
                <a:solidFill>
                  <a:schemeClr val="bg1"/>
                </a:solidFill>
                <a:latin typeface="Palatino Linotype" panose="02040502050505030304" pitchFamily="18" charset="0"/>
              </a:rPr>
              <a:t>ὁ ἀνήρ, δικαιοσύνης καὶ σωφροσύνης.</a:t>
            </a:r>
          </a:p>
          <a:p>
            <a:pPr>
              <a:spcAft>
                <a:spcPts val="3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Φα</a:t>
            </a:r>
            <a:r>
              <a:rPr lang="de-DE" sz="1700" dirty="0" err="1" smtClean="0">
                <a:solidFill>
                  <a:schemeClr val="bg1"/>
                </a:solidFill>
                <a:latin typeface="Palatino Linotype" panose="02040502050505030304" pitchFamily="18" charset="0"/>
              </a:rPr>
              <a:t>ίνοντ</a:t>
            </a:r>
            <a:r>
              <a:rPr lang="de-DE" sz="1700" dirty="0" smtClean="0">
                <a:solidFill>
                  <a:schemeClr val="bg1"/>
                </a:solidFill>
                <a:latin typeface="Palatino Linotype" panose="02040502050505030304" pitchFamily="18" charset="0"/>
              </a:rPr>
              <a:t>αι</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Τῷ</a:t>
            </a:r>
            <a:r>
              <a:rPr lang="de-DE" sz="1700" dirty="0">
                <a:solidFill>
                  <a:schemeClr val="bg1"/>
                </a:solidFill>
                <a:latin typeface="Palatino Linotype" panose="02040502050505030304" pitchFamily="18" charset="0"/>
              </a:rPr>
              <a:t> α</a:t>
            </a:r>
            <a:r>
              <a:rPr lang="de-DE" sz="1700" dirty="0" err="1">
                <a:solidFill>
                  <a:schemeClr val="bg1"/>
                </a:solidFill>
                <a:latin typeface="Palatino Linotype" panose="02040502050505030304" pitchFamily="18" charset="0"/>
              </a:rPr>
              <a:t>ὐτῷ</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ἄρ</a:t>
            </a:r>
            <a:r>
              <a:rPr lang="de-DE" sz="1700" dirty="0">
                <a:solidFill>
                  <a:schemeClr val="bg1"/>
                </a:solidFill>
                <a:latin typeface="Palatino Linotype" panose="02040502050505030304" pitchFamily="18" charset="0"/>
              </a:rPr>
              <a:t>α τρόπῳ πάντες οἱ ἄνθρωποι ἀγαθοί </a:t>
            </a:r>
            <a:r>
              <a:rPr lang="de-DE" sz="1700" dirty="0" smtClean="0">
                <a:solidFill>
                  <a:schemeClr val="bg1"/>
                </a:solidFill>
                <a:latin typeface="Palatino Linotype" panose="02040502050505030304" pitchFamily="18" charset="0"/>
              </a:rPr>
              <a:t>εἰσιν.</a:t>
            </a:r>
            <a:endParaRPr lang="de-DE" dirty="0">
              <a:latin typeface="Palatino Linotype" panose="02040502050505030304" pitchFamily="18" charset="0"/>
            </a:endParaRPr>
          </a:p>
        </p:txBody>
      </p:sp>
    </p:spTree>
    <p:extLst>
      <p:ext uri="{BB962C8B-B14F-4D97-AF65-F5344CB8AC3E}">
        <p14:creationId xmlns:p14="http://schemas.microsoft.com/office/powerpoint/2010/main" val="7251668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179512" y="260648"/>
            <a:ext cx="8964488" cy="6622326"/>
          </a:xfrm>
          <a:prstGeom prst="rect">
            <a:avLst/>
          </a:prstGeom>
          <a:noFill/>
        </p:spPr>
        <p:txBody>
          <a:bodyPr wrap="square" rtlCol="0">
            <a:spAutoFit/>
          </a:bodyPr>
          <a:lstStyle/>
          <a:p>
            <a:pPr>
              <a:spcAft>
                <a:spcPts val="2000"/>
              </a:spcAft>
            </a:pPr>
            <a:r>
              <a:rPr lang="de-DE" sz="2000" b="1" u="sng" dirty="0" smtClean="0">
                <a:solidFill>
                  <a:schemeClr val="bg1"/>
                </a:solidFill>
                <a:latin typeface="Palatino Linotype" panose="02040502050505030304" pitchFamily="18" charset="0"/>
              </a:rPr>
              <a:t>Beispiel </a:t>
            </a:r>
            <a:r>
              <a:rPr lang="de-DE" sz="2000" b="1" u="sng" dirty="0" smtClean="0">
                <a:solidFill>
                  <a:schemeClr val="bg1"/>
                </a:solidFill>
                <a:latin typeface="Palatino Linotype" panose="02040502050505030304" pitchFamily="18" charset="0"/>
              </a:rPr>
              <a:t>für einen „sokratischen </a:t>
            </a:r>
            <a:r>
              <a:rPr lang="el-GR" sz="2000" b="1" u="sng" dirty="0" smtClean="0">
                <a:solidFill>
                  <a:schemeClr val="bg1"/>
                </a:solidFill>
                <a:latin typeface="Palatino Linotype" panose="02040502050505030304" pitchFamily="18" charset="0"/>
              </a:rPr>
              <a:t>ἔλεγχος</a:t>
            </a:r>
            <a:r>
              <a:rPr lang="de-DE" sz="2000" b="1" u="sng" dirty="0" smtClean="0">
                <a:solidFill>
                  <a:schemeClr val="bg1"/>
                </a:solidFill>
                <a:latin typeface="Palatino Linotype" panose="02040502050505030304" pitchFamily="18" charset="0"/>
              </a:rPr>
              <a:t>“</a:t>
            </a:r>
          </a:p>
          <a:p>
            <a:pPr marL="285750" indent="-285750">
              <a:spcAft>
                <a:spcPts val="1000"/>
              </a:spcAft>
              <a:buFont typeface="Arial" panose="020B0604020202020204" pitchFamily="34" charset="0"/>
              <a:buChar char="•"/>
            </a:pPr>
            <a:r>
              <a:rPr lang="de-DE" sz="1700" dirty="0" smtClean="0">
                <a:solidFill>
                  <a:schemeClr val="bg1"/>
                </a:solidFill>
                <a:latin typeface="Palatino Linotype" panose="02040502050505030304" pitchFamily="18" charset="0"/>
              </a:rPr>
              <a:t>Prüfung und/oder Widerlegung einer Aussage oder These                                                    in Form von Frage und Antwort</a:t>
            </a:r>
          </a:p>
          <a:p>
            <a:pPr marL="285750" indent="-285750">
              <a:spcAft>
                <a:spcPts val="2000"/>
              </a:spcAft>
              <a:buFont typeface="Arial" panose="020B0604020202020204" pitchFamily="34" charset="0"/>
              <a:buChar char="•"/>
            </a:pPr>
            <a:r>
              <a:rPr lang="de-DE" sz="1700" dirty="0" smtClean="0">
                <a:solidFill>
                  <a:schemeClr val="bg1"/>
                </a:solidFill>
                <a:latin typeface="Palatino Linotype" panose="02040502050505030304" pitchFamily="18" charset="0"/>
              </a:rPr>
              <a:t>Zwei Arten von Fragen: </a:t>
            </a:r>
            <a:r>
              <a:rPr lang="de-DE" sz="1700" i="1" dirty="0" smtClean="0">
                <a:solidFill>
                  <a:schemeClr val="bg1"/>
                </a:solidFill>
                <a:latin typeface="Palatino Linotype" panose="02040502050505030304" pitchFamily="18" charset="0"/>
              </a:rPr>
              <a:t>	</a:t>
            </a:r>
          </a:p>
          <a:p>
            <a:pPr marL="882900" indent="-342900">
              <a:spcAft>
                <a:spcPts val="1000"/>
              </a:spcAft>
              <a:buAutoNum type="arabicParenR"/>
            </a:pPr>
            <a:r>
              <a:rPr lang="de-DE" sz="1700" b="1" i="1" u="sng" dirty="0" smtClean="0">
                <a:solidFill>
                  <a:schemeClr val="bg1"/>
                </a:solidFill>
                <a:latin typeface="Palatino Linotype" panose="02040502050505030304" pitchFamily="18" charset="0"/>
              </a:rPr>
              <a:t>„Was-ist-X?“-Frage</a:t>
            </a:r>
            <a:r>
              <a:rPr lang="de-DE" sz="1700" b="1" i="1" dirty="0" smtClean="0">
                <a:solidFill>
                  <a:schemeClr val="bg1"/>
                </a:solidFill>
                <a:latin typeface="Palatino Linotype" panose="02040502050505030304" pitchFamily="18" charset="0"/>
              </a:rPr>
              <a:t>	</a:t>
            </a:r>
          </a:p>
          <a:p>
            <a:pPr marL="540000">
              <a:spcAft>
                <a:spcPts val="1000"/>
              </a:spcAft>
            </a:pPr>
            <a:r>
              <a:rPr lang="de-DE" sz="1700" dirty="0" smtClean="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sym typeface="Wingdings" panose="05000000000000000000" pitchFamily="2" charset="2"/>
              </a:rPr>
              <a:t> </a:t>
            </a:r>
            <a:r>
              <a:rPr lang="de-DE" sz="1700" dirty="0" smtClean="0">
                <a:solidFill>
                  <a:schemeClr val="bg1"/>
                </a:solidFill>
                <a:latin typeface="Palatino Linotype" panose="02040502050505030304" pitchFamily="18" charset="0"/>
              </a:rPr>
              <a:t>Antwort in Form eines Definitionsversuchs</a:t>
            </a:r>
          </a:p>
          <a:p>
            <a:pPr marL="360000">
              <a:spcAft>
                <a:spcPts val="1000"/>
              </a:spcAft>
            </a:pPr>
            <a:r>
              <a:rPr lang="de-DE" sz="1600" dirty="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Ἀλλ</a:t>
            </a:r>
            <a:r>
              <a:rPr lang="el-GR" sz="1600" dirty="0">
                <a:solidFill>
                  <a:schemeClr val="bg1"/>
                </a:solidFill>
                <a:latin typeface="Palatino Linotype" panose="02040502050505030304" pitchFamily="18" charset="0"/>
              </a:rPr>
              <a:t>᾽ οὐ χαλεπόν, ὦ Σώκρατες, εἰπεῖν. </a:t>
            </a:r>
            <a:r>
              <a:rPr lang="el-GR" sz="1600" dirty="0" smtClean="0">
                <a:solidFill>
                  <a:schemeClr val="bg1"/>
                </a:solidFill>
                <a:latin typeface="Palatino Linotype" panose="02040502050505030304" pitchFamily="18" charset="0"/>
              </a:rPr>
              <a:t>Πρῶτον </a:t>
            </a:r>
            <a:r>
              <a:rPr lang="el-GR" sz="1600" dirty="0">
                <a:solidFill>
                  <a:schemeClr val="bg1"/>
                </a:solidFill>
                <a:latin typeface="Palatino Linotype" panose="02040502050505030304" pitchFamily="18" charset="0"/>
              </a:rPr>
              <a:t>μέν, εἰ βούλει ἀνδρὸς ἀρετήν, </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ῥᾴδιον</a:t>
            </a:r>
            <a:r>
              <a:rPr lang="el-GR" sz="1600" dirty="0">
                <a:solidFill>
                  <a:schemeClr val="bg1"/>
                </a:solidFill>
                <a:latin typeface="Palatino Linotype" panose="02040502050505030304" pitchFamily="18" charset="0"/>
              </a:rPr>
              <a:t>, </a:t>
            </a:r>
            <a:r>
              <a:rPr lang="el-GR" sz="1600" b="1" dirty="0">
                <a:solidFill>
                  <a:schemeClr val="bg1"/>
                </a:solidFill>
                <a:latin typeface="Palatino Linotype" panose="02040502050505030304" pitchFamily="18" charset="0"/>
              </a:rPr>
              <a:t>ὅτι αὕτη ἐστὶν ἀνδρὸς </a:t>
            </a:r>
            <a:r>
              <a:rPr lang="el-GR" sz="1600" b="1" dirty="0" smtClean="0">
                <a:solidFill>
                  <a:schemeClr val="bg1"/>
                </a:solidFill>
                <a:latin typeface="Palatino Linotype" panose="02040502050505030304" pitchFamily="18" charset="0"/>
              </a:rPr>
              <a:t>ἀρετή</a:t>
            </a:r>
            <a:r>
              <a:rPr lang="de-DE" sz="1600" dirty="0" smtClean="0">
                <a:solidFill>
                  <a:schemeClr val="bg1"/>
                </a:solidFill>
                <a:latin typeface="Palatino Linotype" panose="02040502050505030304" pitchFamily="18" charset="0"/>
              </a:rPr>
              <a:t>,</a:t>
            </a:r>
            <a:r>
              <a:rPr lang="el-GR" sz="1600" dirty="0" smtClean="0">
                <a:solidFill>
                  <a:schemeClr val="bg1"/>
                </a:solidFill>
                <a:latin typeface="Palatino Linotype" panose="02040502050505030304" pitchFamily="18" charset="0"/>
              </a:rPr>
              <a:t> </a:t>
            </a:r>
            <a:r>
              <a:rPr lang="el-GR" sz="1600" dirty="0">
                <a:solidFill>
                  <a:schemeClr val="bg1"/>
                </a:solidFill>
                <a:latin typeface="Palatino Linotype" panose="02040502050505030304" pitchFamily="18" charset="0"/>
              </a:rPr>
              <a:t>ἱκανὸν </a:t>
            </a:r>
            <a:r>
              <a:rPr lang="el-GR" sz="1600" dirty="0" smtClean="0">
                <a:solidFill>
                  <a:schemeClr val="bg1"/>
                </a:solidFill>
                <a:latin typeface="Palatino Linotype" panose="02040502050505030304" pitchFamily="18" charset="0"/>
              </a:rPr>
              <a:t>εἶναι</a:t>
            </a:r>
            <a:r>
              <a:rPr lang="de-DE" sz="1600" dirty="0" smtClean="0">
                <a:solidFill>
                  <a:schemeClr val="bg1"/>
                </a:solidFill>
                <a:latin typeface="Palatino Linotype" panose="02040502050505030304" pitchFamily="18" charset="0"/>
              </a:rPr>
              <a:t> … (</a:t>
            </a:r>
            <a:r>
              <a:rPr lang="de-DE" sz="1600" dirty="0" err="1" smtClean="0">
                <a:solidFill>
                  <a:schemeClr val="bg1"/>
                </a:solidFill>
                <a:latin typeface="Palatino Linotype" panose="02040502050505030304" pitchFamily="18" charset="0"/>
              </a:rPr>
              <a:t>Men</a:t>
            </a:r>
            <a:r>
              <a:rPr lang="de-DE" sz="1600" dirty="0" smtClean="0">
                <a:solidFill>
                  <a:schemeClr val="bg1"/>
                </a:solidFill>
                <a:latin typeface="Palatino Linotype" panose="02040502050505030304" pitchFamily="18" charset="0"/>
              </a:rPr>
              <a:t>. 71e)</a:t>
            </a:r>
            <a:r>
              <a:rPr lang="de-DE" sz="1700" dirty="0" smtClean="0">
                <a:solidFill>
                  <a:schemeClr val="bg1"/>
                </a:solidFill>
                <a:latin typeface="Palatino Linotype" panose="02040502050505030304" pitchFamily="18" charset="0"/>
              </a:rPr>
              <a:t>	</a:t>
            </a:r>
            <a:r>
              <a:rPr lang="de-DE" sz="1700" b="1" i="1" dirty="0" smtClean="0">
                <a:solidFill>
                  <a:schemeClr val="bg1"/>
                </a:solidFill>
                <a:latin typeface="Palatino Linotype" panose="02040502050505030304" pitchFamily="18" charset="0"/>
              </a:rPr>
              <a:t>	</a:t>
            </a:r>
            <a:endParaRPr lang="de-DE" sz="1700" b="1" i="1" u="sng" dirty="0" smtClean="0">
              <a:solidFill>
                <a:schemeClr val="bg1"/>
              </a:solidFill>
              <a:latin typeface="Palatino Linotype" panose="02040502050505030304" pitchFamily="18" charset="0"/>
            </a:endParaRPr>
          </a:p>
          <a:p>
            <a:pPr marL="540000">
              <a:spcAft>
                <a:spcPts val="1000"/>
              </a:spcAft>
            </a:pPr>
            <a:endParaRPr lang="de-DE" sz="1700" b="1" i="1" u="sng" dirty="0" smtClean="0">
              <a:solidFill>
                <a:schemeClr val="bg1"/>
              </a:solidFill>
              <a:latin typeface="Palatino Linotype" panose="02040502050505030304" pitchFamily="18" charset="0"/>
            </a:endParaRPr>
          </a:p>
          <a:p>
            <a:pPr marL="882900" indent="-342900">
              <a:spcAft>
                <a:spcPts val="1000"/>
              </a:spcAft>
              <a:buAutoNum type="arabicParenR" startAt="2"/>
            </a:pPr>
            <a:r>
              <a:rPr lang="de-DE" sz="1700" b="1" i="1" u="sng" dirty="0" smtClean="0">
                <a:solidFill>
                  <a:schemeClr val="bg1"/>
                </a:solidFill>
                <a:latin typeface="Palatino Linotype" panose="02040502050505030304" pitchFamily="18" charset="0"/>
              </a:rPr>
              <a:t>Ja- </a:t>
            </a:r>
            <a:r>
              <a:rPr lang="de-DE" sz="1700" b="1" i="1" u="sng" dirty="0">
                <a:solidFill>
                  <a:schemeClr val="bg1"/>
                </a:solidFill>
                <a:latin typeface="Palatino Linotype" panose="02040502050505030304" pitchFamily="18" charset="0"/>
              </a:rPr>
              <a:t>/ </a:t>
            </a:r>
            <a:r>
              <a:rPr lang="de-DE" sz="1700" b="1" i="1" u="sng" dirty="0" smtClean="0">
                <a:solidFill>
                  <a:schemeClr val="bg1"/>
                </a:solidFill>
                <a:latin typeface="Palatino Linotype" panose="02040502050505030304" pitchFamily="18" charset="0"/>
              </a:rPr>
              <a:t>Nein-Frage</a:t>
            </a:r>
          </a:p>
          <a:p>
            <a:pPr marL="974250">
              <a:spcAft>
                <a:spcPts val="1000"/>
              </a:spcAft>
            </a:pPr>
            <a:r>
              <a:rPr lang="de-DE" sz="1700" dirty="0">
                <a:solidFill>
                  <a:schemeClr val="bg1"/>
                </a:solidFill>
                <a:latin typeface="Palatino Linotype" panose="02040502050505030304" pitchFamily="18" charset="0"/>
                <a:sym typeface="Wingdings" panose="05000000000000000000" pitchFamily="2" charset="2"/>
              </a:rPr>
              <a:t> </a:t>
            </a:r>
            <a:r>
              <a:rPr lang="de-DE" sz="1700" dirty="0" smtClean="0">
                <a:solidFill>
                  <a:schemeClr val="bg1"/>
                </a:solidFill>
                <a:latin typeface="Palatino Linotype" panose="02040502050505030304" pitchFamily="18" charset="0"/>
              </a:rPr>
              <a:t>Antwort wiederholt und betont das Wort, auf das die Frage v.a. gerichtet war.</a:t>
            </a:r>
          </a:p>
          <a:p>
            <a:pPr marL="974250">
              <a:spcAft>
                <a:spcPts val="1000"/>
              </a:spcAft>
            </a:pPr>
            <a:r>
              <a:rPr lang="de-DE" sz="1700" dirty="0">
                <a:solidFill>
                  <a:schemeClr val="bg1"/>
                </a:solidFill>
                <a:latin typeface="Palatino Linotype" panose="02040502050505030304" pitchFamily="18" charset="0"/>
                <a:sym typeface="Wingdings" panose="05000000000000000000" pitchFamily="2" charset="2"/>
              </a:rPr>
              <a:t> </a:t>
            </a:r>
            <a:r>
              <a:rPr lang="de-DE" sz="1700" dirty="0" smtClean="0">
                <a:solidFill>
                  <a:schemeClr val="bg1"/>
                </a:solidFill>
                <a:latin typeface="Palatino Linotype" panose="02040502050505030304" pitchFamily="18" charset="0"/>
              </a:rPr>
              <a:t>Antwort durch ein nachdrückliches Personalpronomen</a:t>
            </a:r>
          </a:p>
          <a:p>
            <a:pPr marL="974250">
              <a:spcAft>
                <a:spcPts val="1000"/>
              </a:spcAft>
            </a:pPr>
            <a:r>
              <a:rPr lang="de-DE" sz="1700" dirty="0">
                <a:solidFill>
                  <a:schemeClr val="bg1"/>
                </a:solidFill>
                <a:latin typeface="Palatino Linotype" panose="02040502050505030304" pitchFamily="18" charset="0"/>
                <a:sym typeface="Wingdings" panose="05000000000000000000" pitchFamily="2" charset="2"/>
              </a:rPr>
              <a:t> </a:t>
            </a:r>
            <a:r>
              <a:rPr lang="de-DE" sz="1700" dirty="0" smtClean="0">
                <a:solidFill>
                  <a:schemeClr val="bg1"/>
                </a:solidFill>
                <a:latin typeface="Palatino Linotype" panose="02040502050505030304" pitchFamily="18" charset="0"/>
              </a:rPr>
              <a:t>Antwort durch bekräftigende Partikeln oder Adverbien</a:t>
            </a:r>
          </a:p>
          <a:p>
            <a:pPr marL="974250">
              <a:spcAft>
                <a:spcPts val="1000"/>
              </a:spcAft>
            </a:pPr>
            <a:r>
              <a:rPr lang="de-DE" sz="1700" dirty="0">
                <a:solidFill>
                  <a:schemeClr val="bg1"/>
                </a:solidFill>
                <a:latin typeface="Palatino Linotype" panose="02040502050505030304" pitchFamily="18" charset="0"/>
                <a:sym typeface="Wingdings" panose="05000000000000000000" pitchFamily="2" charset="2"/>
              </a:rPr>
              <a:t> </a:t>
            </a:r>
            <a:r>
              <a:rPr lang="de-DE" sz="1700" dirty="0" smtClean="0">
                <a:solidFill>
                  <a:schemeClr val="bg1"/>
                </a:solidFill>
                <a:latin typeface="Palatino Linotype" panose="02040502050505030304" pitchFamily="18" charset="0"/>
              </a:rPr>
              <a:t>Antwort mit einem verkürzten Satz</a:t>
            </a:r>
          </a:p>
          <a:p>
            <a:pPr marL="540000">
              <a:spcAft>
                <a:spcPts val="1000"/>
              </a:spcAft>
            </a:pPr>
            <a:r>
              <a:rPr lang="de-DE" sz="1700" dirty="0">
                <a:solidFill>
                  <a:schemeClr val="bg1"/>
                </a:solidFill>
                <a:latin typeface="Palatino Linotype" panose="02040502050505030304" pitchFamily="18" charset="0"/>
              </a:rPr>
              <a:t>	</a:t>
            </a:r>
          </a:p>
          <a:p>
            <a:pPr marL="540000">
              <a:spcAft>
                <a:spcPts val="1000"/>
              </a:spcAft>
            </a:pPr>
            <a:endParaRPr lang="de-DE" sz="1700" dirty="0" smtClean="0">
              <a:solidFill>
                <a:schemeClr val="bg1"/>
              </a:solidFill>
              <a:latin typeface="Palatino Linotype" panose="02040502050505030304" pitchFamily="18" charset="0"/>
              <a:sym typeface="Wingdings" panose="05000000000000000000" pitchFamily="2" charset="2"/>
            </a:endParaRPr>
          </a:p>
          <a:p>
            <a:pPr marL="825750" indent="-285750">
              <a:spcAft>
                <a:spcPts val="1000"/>
              </a:spcAft>
              <a:buFont typeface="Wingdings" panose="05000000000000000000" pitchFamily="2" charset="2"/>
              <a:buChar char="à"/>
            </a:pPr>
            <a:endParaRPr lang="de-DE" sz="17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119586452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6251" y="188640"/>
            <a:ext cx="9015152" cy="6337632"/>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Männliche </a:t>
            </a:r>
            <a:r>
              <a:rPr lang="de-DE" sz="2000" b="1" u="sng" dirty="0" smtClean="0">
                <a:solidFill>
                  <a:schemeClr val="bg1"/>
                </a:solidFill>
                <a:latin typeface="Palatino Linotype" panose="02040502050505030304" pitchFamily="18" charset="0"/>
              </a:rPr>
              <a:t>und weibliche Tugend</a:t>
            </a:r>
            <a:r>
              <a:rPr lang="de-DE" sz="1200" dirty="0" smtClean="0">
                <a:solidFill>
                  <a:schemeClr val="bg1"/>
                </a:solidFill>
                <a:latin typeface="Palatino Linotype" panose="02040502050505030304" pitchFamily="18" charset="0"/>
              </a:rPr>
              <a:t> (</a:t>
            </a:r>
            <a:r>
              <a:rPr lang="de-DE" sz="1200" dirty="0" err="1" smtClean="0">
                <a:solidFill>
                  <a:schemeClr val="bg1"/>
                </a:solidFill>
                <a:latin typeface="Palatino Linotype" panose="02040502050505030304" pitchFamily="18" charset="0"/>
              </a:rPr>
              <a:t>Menon</a:t>
            </a:r>
            <a:r>
              <a:rPr lang="de-DE" sz="1200" dirty="0" smtClean="0">
                <a:solidFill>
                  <a:schemeClr val="bg1"/>
                </a:solidFill>
                <a:latin typeface="Palatino Linotype" panose="02040502050505030304" pitchFamily="18" charset="0"/>
              </a:rPr>
              <a:t> 72d-73c, gekürzt)</a:t>
            </a:r>
            <a:r>
              <a:rPr lang="de-DE" sz="2000" b="1" u="sng" dirty="0" smtClean="0">
                <a:solidFill>
                  <a:schemeClr val="bg1"/>
                </a:solidFill>
                <a:latin typeface="Palatino Linotype" panose="02040502050505030304" pitchFamily="18" charset="0"/>
              </a:rPr>
              <a:t> </a:t>
            </a:r>
          </a:p>
          <a:p>
            <a:r>
              <a:rPr lang="de-DE" sz="1700" dirty="0" err="1" smtClean="0">
                <a:solidFill>
                  <a:schemeClr val="bg1"/>
                </a:solidFill>
                <a:latin typeface="Palatino Linotype" panose="02040502050505030304" pitchFamily="18" charset="0"/>
              </a:rPr>
              <a:t>Σω</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Πότερον</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δὲ</a:t>
            </a:r>
            <a:r>
              <a:rPr lang="de-DE" sz="1700" dirty="0" smtClean="0">
                <a:solidFill>
                  <a:schemeClr val="bg1"/>
                </a:solidFill>
                <a:latin typeface="Palatino Linotype" panose="02040502050505030304" pitchFamily="18" charset="0"/>
              </a:rPr>
              <a:t> π</a:t>
            </a:r>
            <a:r>
              <a:rPr lang="de-DE" sz="1700" dirty="0" err="1" smtClean="0">
                <a:solidFill>
                  <a:schemeClr val="bg1"/>
                </a:solidFill>
                <a:latin typeface="Palatino Linotype" panose="02040502050505030304" pitchFamily="18" charset="0"/>
              </a:rPr>
              <a:t>ερὶ</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ἀρετῆς</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μόνον</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σοι</a:t>
            </a:r>
            <a:r>
              <a:rPr lang="de-DE" sz="1700" dirty="0" smtClean="0">
                <a:solidFill>
                  <a:schemeClr val="bg1"/>
                </a:solidFill>
                <a:latin typeface="Palatino Linotype" panose="02040502050505030304" pitchFamily="18" charset="0"/>
              </a:rPr>
              <a:t> ο</a:t>
            </a:r>
            <a:r>
              <a:rPr lang="el-GR" sz="1700" dirty="0" smtClean="0">
                <a:solidFill>
                  <a:schemeClr val="bg1"/>
                </a:solidFill>
                <a:latin typeface="Palatino Linotype" panose="02040502050505030304" pitchFamily="18" charset="0"/>
              </a:rPr>
              <a:t>ὕ</a:t>
            </a:r>
            <a:r>
              <a:rPr lang="de-DE" sz="1700" dirty="0" err="1" smtClean="0">
                <a:solidFill>
                  <a:schemeClr val="bg1"/>
                </a:solidFill>
                <a:latin typeface="Palatino Linotype" panose="02040502050505030304" pitchFamily="18" charset="0"/>
              </a:rPr>
              <a:t>τω</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δοκεῖ</a:t>
            </a:r>
            <a:r>
              <a:rPr lang="de-DE" sz="1700" dirty="0" smtClean="0">
                <a:solidFill>
                  <a:schemeClr val="bg1"/>
                </a:solidFill>
                <a:latin typeface="Palatino Linotype" panose="02040502050505030304" pitchFamily="18" charset="0"/>
              </a:rPr>
              <a:t>, ὦ </a:t>
            </a:r>
            <a:r>
              <a:rPr lang="de-DE" sz="1700" dirty="0" err="1" smtClean="0">
                <a:solidFill>
                  <a:schemeClr val="bg1"/>
                </a:solidFill>
                <a:latin typeface="Palatino Linotype" panose="02040502050505030304" pitchFamily="18" charset="0"/>
              </a:rPr>
              <a:t>Μένων</a:t>
            </a:r>
            <a:r>
              <a:rPr lang="de-DE" sz="1700" dirty="0" smtClean="0">
                <a:solidFill>
                  <a:schemeClr val="bg1"/>
                </a:solidFill>
                <a:latin typeface="Palatino Linotype" panose="02040502050505030304" pitchFamily="18" charset="0"/>
              </a:rPr>
              <a:t>, ἢ καὶ π</a:t>
            </a:r>
            <a:r>
              <a:rPr lang="de-DE" sz="1700" dirty="0" err="1" smtClean="0">
                <a:solidFill>
                  <a:schemeClr val="bg1"/>
                </a:solidFill>
                <a:latin typeface="Palatino Linotype" panose="02040502050505030304" pitchFamily="18" charset="0"/>
              </a:rPr>
              <a:t>ερὶ</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ὑγιεί</a:t>
            </a:r>
            <a:r>
              <a:rPr lang="de-DE" sz="1700" dirty="0" smtClean="0">
                <a:solidFill>
                  <a:schemeClr val="bg1"/>
                </a:solidFill>
                <a:latin typeface="Palatino Linotype" panose="02040502050505030304" pitchFamily="18" charset="0"/>
              </a:rPr>
              <a:t>ας 	καὶ περὶ ἰσχύος καὶ τῶν ἄλλων; Ἄλλη μὲν ἀνδρὸς δοκεῖ σοι εἶναι ὑγίεια, </a:t>
            </a:r>
          </a:p>
          <a:p>
            <a:pPr>
              <a:spcAft>
                <a:spcPts val="300"/>
              </a:spcAft>
            </a:pP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ἄλλη</a:t>
            </a:r>
            <a:r>
              <a:rPr lang="de-DE" sz="1700" dirty="0" smtClean="0">
                <a:solidFill>
                  <a:schemeClr val="bg1"/>
                </a:solidFill>
                <a:latin typeface="Palatino Linotype" panose="02040502050505030304" pitchFamily="18" charset="0"/>
              </a:rPr>
              <a:t> δὲ γυναικός</a:t>
            </a:r>
            <a:r>
              <a:rPr lang="de-DE" sz="1700" dirty="0">
                <a:solidFill>
                  <a:schemeClr val="bg1"/>
                </a:solidFill>
                <a:latin typeface="Palatino Linotype" panose="02040502050505030304" pitchFamily="18" charset="0"/>
              </a:rPr>
              <a:t>, ἤ τὸ </a:t>
            </a:r>
            <a:r>
              <a:rPr lang="de-DE" sz="1700" dirty="0" smtClean="0">
                <a:solidFill>
                  <a:schemeClr val="bg1"/>
                </a:solidFill>
                <a:latin typeface="Palatino Linotype" panose="02040502050505030304" pitchFamily="18" charset="0"/>
              </a:rPr>
              <a:t>αὐτό</a:t>
            </a:r>
            <a:r>
              <a:rPr lang="de-DE" sz="1700" dirty="0">
                <a:solidFill>
                  <a:schemeClr val="bg1"/>
                </a:solidFill>
                <a:latin typeface="Palatino Linotype" panose="02040502050505030304" pitchFamily="18" charset="0"/>
              </a:rPr>
              <a:t>, εἴτε ἐν άνδρί, εἴτε ἐν γυναικί;</a:t>
            </a:r>
          </a:p>
          <a:p>
            <a:pPr>
              <a:spcAft>
                <a:spcPts val="300"/>
              </a:spcAft>
            </a:pPr>
            <a:r>
              <a:rPr lang="de-DE" sz="1700" dirty="0" err="1" smtClean="0">
                <a:solidFill>
                  <a:schemeClr val="bg1"/>
                </a:solidFill>
                <a:latin typeface="Palatino Linotype" panose="02040502050505030304" pitchFamily="18" charset="0"/>
              </a:rPr>
              <a:t>Μέ</a:t>
            </a:r>
            <a:r>
              <a:rPr lang="de-DE" sz="1700" dirty="0" smtClean="0">
                <a:solidFill>
                  <a:schemeClr val="bg1"/>
                </a:solidFill>
                <a:latin typeface="Palatino Linotype" panose="02040502050505030304" pitchFamily="18" charset="0"/>
              </a:rPr>
              <a:t>. 	</a:t>
            </a:r>
            <a:r>
              <a:rPr lang="de-DE" sz="1700" b="1" dirty="0" smtClean="0">
                <a:solidFill>
                  <a:srgbClr val="0000CC"/>
                </a:solidFill>
                <a:latin typeface="Palatino Linotype" panose="02040502050505030304" pitchFamily="18" charset="0"/>
              </a:rPr>
              <a:t>Ἡ </a:t>
            </a:r>
            <a:r>
              <a:rPr lang="de-DE" sz="1700" b="1" dirty="0">
                <a:solidFill>
                  <a:srgbClr val="0000CC"/>
                </a:solidFill>
                <a:latin typeface="Palatino Linotype" panose="02040502050505030304" pitchFamily="18" charset="0"/>
              </a:rPr>
              <a:t>α</a:t>
            </a:r>
            <a:r>
              <a:rPr lang="de-DE" sz="1700" b="1" dirty="0" err="1">
                <a:solidFill>
                  <a:srgbClr val="0000CC"/>
                </a:solidFill>
                <a:latin typeface="Palatino Linotype" panose="02040502050505030304" pitchFamily="18" charset="0"/>
              </a:rPr>
              <a:t>ὐτή</a:t>
            </a:r>
            <a:r>
              <a:rPr lang="de-DE" sz="1700" b="1" dirty="0">
                <a:solidFill>
                  <a:srgbClr val="0000CC"/>
                </a:solidFill>
                <a:latin typeface="Palatino Linotype" panose="02040502050505030304" pitchFamily="18" charset="0"/>
              </a:rPr>
              <a:t> </a:t>
            </a:r>
            <a:r>
              <a:rPr lang="de-DE" sz="1700" b="1" dirty="0" err="1">
                <a:solidFill>
                  <a:srgbClr val="0000CC"/>
                </a:solidFill>
                <a:latin typeface="Palatino Linotype" panose="02040502050505030304" pitchFamily="18" charset="0"/>
              </a:rPr>
              <a:t>μοι</a:t>
            </a:r>
            <a:r>
              <a:rPr lang="de-DE" sz="1700" b="1" dirty="0">
                <a:solidFill>
                  <a:srgbClr val="0000CC"/>
                </a:solidFill>
                <a:latin typeface="Palatino Linotype" panose="02040502050505030304" pitchFamily="18" charset="0"/>
              </a:rPr>
              <a:t> </a:t>
            </a:r>
            <a:r>
              <a:rPr lang="de-DE" sz="1700" b="1" dirty="0" err="1">
                <a:solidFill>
                  <a:srgbClr val="0000CC"/>
                </a:solidFill>
                <a:latin typeface="Palatino Linotype" panose="02040502050505030304" pitchFamily="18" charset="0"/>
              </a:rPr>
              <a:t>δοκεῖ</a:t>
            </a:r>
            <a:r>
              <a:rPr lang="de-DE" sz="1700" b="1" dirty="0">
                <a:solidFill>
                  <a:srgbClr val="0000CC"/>
                </a:solidFill>
                <a:latin typeface="Palatino Linotype" panose="02040502050505030304" pitchFamily="18" charset="0"/>
              </a:rPr>
              <a:t> </a:t>
            </a:r>
            <a:r>
              <a:rPr lang="de-DE" sz="1700" dirty="0" err="1">
                <a:solidFill>
                  <a:schemeClr val="bg1"/>
                </a:solidFill>
                <a:latin typeface="Palatino Linotype" panose="02040502050505030304" pitchFamily="18" charset="0"/>
              </a:rPr>
              <a:t>ὑγίειά</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εἶν</a:t>
            </a:r>
            <a:r>
              <a:rPr lang="de-DE" sz="1700" dirty="0">
                <a:solidFill>
                  <a:schemeClr val="bg1"/>
                </a:solidFill>
                <a:latin typeface="Palatino Linotype" panose="02040502050505030304" pitchFamily="18" charset="0"/>
              </a:rPr>
              <a:t>αι καὶ ἀνδρὸς καὶ γυναικός.</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Ἡ </a:t>
            </a:r>
            <a:r>
              <a:rPr lang="de-DE" sz="1700" dirty="0" err="1">
                <a:solidFill>
                  <a:schemeClr val="bg1"/>
                </a:solidFill>
                <a:latin typeface="Palatino Linotype" panose="02040502050505030304" pitchFamily="18" charset="0"/>
              </a:rPr>
              <a:t>δὲ</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ἀρετὴ</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δι</a:t>
            </a:r>
            <a:r>
              <a:rPr lang="de-DE" sz="1700" dirty="0">
                <a:solidFill>
                  <a:schemeClr val="bg1"/>
                </a:solidFill>
                <a:latin typeface="Palatino Linotype" panose="02040502050505030304" pitchFamily="18" charset="0"/>
              </a:rPr>
              <a:t>αφέρει τι, εἴτε ἐν παιδὶ εἴτε ἐν </a:t>
            </a:r>
            <a:r>
              <a:rPr lang="de-DE" sz="1700" dirty="0" smtClean="0">
                <a:solidFill>
                  <a:schemeClr val="bg1"/>
                </a:solidFill>
                <a:latin typeface="Palatino Linotype" panose="02040502050505030304" pitchFamily="18" charset="0"/>
              </a:rPr>
              <a:t>πρεσβυτέρῳ</a:t>
            </a:r>
            <a:r>
              <a:rPr lang="de-DE" sz="1700" dirty="0">
                <a:solidFill>
                  <a:schemeClr val="bg1"/>
                </a:solidFill>
                <a:latin typeface="Palatino Linotype" panose="02040502050505030304" pitchFamily="18" charset="0"/>
              </a:rPr>
              <a:t>, </a:t>
            </a:r>
            <a:endParaRPr lang="de-DE" sz="1700" dirty="0" smtClean="0">
              <a:solidFill>
                <a:schemeClr val="bg1"/>
              </a:solidFill>
              <a:latin typeface="Palatino Linotype" panose="02040502050505030304" pitchFamily="18" charset="0"/>
            </a:endParaRPr>
          </a:p>
          <a:p>
            <a:pPr>
              <a:spcAft>
                <a:spcPts val="300"/>
              </a:spcAft>
            </a:pP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εἴτε</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ἐν</a:t>
            </a: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γυν</a:t>
            </a:r>
            <a:r>
              <a:rPr lang="de-DE" sz="1700" dirty="0" smtClean="0">
                <a:solidFill>
                  <a:schemeClr val="bg1"/>
                </a:solidFill>
                <a:latin typeface="Palatino Linotype" panose="02040502050505030304" pitchFamily="18" charset="0"/>
              </a:rPr>
              <a:t>αικὶ εἴτε </a:t>
            </a:r>
            <a:r>
              <a:rPr lang="de-DE" sz="1700" dirty="0">
                <a:solidFill>
                  <a:schemeClr val="bg1"/>
                </a:solidFill>
                <a:latin typeface="Palatino Linotype" panose="02040502050505030304" pitchFamily="18" charset="0"/>
              </a:rPr>
              <a:t>ἐν ἀνδρί;</a:t>
            </a:r>
          </a:p>
          <a:p>
            <a:pPr>
              <a:spcAft>
                <a:spcPts val="300"/>
              </a:spcAft>
            </a:pPr>
            <a:r>
              <a:rPr lang="de-DE" sz="1700" dirty="0" err="1">
                <a:solidFill>
                  <a:schemeClr val="bg1"/>
                </a:solidFill>
                <a:latin typeface="Palatino Linotype" panose="02040502050505030304" pitchFamily="18" charset="0"/>
              </a:rPr>
              <a:t>Με</a:t>
            </a:r>
            <a:r>
              <a:rPr lang="de-DE" sz="1700" dirty="0" smtClean="0">
                <a:solidFill>
                  <a:schemeClr val="bg1"/>
                </a:solidFill>
                <a:latin typeface="Palatino Linotype" panose="02040502050505030304" pitchFamily="18" charset="0"/>
              </a:rPr>
              <a:t>.	</a:t>
            </a:r>
            <a:r>
              <a:rPr lang="de-DE" sz="1700" b="1" dirty="0" err="1" smtClean="0">
                <a:solidFill>
                  <a:srgbClr val="0000CC"/>
                </a:solidFill>
                <a:latin typeface="Palatino Linotype" panose="02040502050505030304" pitchFamily="18" charset="0"/>
              </a:rPr>
              <a:t>Ἔμοιγέ</a:t>
            </a:r>
            <a:r>
              <a:rPr lang="de-DE" sz="1700" b="1" dirty="0" smtClean="0">
                <a:solidFill>
                  <a:srgbClr val="0000CC"/>
                </a:solidFill>
                <a:latin typeface="Palatino Linotype" panose="02040502050505030304" pitchFamily="18" charset="0"/>
              </a:rPr>
              <a:t> </a:t>
            </a:r>
            <a:r>
              <a:rPr lang="de-DE" sz="1700" b="1" dirty="0">
                <a:solidFill>
                  <a:srgbClr val="0000CC"/>
                </a:solidFill>
                <a:latin typeface="Palatino Linotype" panose="02040502050505030304" pitchFamily="18" charset="0"/>
              </a:rPr>
              <a:t>π</a:t>
            </a:r>
            <a:r>
              <a:rPr lang="de-DE" sz="1700" b="1" dirty="0" err="1">
                <a:solidFill>
                  <a:srgbClr val="0000CC"/>
                </a:solidFill>
                <a:latin typeface="Palatino Linotype" panose="02040502050505030304" pitchFamily="18" charset="0"/>
              </a:rPr>
              <a:t>ως</a:t>
            </a:r>
            <a:r>
              <a:rPr lang="de-DE" sz="1700" b="1" dirty="0">
                <a:solidFill>
                  <a:srgbClr val="0000CC"/>
                </a:solidFill>
                <a:latin typeface="Palatino Linotype" panose="02040502050505030304" pitchFamily="18" charset="0"/>
              </a:rPr>
              <a:t> </a:t>
            </a:r>
            <a:r>
              <a:rPr lang="de-DE" sz="1700" b="1" dirty="0" err="1">
                <a:solidFill>
                  <a:srgbClr val="0000CC"/>
                </a:solidFill>
                <a:latin typeface="Palatino Linotype" panose="02040502050505030304" pitchFamily="18" charset="0"/>
              </a:rPr>
              <a:t>δοκεῖ</a:t>
            </a:r>
            <a:r>
              <a:rPr lang="de-DE" sz="1700" dirty="0">
                <a:solidFill>
                  <a:schemeClr val="bg1"/>
                </a:solidFill>
                <a:latin typeface="Palatino Linotype" panose="02040502050505030304" pitchFamily="18" charset="0"/>
              </a:rPr>
              <a:t>, ὦ </a:t>
            </a:r>
            <a:r>
              <a:rPr lang="de-DE" sz="1700" dirty="0" err="1">
                <a:solidFill>
                  <a:schemeClr val="bg1"/>
                </a:solidFill>
                <a:latin typeface="Palatino Linotype" panose="02040502050505030304" pitchFamily="18" charset="0"/>
              </a:rPr>
              <a:t>Σώκρ</a:t>
            </a:r>
            <a:r>
              <a:rPr lang="de-DE" sz="1700" dirty="0">
                <a:solidFill>
                  <a:schemeClr val="bg1"/>
                </a:solidFill>
                <a:latin typeface="Palatino Linotype" panose="02040502050505030304" pitchFamily="18" charset="0"/>
              </a:rPr>
              <a:t>ατες, τοῦτο οὐκέτι ὅμοιον </a:t>
            </a:r>
            <a:r>
              <a:rPr lang="de-DE" sz="1700" dirty="0" smtClean="0">
                <a:solidFill>
                  <a:schemeClr val="bg1"/>
                </a:solidFill>
                <a:latin typeface="Palatino Linotype" panose="02040502050505030304" pitchFamily="18" charset="0"/>
              </a:rPr>
              <a:t>εἶναι </a:t>
            </a:r>
            <a:r>
              <a:rPr lang="de-DE" sz="1700" dirty="0">
                <a:solidFill>
                  <a:schemeClr val="bg1"/>
                </a:solidFill>
                <a:latin typeface="Palatino Linotype" panose="02040502050505030304" pitchFamily="18" charset="0"/>
              </a:rPr>
              <a:t>τοῖς ἄλλοις.</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Τί</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δέ</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οὐκ</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ἀνδρῶν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μὲν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ἀρετὴν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ἔλεγες</a:t>
            </a:r>
            <a:r>
              <a:rPr lang="de-DE" sz="1700" dirty="0">
                <a:solidFill>
                  <a:schemeClr val="bg1"/>
                </a:solidFill>
                <a:latin typeface="Palatino Linotype" panose="02040502050505030304" pitchFamily="18" charset="0"/>
              </a:rPr>
              <a:t> π</a:t>
            </a:r>
            <a:r>
              <a:rPr lang="de-DE" sz="1700" dirty="0" err="1">
                <a:solidFill>
                  <a:schemeClr val="bg1"/>
                </a:solidFill>
                <a:latin typeface="Palatino Linotype" panose="02040502050505030304" pitchFamily="18" charset="0"/>
              </a:rPr>
              <a:t>όλιν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εὖ</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ἐπ</a:t>
            </a:r>
            <a:r>
              <a:rPr lang="de-DE" sz="1700" dirty="0" err="1" smtClean="0">
                <a:solidFill>
                  <a:schemeClr val="bg1"/>
                </a:solidFill>
                <a:latin typeface="Palatino Linotype" panose="02040502050505030304" pitchFamily="18" charset="0"/>
              </a:rPr>
              <a:t>ιτρο</a:t>
            </a:r>
            <a:r>
              <a:rPr lang="de-DE" sz="1700" dirty="0" smtClean="0">
                <a:solidFill>
                  <a:schemeClr val="bg1"/>
                </a:solidFill>
                <a:latin typeface="Palatino Linotype" panose="02040502050505030304" pitchFamily="18" charset="0"/>
              </a:rPr>
              <a:t>πεύειν</a:t>
            </a:r>
            <a:r>
              <a:rPr lang="de-DE" sz="1700" dirty="0">
                <a:solidFill>
                  <a:schemeClr val="bg1"/>
                </a:solidFill>
                <a:latin typeface="Palatino Linotype" panose="02040502050505030304" pitchFamily="18" charset="0"/>
              </a:rPr>
              <a:t>, </a:t>
            </a:r>
            <a:endParaRPr lang="de-DE" sz="1700" dirty="0" smtClean="0">
              <a:solidFill>
                <a:schemeClr val="bg1"/>
              </a:solidFill>
              <a:latin typeface="Palatino Linotype" panose="02040502050505030304" pitchFamily="18" charset="0"/>
            </a:endParaRPr>
          </a:p>
          <a:p>
            <a:pPr>
              <a:spcAft>
                <a:spcPts val="300"/>
              </a:spcAft>
            </a:pPr>
            <a:r>
              <a:rPr lang="de-DE" sz="1700" dirty="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γυν</a:t>
            </a:r>
            <a:r>
              <a:rPr lang="de-DE" sz="1700" dirty="0" smtClean="0">
                <a:solidFill>
                  <a:schemeClr val="bg1"/>
                </a:solidFill>
                <a:latin typeface="Palatino Linotype" panose="02040502050505030304" pitchFamily="18" charset="0"/>
              </a:rPr>
              <a:t>αικῶν δὲ οἰκίαν</a:t>
            </a:r>
            <a:r>
              <a:rPr lang="de-DE" sz="1700" dirty="0">
                <a:solidFill>
                  <a:schemeClr val="bg1"/>
                </a:solidFill>
                <a:latin typeface="Palatino Linotype" panose="02040502050505030304" pitchFamily="18" charset="0"/>
              </a:rPr>
              <a:t>;</a:t>
            </a:r>
          </a:p>
          <a:p>
            <a:pPr>
              <a:spcAft>
                <a:spcPts val="300"/>
              </a:spcAft>
            </a:pPr>
            <a:r>
              <a:rPr lang="de-DE" sz="1700" dirty="0" err="1">
                <a:solidFill>
                  <a:schemeClr val="bg1"/>
                </a:solidFill>
                <a:latin typeface="Palatino Linotype" panose="02040502050505030304" pitchFamily="18" charset="0"/>
              </a:rPr>
              <a:t>Με</a:t>
            </a:r>
            <a:r>
              <a:rPr lang="de-DE" sz="1700" dirty="0" smtClean="0">
                <a:solidFill>
                  <a:schemeClr val="bg1"/>
                </a:solidFill>
                <a:latin typeface="Palatino Linotype" panose="02040502050505030304" pitchFamily="18" charset="0"/>
              </a:rPr>
              <a:t>.	</a:t>
            </a:r>
            <a:r>
              <a:rPr lang="de-DE" sz="1700" b="1" dirty="0" err="1" smtClean="0">
                <a:solidFill>
                  <a:srgbClr val="0000CC"/>
                </a:solidFill>
                <a:latin typeface="Palatino Linotype" panose="02040502050505030304" pitchFamily="18" charset="0"/>
              </a:rPr>
              <a:t>Ἔγωγε</a:t>
            </a:r>
            <a:r>
              <a:rPr lang="de-DE" sz="1700"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Ἆρ</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οὖν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ἔξεστιν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ἀνδράσιν</a:t>
            </a:r>
            <a:r>
              <a:rPr lang="de-DE" sz="1700" dirty="0">
                <a:solidFill>
                  <a:schemeClr val="bg1"/>
                </a:solidFill>
                <a:latin typeface="Palatino Linotype" panose="02040502050505030304" pitchFamily="18" charset="0"/>
              </a:rPr>
              <a:t> ἤ </a:t>
            </a:r>
            <a:r>
              <a:rPr lang="de-DE" sz="1700" dirty="0" err="1">
                <a:solidFill>
                  <a:schemeClr val="bg1"/>
                </a:solidFill>
                <a:latin typeface="Palatino Linotype" panose="02040502050505030304" pitchFamily="18" charset="0"/>
              </a:rPr>
              <a:t>γυν</a:t>
            </a:r>
            <a:r>
              <a:rPr lang="de-DE" sz="1700" dirty="0">
                <a:solidFill>
                  <a:schemeClr val="bg1"/>
                </a:solidFill>
                <a:latin typeface="Palatino Linotype" panose="02040502050505030304" pitchFamily="18" charset="0"/>
              </a:rPr>
              <a:t>αιξὶν εὖ ἐπιτροπεύειν ἤ </a:t>
            </a:r>
            <a:r>
              <a:rPr lang="de-DE" sz="1700" dirty="0" smtClean="0">
                <a:solidFill>
                  <a:schemeClr val="bg1"/>
                </a:solidFill>
                <a:latin typeface="Palatino Linotype" panose="02040502050505030304" pitchFamily="18" charset="0"/>
              </a:rPr>
              <a:t>πόλιν </a:t>
            </a:r>
            <a:r>
              <a:rPr lang="de-DE" sz="1700" dirty="0">
                <a:solidFill>
                  <a:schemeClr val="bg1"/>
                </a:solidFill>
                <a:latin typeface="Palatino Linotype" panose="02040502050505030304" pitchFamily="18" charset="0"/>
              </a:rPr>
              <a:t>ἤ </a:t>
            </a:r>
            <a:r>
              <a:rPr lang="de-DE" sz="1700" dirty="0" smtClean="0">
                <a:solidFill>
                  <a:schemeClr val="bg1"/>
                </a:solidFill>
                <a:latin typeface="Palatino Linotype" panose="02040502050505030304" pitchFamily="18" charset="0"/>
              </a:rPr>
              <a:t>οἰκίαν</a:t>
            </a:r>
          </a:p>
          <a:p>
            <a:r>
              <a:rPr lang="de-DE" sz="1700" dirty="0" smtClean="0">
                <a:solidFill>
                  <a:schemeClr val="bg1"/>
                </a:solidFill>
                <a:latin typeface="Palatino Linotype" panose="02040502050505030304" pitchFamily="18" charset="0"/>
              </a:rPr>
              <a:t>	ἤ </a:t>
            </a:r>
            <a:r>
              <a:rPr lang="de-DE" sz="1700" dirty="0" err="1" smtClean="0">
                <a:solidFill>
                  <a:schemeClr val="bg1"/>
                </a:solidFill>
                <a:latin typeface="Palatino Linotype" panose="02040502050505030304" pitchFamily="18" charset="0"/>
              </a:rPr>
              <a:t>ἄλλο</a:t>
            </a:r>
            <a:r>
              <a:rPr lang="de-DE" sz="1700" dirty="0" smtClean="0">
                <a:solidFill>
                  <a:schemeClr val="bg1"/>
                </a:solidFill>
                <a:latin typeface="Palatino Linotype" panose="02040502050505030304" pitchFamily="18" charset="0"/>
              </a:rPr>
              <a:t> τι εἰ </a:t>
            </a:r>
            <a:r>
              <a:rPr lang="de-DE" sz="1700" dirty="0">
                <a:solidFill>
                  <a:schemeClr val="bg1"/>
                </a:solidFill>
                <a:latin typeface="Palatino Linotype" panose="02040502050505030304" pitchFamily="18" charset="0"/>
              </a:rPr>
              <a:t>μὴ σωφρόνως καὶ δικαίως;</a:t>
            </a:r>
          </a:p>
          <a:p>
            <a:pPr>
              <a:spcAft>
                <a:spcPts val="3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b="1" dirty="0" err="1" smtClean="0">
                <a:solidFill>
                  <a:srgbClr val="0000CC"/>
                </a:solidFill>
                <a:latin typeface="Palatino Linotype" panose="02040502050505030304" pitchFamily="18" charset="0"/>
              </a:rPr>
              <a:t>Οὐ</a:t>
            </a:r>
            <a:r>
              <a:rPr lang="de-DE" sz="1700" b="1" dirty="0" smtClean="0">
                <a:solidFill>
                  <a:srgbClr val="0000CC"/>
                </a:solidFill>
                <a:latin typeface="Palatino Linotype" panose="02040502050505030304" pitchFamily="18" charset="0"/>
              </a:rPr>
              <a:t> </a:t>
            </a:r>
            <a:r>
              <a:rPr lang="de-DE" sz="1700" b="1" dirty="0" err="1">
                <a:solidFill>
                  <a:srgbClr val="0000CC"/>
                </a:solidFill>
                <a:latin typeface="Palatino Linotype" panose="02040502050505030304" pitchFamily="18" charset="0"/>
              </a:rPr>
              <a:t>δῆτ</a:t>
            </a:r>
            <a:r>
              <a:rPr lang="de-DE" sz="1700" b="1" dirty="0">
                <a:solidFill>
                  <a:srgbClr val="0000CC"/>
                </a:solidFill>
                <a:latin typeface="Palatino Linotype" panose="02040502050505030304" pitchFamily="18" charset="0"/>
              </a:rPr>
              <a:t>α</a:t>
            </a:r>
            <a:r>
              <a:rPr lang="de-DE" sz="1700" b="1" dirty="0">
                <a:solidFill>
                  <a:schemeClr val="bg1"/>
                </a:solidFill>
                <a:latin typeface="Palatino Linotype" panose="02040502050505030304" pitchFamily="18" charset="0"/>
              </a:rPr>
              <a:t>.</a:t>
            </a:r>
          </a:p>
          <a:p>
            <a:pPr>
              <a:spcAft>
                <a:spcPts val="300"/>
              </a:spcAft>
            </a:pPr>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Οὐκοῦν</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εἰ</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δικ</a:t>
            </a:r>
            <a:r>
              <a:rPr lang="de-DE" sz="1700" dirty="0">
                <a:solidFill>
                  <a:schemeClr val="bg1"/>
                </a:solidFill>
                <a:latin typeface="Palatino Linotype" panose="02040502050505030304" pitchFamily="18" charset="0"/>
              </a:rPr>
              <a:t>αίως καὶ σωφρόνως ἐπιτροπεύουσιν, δικαιοσύνῃ καὶ </a:t>
            </a:r>
            <a:r>
              <a:rPr lang="de-DE" sz="1700" dirty="0" smtClean="0">
                <a:solidFill>
                  <a:schemeClr val="bg1"/>
                </a:solidFill>
                <a:latin typeface="Palatino Linotype" panose="02040502050505030304" pitchFamily="18" charset="0"/>
              </a:rPr>
              <a:t>	σωφροσύνῃ ἐπιτροπεύσουσιν</a:t>
            </a:r>
            <a:r>
              <a:rPr lang="de-DE" sz="1700" dirty="0">
                <a:solidFill>
                  <a:schemeClr val="bg1"/>
                </a:solidFill>
                <a:latin typeface="Palatino Linotype" panose="02040502050505030304" pitchFamily="18" charset="0"/>
              </a:rPr>
              <a:t>;</a:t>
            </a:r>
          </a:p>
          <a:p>
            <a:pPr>
              <a:spcAft>
                <a:spcPts val="3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b="1" dirty="0" err="1" smtClean="0">
                <a:solidFill>
                  <a:srgbClr val="0000CC"/>
                </a:solidFill>
                <a:latin typeface="Palatino Linotype" panose="02040502050505030304" pitchFamily="18" charset="0"/>
              </a:rPr>
              <a:t>Ἀνάγκη</a:t>
            </a:r>
            <a:r>
              <a:rPr lang="de-DE" sz="1700" b="1"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smtClean="0">
                <a:solidFill>
                  <a:schemeClr val="bg1"/>
                </a:solidFill>
                <a:latin typeface="Palatino Linotype" panose="02040502050505030304" pitchFamily="18" charset="0"/>
              </a:rPr>
              <a:t>Τῶν</a:t>
            </a:r>
            <a:r>
              <a:rPr lang="de-DE" sz="1700" dirty="0" smtClean="0">
                <a:solidFill>
                  <a:schemeClr val="bg1"/>
                </a:solidFill>
                <a:latin typeface="Palatino Linotype" panose="02040502050505030304" pitchFamily="18" charset="0"/>
              </a:rPr>
              <a:t> </a:t>
            </a:r>
            <a:r>
              <a:rPr lang="de-DE" sz="1700" dirty="0">
                <a:solidFill>
                  <a:schemeClr val="bg1"/>
                </a:solidFill>
                <a:latin typeface="Palatino Linotype" panose="02040502050505030304" pitchFamily="18" charset="0"/>
              </a:rPr>
              <a:t>α</a:t>
            </a:r>
            <a:r>
              <a:rPr lang="de-DE" sz="1700" dirty="0" err="1">
                <a:solidFill>
                  <a:schemeClr val="bg1"/>
                </a:solidFill>
                <a:latin typeface="Palatino Linotype" panose="02040502050505030304" pitchFamily="18" charset="0"/>
              </a:rPr>
              <a:t>ὐτῶν</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ἄρ</a:t>
            </a:r>
            <a:r>
              <a:rPr lang="de-DE" sz="1700" dirty="0">
                <a:solidFill>
                  <a:schemeClr val="bg1"/>
                </a:solidFill>
                <a:latin typeface="Palatino Linotype" panose="02040502050505030304" pitchFamily="18" charset="0"/>
              </a:rPr>
              <a:t>α ἀμφότεροι δέονται, εἴπερ μέλλουσιν ἀγαθοὶ εἶναι, </a:t>
            </a:r>
            <a:endParaRPr lang="de-DE" sz="1700" dirty="0" smtClean="0">
              <a:solidFill>
                <a:schemeClr val="bg1"/>
              </a:solidFill>
              <a:latin typeface="Palatino Linotype" panose="02040502050505030304" pitchFamily="18" charset="0"/>
            </a:endParaRPr>
          </a:p>
          <a:p>
            <a:pPr>
              <a:spcAft>
                <a:spcPts val="300"/>
              </a:spcAft>
            </a:pP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καὶ ἡ </a:t>
            </a:r>
            <a:r>
              <a:rPr lang="de-DE" sz="1700" dirty="0" err="1" smtClean="0">
                <a:solidFill>
                  <a:schemeClr val="bg1"/>
                </a:solidFill>
                <a:latin typeface="Palatino Linotype" panose="02040502050505030304" pitchFamily="18" charset="0"/>
              </a:rPr>
              <a:t>γυνὴ</a:t>
            </a:r>
            <a:r>
              <a:rPr lang="de-DE" sz="1700" dirty="0" smtClean="0">
                <a:solidFill>
                  <a:schemeClr val="bg1"/>
                </a:solidFill>
                <a:latin typeface="Palatino Linotype" panose="02040502050505030304" pitchFamily="18" charset="0"/>
              </a:rPr>
              <a:t> καὶ </a:t>
            </a:r>
            <a:r>
              <a:rPr lang="de-DE" sz="1700" dirty="0">
                <a:solidFill>
                  <a:schemeClr val="bg1"/>
                </a:solidFill>
                <a:latin typeface="Palatino Linotype" panose="02040502050505030304" pitchFamily="18" charset="0"/>
              </a:rPr>
              <a:t>ὁ ἀνήρ, δικαιοσύνης καὶ σωφροσύνης.</a:t>
            </a:r>
          </a:p>
          <a:p>
            <a:pPr>
              <a:spcAft>
                <a:spcPts val="300"/>
              </a:spcAft>
            </a:pPr>
            <a:r>
              <a:rPr lang="de-DE" sz="1700" dirty="0" err="1">
                <a:solidFill>
                  <a:schemeClr val="bg1"/>
                </a:solidFill>
                <a:latin typeface="Palatino Linotype" panose="02040502050505030304" pitchFamily="18" charset="0"/>
              </a:rPr>
              <a:t>Με</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b="1" dirty="0" smtClean="0">
                <a:solidFill>
                  <a:srgbClr val="0000CC"/>
                </a:solidFill>
                <a:latin typeface="Palatino Linotype" panose="02040502050505030304" pitchFamily="18" charset="0"/>
              </a:rPr>
              <a:t>Φα</a:t>
            </a:r>
            <a:r>
              <a:rPr lang="de-DE" sz="1700" b="1" dirty="0" err="1" smtClean="0">
                <a:solidFill>
                  <a:srgbClr val="0000CC"/>
                </a:solidFill>
                <a:latin typeface="Palatino Linotype" panose="02040502050505030304" pitchFamily="18" charset="0"/>
              </a:rPr>
              <a:t>ίνοντ</a:t>
            </a:r>
            <a:r>
              <a:rPr lang="de-DE" sz="1700" b="1" dirty="0" smtClean="0">
                <a:solidFill>
                  <a:srgbClr val="0000CC"/>
                </a:solidFill>
                <a:latin typeface="Palatino Linotype" panose="02040502050505030304" pitchFamily="18" charset="0"/>
              </a:rPr>
              <a:t>αι</a:t>
            </a:r>
            <a:r>
              <a:rPr lang="de-DE" sz="1700" b="1" dirty="0">
                <a:solidFill>
                  <a:schemeClr val="bg1"/>
                </a:solidFill>
                <a:latin typeface="Palatino Linotype" panose="02040502050505030304" pitchFamily="18" charset="0"/>
              </a:rPr>
              <a:t>.</a:t>
            </a:r>
          </a:p>
          <a:p>
            <a:r>
              <a:rPr lang="de-DE" sz="1700" dirty="0" err="1">
                <a:solidFill>
                  <a:schemeClr val="bg1"/>
                </a:solidFill>
                <a:latin typeface="Palatino Linotype" panose="02040502050505030304" pitchFamily="18" charset="0"/>
              </a:rPr>
              <a:t>Σω</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Τῷ</a:t>
            </a:r>
            <a:r>
              <a:rPr lang="de-DE" sz="1700" dirty="0">
                <a:solidFill>
                  <a:schemeClr val="bg1"/>
                </a:solidFill>
                <a:latin typeface="Palatino Linotype" panose="02040502050505030304" pitchFamily="18" charset="0"/>
              </a:rPr>
              <a:t> α</a:t>
            </a:r>
            <a:r>
              <a:rPr lang="de-DE" sz="1700" dirty="0" err="1">
                <a:solidFill>
                  <a:schemeClr val="bg1"/>
                </a:solidFill>
                <a:latin typeface="Palatino Linotype" panose="02040502050505030304" pitchFamily="18" charset="0"/>
              </a:rPr>
              <a:t>ὐτῷ</a:t>
            </a:r>
            <a:r>
              <a:rPr lang="de-DE" sz="1700" dirty="0">
                <a:solidFill>
                  <a:schemeClr val="bg1"/>
                </a:solidFill>
                <a:latin typeface="Palatino Linotype" panose="02040502050505030304" pitchFamily="18" charset="0"/>
              </a:rPr>
              <a:t> </a:t>
            </a:r>
            <a:r>
              <a:rPr lang="de-DE" sz="1700" dirty="0" err="1">
                <a:solidFill>
                  <a:schemeClr val="bg1"/>
                </a:solidFill>
                <a:latin typeface="Palatino Linotype" panose="02040502050505030304" pitchFamily="18" charset="0"/>
              </a:rPr>
              <a:t>ἄρ</a:t>
            </a:r>
            <a:r>
              <a:rPr lang="de-DE" sz="1700" dirty="0">
                <a:solidFill>
                  <a:schemeClr val="bg1"/>
                </a:solidFill>
                <a:latin typeface="Palatino Linotype" panose="02040502050505030304" pitchFamily="18" charset="0"/>
              </a:rPr>
              <a:t>α τρόπῳ πάντες οἱ ἄνθρωποι ἀγαθοί </a:t>
            </a:r>
            <a:r>
              <a:rPr lang="de-DE" sz="1700" dirty="0" smtClean="0">
                <a:solidFill>
                  <a:schemeClr val="bg1"/>
                </a:solidFill>
                <a:latin typeface="Palatino Linotype" panose="02040502050505030304" pitchFamily="18" charset="0"/>
              </a:rPr>
              <a:t>εἰσιν.</a:t>
            </a:r>
            <a:endParaRPr lang="de-DE" dirty="0">
              <a:latin typeface="Palatino Linotype" panose="02040502050505030304" pitchFamily="18" charset="0"/>
            </a:endParaRPr>
          </a:p>
        </p:txBody>
      </p:sp>
    </p:spTree>
    <p:extLst>
      <p:ext uri="{BB962C8B-B14F-4D97-AF65-F5344CB8AC3E}">
        <p14:creationId xmlns:p14="http://schemas.microsoft.com/office/powerpoint/2010/main" val="62191963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23528" y="332656"/>
            <a:ext cx="8568952" cy="6355586"/>
          </a:xfrm>
          <a:prstGeom prst="rect">
            <a:avLst/>
          </a:prstGeom>
          <a:noFill/>
        </p:spPr>
        <p:txBody>
          <a:bodyPr wrap="square" rtlCol="0">
            <a:spAutoFit/>
          </a:bodyPr>
          <a:lstStyle/>
          <a:p>
            <a:r>
              <a:rPr lang="de-DE" sz="2000" b="1" u="sng" dirty="0" smtClean="0">
                <a:solidFill>
                  <a:schemeClr val="bg1"/>
                </a:solidFill>
                <a:latin typeface="Palatino Linotype" panose="02040502050505030304" pitchFamily="18" charset="0"/>
              </a:rPr>
              <a:t>Zusammenfassung: Was muss ins „Sokrates-Platon-Portfolio“?</a:t>
            </a:r>
          </a:p>
          <a:p>
            <a:endParaRPr lang="de-DE" dirty="0" smtClean="0">
              <a:solidFill>
                <a:schemeClr val="bg1"/>
              </a:solidFill>
              <a:latin typeface="Palatino Linotype" panose="02040502050505030304" pitchFamily="18" charset="0"/>
            </a:endParaRPr>
          </a:p>
          <a:p>
            <a:pPr>
              <a:spcAft>
                <a:spcPts val="300"/>
              </a:spcAft>
            </a:pPr>
            <a:r>
              <a:rPr lang="de-DE" b="1" i="1" dirty="0" smtClean="0">
                <a:solidFill>
                  <a:schemeClr val="bg1"/>
                </a:solidFill>
                <a:latin typeface="Palatino Linotype" panose="02040502050505030304" pitchFamily="18" charset="0"/>
              </a:rPr>
              <a:t>Vokabeln</a:t>
            </a:r>
          </a:p>
          <a:p>
            <a:pPr marL="285750" indent="-285750">
              <a:spcAft>
                <a:spcPts val="500"/>
              </a:spcAft>
              <a:buFont typeface="Arial" panose="020B0604020202020204" pitchFamily="34" charset="0"/>
              <a:buChar char="•"/>
            </a:pPr>
            <a:r>
              <a:rPr lang="el-GR" dirty="0" smtClean="0">
                <a:solidFill>
                  <a:schemeClr val="bg1"/>
                </a:solidFill>
                <a:latin typeface="Palatino Linotype" panose="02040502050505030304" pitchFamily="18" charset="0"/>
              </a:rPr>
              <a:t>ἔγωγε</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ἔμοιγε</a:t>
            </a:r>
            <a:endParaRPr lang="de-DE" dirty="0" smtClean="0">
              <a:solidFill>
                <a:schemeClr val="bg1"/>
              </a:solidFill>
              <a:latin typeface="Palatino Linotype" panose="02040502050505030304" pitchFamily="18" charset="0"/>
            </a:endParaRPr>
          </a:p>
          <a:p>
            <a:pPr marL="285750" indent="-285750">
              <a:spcAft>
                <a:spcPts val="500"/>
              </a:spcAft>
              <a:buFont typeface="Arial" panose="020B0604020202020204" pitchFamily="34" charset="0"/>
              <a:buChar char="•"/>
            </a:pPr>
            <a:r>
              <a:rPr lang="el-GR" dirty="0">
                <a:solidFill>
                  <a:schemeClr val="bg1"/>
                </a:solidFill>
                <a:latin typeface="Palatino Linotype" panose="02040502050505030304" pitchFamily="18" charset="0"/>
              </a:rPr>
              <a:t>δ</a:t>
            </a:r>
            <a:r>
              <a:rPr lang="el-GR" dirty="0" smtClean="0">
                <a:solidFill>
                  <a:schemeClr val="bg1"/>
                </a:solidFill>
                <a:latin typeface="Palatino Linotype" panose="02040502050505030304" pitchFamily="18" charset="0"/>
              </a:rPr>
              <a:t>οκέω</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ϕαίνομαι</a:t>
            </a:r>
            <a:endParaRPr lang="de-DE" dirty="0" smtClean="0">
              <a:solidFill>
                <a:schemeClr val="bg1"/>
              </a:solidFill>
              <a:latin typeface="Palatino Linotype" panose="02040502050505030304" pitchFamily="18" charset="0"/>
            </a:endParaRPr>
          </a:p>
          <a:p>
            <a:pPr marL="285750" indent="-285750">
              <a:spcAft>
                <a:spcPts val="500"/>
              </a:spcAft>
              <a:buFont typeface="Arial" panose="020B0604020202020204" pitchFamily="34" charset="0"/>
              <a:buChar char="•"/>
            </a:pPr>
            <a:r>
              <a:rPr lang="el-GR" dirty="0">
                <a:solidFill>
                  <a:schemeClr val="bg1"/>
                </a:solidFill>
                <a:latin typeface="Palatino Linotype" panose="02040502050505030304" pitchFamily="18" charset="0"/>
              </a:rPr>
              <a:t>δ</a:t>
            </a:r>
            <a:r>
              <a:rPr lang="el-GR" dirty="0" smtClean="0">
                <a:solidFill>
                  <a:schemeClr val="bg1"/>
                </a:solidFill>
                <a:latin typeface="Palatino Linotype" panose="02040502050505030304" pitchFamily="18" charset="0"/>
              </a:rPr>
              <a:t>ιαφέρω</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ὅμοιος</a:t>
            </a:r>
            <a:endParaRPr lang="de-DE" dirty="0" smtClean="0">
              <a:solidFill>
                <a:schemeClr val="bg1"/>
              </a:solidFill>
              <a:latin typeface="Palatino Linotype" panose="02040502050505030304" pitchFamily="18" charset="0"/>
            </a:endParaRPr>
          </a:p>
          <a:p>
            <a:pPr marL="285750" indent="-285750">
              <a:spcAft>
                <a:spcPts val="500"/>
              </a:spcAft>
              <a:buFont typeface="Arial" panose="020B0604020202020204" pitchFamily="34" charset="0"/>
              <a:buChar char="•"/>
            </a:pPr>
            <a:r>
              <a:rPr lang="el-GR" dirty="0" smtClean="0">
                <a:solidFill>
                  <a:schemeClr val="bg1"/>
                </a:solidFill>
                <a:latin typeface="Palatino Linotype" panose="02040502050505030304" pitchFamily="18" charset="0"/>
              </a:rPr>
              <a:t>ἡ</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πόλις</a:t>
            </a:r>
            <a:endParaRPr lang="de-DE" dirty="0">
              <a:solidFill>
                <a:schemeClr val="bg1"/>
              </a:solidFill>
              <a:latin typeface="Palatino Linotype" panose="02040502050505030304" pitchFamily="18" charset="0"/>
            </a:endParaRPr>
          </a:p>
          <a:p>
            <a:pPr marL="285750" indent="-285750">
              <a:spcAft>
                <a:spcPts val="500"/>
              </a:spcAft>
              <a:buFont typeface="Arial" panose="020B0604020202020204" pitchFamily="34" charset="0"/>
              <a:buChar char="•"/>
            </a:pPr>
            <a:r>
              <a:rPr lang="el-GR" dirty="0" smtClean="0">
                <a:solidFill>
                  <a:schemeClr val="bg1"/>
                </a:solidFill>
                <a:latin typeface="Palatino Linotype" panose="02040502050505030304" pitchFamily="18" charset="0"/>
              </a:rPr>
              <a:t>ἡ</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ἀρετή</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δίκαιος</a:t>
            </a:r>
            <a:r>
              <a:rPr lang="de-DE" dirty="0" smtClean="0">
                <a:solidFill>
                  <a:schemeClr val="bg1"/>
                </a:solidFill>
                <a:latin typeface="Palatino Linotype" panose="02040502050505030304" pitchFamily="18" charset="0"/>
              </a:rPr>
              <a:t> / </a:t>
            </a:r>
            <a:r>
              <a:rPr lang="el-GR" dirty="0">
                <a:solidFill>
                  <a:schemeClr val="bg1"/>
                </a:solidFill>
                <a:latin typeface="Palatino Linotype" panose="02040502050505030304" pitchFamily="18" charset="0"/>
              </a:rPr>
              <a:t>ἡ δικαιοσύνη</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σώφρων</a:t>
            </a:r>
            <a:r>
              <a:rPr lang="de-DE" dirty="0" smtClean="0">
                <a:solidFill>
                  <a:schemeClr val="bg1"/>
                </a:solidFill>
                <a:latin typeface="Palatino Linotype" panose="02040502050505030304" pitchFamily="18" charset="0"/>
              </a:rPr>
              <a:t> / </a:t>
            </a:r>
            <a:r>
              <a:rPr lang="el-GR" dirty="0" smtClean="0">
                <a:solidFill>
                  <a:schemeClr val="bg1"/>
                </a:solidFill>
                <a:latin typeface="Palatino Linotype" panose="02040502050505030304" pitchFamily="18" charset="0"/>
              </a:rPr>
              <a:t>ἡ</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σωφροσύνη</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ἀγαθός</a:t>
            </a:r>
            <a:endParaRPr lang="de-DE" dirty="0" smtClean="0">
              <a:solidFill>
                <a:schemeClr val="bg1"/>
              </a:solidFill>
              <a:latin typeface="Palatino Linotype" panose="02040502050505030304" pitchFamily="18" charset="0"/>
            </a:endParaRPr>
          </a:p>
          <a:p>
            <a:endParaRPr lang="de-DE" dirty="0" smtClean="0">
              <a:solidFill>
                <a:schemeClr val="bg1"/>
              </a:solidFill>
              <a:latin typeface="Palatino Linotype" panose="02040502050505030304" pitchFamily="18" charset="0"/>
            </a:endParaRPr>
          </a:p>
          <a:p>
            <a:pPr>
              <a:spcAft>
                <a:spcPts val="300"/>
              </a:spcAft>
            </a:pPr>
            <a:r>
              <a:rPr lang="de-DE" b="1" i="1" dirty="0" smtClean="0">
                <a:solidFill>
                  <a:schemeClr val="bg1"/>
                </a:solidFill>
                <a:latin typeface="Palatino Linotype" panose="02040502050505030304" pitchFamily="18" charset="0"/>
              </a:rPr>
              <a:t>Frage-Antwort-Floskeln</a:t>
            </a:r>
          </a:p>
          <a:p>
            <a:pPr marL="285750" indent="-285750">
              <a:spcAft>
                <a:spcPts val="500"/>
              </a:spcAft>
              <a:buFont typeface="Arial" panose="020B0604020202020204" pitchFamily="34" charset="0"/>
              <a:buChar char="•"/>
            </a:pPr>
            <a:r>
              <a:rPr lang="el-GR" dirty="0">
                <a:solidFill>
                  <a:schemeClr val="bg1"/>
                </a:solidFill>
                <a:latin typeface="Palatino Linotype" panose="02040502050505030304" pitchFamily="18" charset="0"/>
              </a:rPr>
              <a:t>π</a:t>
            </a:r>
            <a:r>
              <a:rPr lang="el-GR" dirty="0" smtClean="0">
                <a:solidFill>
                  <a:schemeClr val="bg1"/>
                </a:solidFill>
                <a:latin typeface="Palatino Linotype" panose="02040502050505030304" pitchFamily="18" charset="0"/>
              </a:rPr>
              <a:t>ότερον</a:t>
            </a:r>
            <a:r>
              <a:rPr lang="de-DE" dirty="0" smtClean="0">
                <a:solidFill>
                  <a:schemeClr val="bg1"/>
                </a:solidFill>
                <a:latin typeface="Palatino Linotype" panose="02040502050505030304" pitchFamily="18" charset="0"/>
              </a:rPr>
              <a:t> … </a:t>
            </a:r>
            <a:r>
              <a:rPr lang="el-GR" dirty="0" smtClean="0">
                <a:solidFill>
                  <a:schemeClr val="bg1"/>
                </a:solidFill>
                <a:latin typeface="Palatino Linotype" panose="02040502050505030304" pitchFamily="18" charset="0"/>
              </a:rPr>
              <a:t>ἤ</a:t>
            </a:r>
            <a:r>
              <a:rPr lang="de-DE" dirty="0" smtClean="0">
                <a:solidFill>
                  <a:schemeClr val="bg1"/>
                </a:solidFill>
                <a:latin typeface="Palatino Linotype" panose="02040502050505030304" pitchFamily="18" charset="0"/>
              </a:rPr>
              <a:t>, </a:t>
            </a:r>
            <a:r>
              <a:rPr lang="el-GR" dirty="0">
                <a:solidFill>
                  <a:schemeClr val="bg1"/>
                </a:solidFill>
                <a:latin typeface="Palatino Linotype" panose="02040502050505030304" pitchFamily="18" charset="0"/>
              </a:rPr>
              <a:t>ἆρα</a:t>
            </a:r>
            <a:r>
              <a:rPr lang="de-DE" dirty="0">
                <a:solidFill>
                  <a:schemeClr val="bg1"/>
                </a:solidFill>
                <a:latin typeface="Palatino Linotype" panose="02040502050505030304" pitchFamily="18" charset="0"/>
              </a:rPr>
              <a:t>, </a:t>
            </a:r>
            <a:r>
              <a:rPr lang="el-GR" dirty="0">
                <a:solidFill>
                  <a:schemeClr val="bg1"/>
                </a:solidFill>
                <a:latin typeface="Palatino Linotype" panose="02040502050505030304" pitchFamily="18" charset="0"/>
              </a:rPr>
              <a:t>οὐκοῦν</a:t>
            </a:r>
            <a:endParaRPr lang="de-DE" dirty="0" smtClean="0">
              <a:solidFill>
                <a:schemeClr val="bg1"/>
              </a:solidFill>
              <a:latin typeface="Palatino Linotype" panose="02040502050505030304" pitchFamily="18" charset="0"/>
            </a:endParaRPr>
          </a:p>
          <a:p>
            <a:pPr marL="285750" indent="-285750">
              <a:spcAft>
                <a:spcPts val="500"/>
              </a:spcAft>
              <a:buFont typeface="Arial" panose="020B0604020202020204" pitchFamily="34" charset="0"/>
              <a:buChar char="•"/>
            </a:pPr>
            <a:r>
              <a:rPr lang="el-GR" dirty="0" smtClean="0">
                <a:solidFill>
                  <a:schemeClr val="bg1"/>
                </a:solidFill>
                <a:latin typeface="Palatino Linotype" panose="02040502050505030304" pitchFamily="18" charset="0"/>
              </a:rPr>
              <a:t>τίς</a:t>
            </a:r>
            <a:r>
              <a:rPr lang="de-DE" dirty="0" smtClean="0">
                <a:solidFill>
                  <a:schemeClr val="bg1"/>
                </a:solidFill>
                <a:latin typeface="Palatino Linotype" panose="02040502050505030304" pitchFamily="18" charset="0"/>
              </a:rPr>
              <a:t> / </a:t>
            </a:r>
            <a:r>
              <a:rPr lang="el-GR" dirty="0" smtClean="0">
                <a:solidFill>
                  <a:schemeClr val="bg1"/>
                </a:solidFill>
                <a:latin typeface="Palatino Linotype" panose="02040502050505030304" pitchFamily="18" charset="0"/>
              </a:rPr>
              <a:t>τί</a:t>
            </a:r>
            <a:endParaRPr lang="de-DE" dirty="0">
              <a:solidFill>
                <a:schemeClr val="bg1"/>
              </a:solidFill>
              <a:latin typeface="Palatino Linotype" panose="02040502050505030304" pitchFamily="18" charset="0"/>
            </a:endParaRPr>
          </a:p>
          <a:p>
            <a:pPr marL="285750" indent="-285750">
              <a:buFont typeface="Arial" panose="020B0604020202020204" pitchFamily="34" charset="0"/>
              <a:buChar char="•"/>
            </a:pPr>
            <a:r>
              <a:rPr lang="el-GR" dirty="0" smtClean="0">
                <a:solidFill>
                  <a:schemeClr val="bg1"/>
                </a:solidFill>
                <a:latin typeface="Palatino Linotype" panose="02040502050505030304" pitchFamily="18" charset="0"/>
              </a:rPr>
              <a:t>ἔμοιγε</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δοκεῖ</a:t>
            </a:r>
            <a:r>
              <a:rPr lang="de-DE" dirty="0" smtClean="0">
                <a:solidFill>
                  <a:schemeClr val="bg1"/>
                </a:solidFill>
                <a:latin typeface="Palatino Linotype" panose="02040502050505030304" pitchFamily="18" charset="0"/>
              </a:rPr>
              <a:t> </a:t>
            </a:r>
            <a:r>
              <a:rPr lang="de-DE" sz="1400" i="1" dirty="0" smtClean="0">
                <a:solidFill>
                  <a:schemeClr val="bg1"/>
                </a:solidFill>
                <a:latin typeface="Palatino Linotype" panose="02040502050505030304" pitchFamily="18" charset="0"/>
              </a:rPr>
              <a:t>(evtl. m. </a:t>
            </a:r>
            <a:r>
              <a:rPr lang="de-DE" sz="1400" i="1" dirty="0" err="1" smtClean="0">
                <a:solidFill>
                  <a:schemeClr val="bg1"/>
                </a:solidFill>
                <a:latin typeface="Palatino Linotype" panose="02040502050505030304" pitchFamily="18" charset="0"/>
              </a:rPr>
              <a:t>NcI</a:t>
            </a:r>
            <a:r>
              <a:rPr lang="de-DE" sz="1400" i="1" dirty="0" smtClean="0">
                <a:solidFill>
                  <a:schemeClr val="bg1"/>
                </a:solidFill>
                <a:latin typeface="Palatino Linotype" panose="02040502050505030304" pitchFamily="18" charset="0"/>
              </a:rPr>
              <a:t>)</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ἔγωγε</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οὐ</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δῆτα</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ἀνάγκη</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ἐστίν</a:t>
            </a:r>
            <a:r>
              <a:rPr lang="de-DE" dirty="0" smtClean="0">
                <a:solidFill>
                  <a:schemeClr val="bg1"/>
                </a:solidFill>
                <a:latin typeface="Palatino Linotype" panose="02040502050505030304" pitchFamily="18" charset="0"/>
              </a:rPr>
              <a:t>]</a:t>
            </a:r>
            <a:endParaRPr lang="de-DE" dirty="0">
              <a:solidFill>
                <a:schemeClr val="bg1"/>
              </a:solidFill>
              <a:latin typeface="Palatino Linotype" panose="02040502050505030304" pitchFamily="18" charset="0"/>
            </a:endParaRPr>
          </a:p>
          <a:p>
            <a:pPr marL="285750" indent="-285750">
              <a:buFont typeface="Arial" panose="020B0604020202020204" pitchFamily="34" charset="0"/>
              <a:buChar char="•"/>
            </a:pPr>
            <a:endParaRPr lang="de-DE" dirty="0" smtClean="0">
              <a:solidFill>
                <a:schemeClr val="bg1"/>
              </a:solidFill>
              <a:latin typeface="Palatino Linotype" panose="02040502050505030304" pitchFamily="18" charset="0"/>
            </a:endParaRPr>
          </a:p>
          <a:p>
            <a:pPr>
              <a:spcAft>
                <a:spcPts val="300"/>
              </a:spcAft>
            </a:pPr>
            <a:r>
              <a:rPr lang="de-DE" b="1" i="1" dirty="0" smtClean="0">
                <a:solidFill>
                  <a:schemeClr val="bg1"/>
                </a:solidFill>
                <a:latin typeface="Palatino Linotype" panose="02040502050505030304" pitchFamily="18" charset="0"/>
              </a:rPr>
              <a:t>Sokratischer </a:t>
            </a:r>
            <a:r>
              <a:rPr lang="el-GR" b="1" i="1" dirty="0" smtClean="0">
                <a:solidFill>
                  <a:schemeClr val="bg1"/>
                </a:solidFill>
                <a:latin typeface="Palatino Linotype" panose="02040502050505030304" pitchFamily="18" charset="0"/>
              </a:rPr>
              <a:t>ἔλεγχος</a:t>
            </a:r>
            <a:endParaRPr lang="de-DE" b="1" i="1" dirty="0" smtClean="0">
              <a:solidFill>
                <a:schemeClr val="bg1"/>
              </a:solidFill>
              <a:latin typeface="Palatino Linotype" panose="02040502050505030304" pitchFamily="18" charset="0"/>
            </a:endParaRPr>
          </a:p>
          <a:p>
            <a:pPr marL="285750" indent="-285750">
              <a:spcAft>
                <a:spcPts val="500"/>
              </a:spcAft>
              <a:buFont typeface="Arial" panose="020B0604020202020204" pitchFamily="34" charset="0"/>
              <a:buChar char="•"/>
            </a:pPr>
            <a:r>
              <a:rPr lang="de-DE" dirty="0" smtClean="0">
                <a:solidFill>
                  <a:schemeClr val="bg1"/>
                </a:solidFill>
                <a:latin typeface="Palatino Linotype" panose="02040502050505030304" pitchFamily="18" charset="0"/>
              </a:rPr>
              <a:t>Sokrates stellt eine „Was-ist-X?“-Frage.</a:t>
            </a:r>
          </a:p>
          <a:p>
            <a:pPr marL="285750" indent="-285750">
              <a:spcAft>
                <a:spcPts val="500"/>
              </a:spcAft>
              <a:buFont typeface="Arial" panose="020B0604020202020204" pitchFamily="34" charset="0"/>
              <a:buChar char="•"/>
            </a:pPr>
            <a:r>
              <a:rPr lang="de-DE" dirty="0" smtClean="0">
                <a:solidFill>
                  <a:schemeClr val="bg1"/>
                </a:solidFill>
                <a:latin typeface="Palatino Linotype" panose="02040502050505030304" pitchFamily="18" charset="0"/>
              </a:rPr>
              <a:t>Gesprächspartner macht eine Aussage.</a:t>
            </a:r>
          </a:p>
          <a:p>
            <a:pPr marL="285750" indent="-285750">
              <a:buFont typeface="Arial" panose="020B0604020202020204" pitchFamily="34" charset="0"/>
              <a:buChar char="•"/>
            </a:pPr>
            <a:r>
              <a:rPr lang="de-DE" dirty="0" smtClean="0">
                <a:solidFill>
                  <a:schemeClr val="bg1"/>
                </a:solidFill>
                <a:latin typeface="Palatino Linotype" panose="02040502050505030304" pitchFamily="18" charset="0"/>
              </a:rPr>
              <a:t>Sokrates stellt eine Reihe von Fragen, die meist mit „Ja“ oder „Nein“ beantwortet werden können.</a:t>
            </a:r>
          </a:p>
          <a:p>
            <a:endParaRPr lang="de-DE" i="1" dirty="0">
              <a:solidFill>
                <a:schemeClr val="bg1"/>
              </a:solidFill>
            </a:endParaRPr>
          </a:p>
        </p:txBody>
      </p:sp>
    </p:spTree>
    <p:extLst>
      <p:ext uri="{BB962C8B-B14F-4D97-AF65-F5344CB8AC3E}">
        <p14:creationId xmlns:p14="http://schemas.microsoft.com/office/powerpoint/2010/main" val="4200533399"/>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23528" y="332656"/>
            <a:ext cx="8689402" cy="6591548"/>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Die </a:t>
            </a:r>
            <a:r>
              <a:rPr lang="de-DE" sz="2000" b="1" u="sng" dirty="0" smtClean="0">
                <a:solidFill>
                  <a:schemeClr val="bg1"/>
                </a:solidFill>
                <a:latin typeface="Palatino Linotype" panose="02040502050505030304" pitchFamily="18" charset="0"/>
              </a:rPr>
              <a:t>Lust und das Gute</a:t>
            </a:r>
            <a:r>
              <a:rPr lang="de-DE" sz="2000" b="1" dirty="0" smtClean="0">
                <a:solidFill>
                  <a:schemeClr val="bg1"/>
                </a:solidFill>
                <a:latin typeface="Palatino Linotype" panose="02040502050505030304" pitchFamily="18" charset="0"/>
              </a:rPr>
              <a:t> </a:t>
            </a:r>
            <a:r>
              <a:rPr lang="de-DE" sz="1200" dirty="0" smtClean="0">
                <a:solidFill>
                  <a:schemeClr val="bg1"/>
                </a:solidFill>
                <a:latin typeface="Palatino Linotype" panose="02040502050505030304" pitchFamily="18" charset="0"/>
              </a:rPr>
              <a:t>(</a:t>
            </a:r>
            <a:r>
              <a:rPr lang="de-DE" sz="1200" dirty="0" err="1" smtClean="0">
                <a:solidFill>
                  <a:schemeClr val="bg1"/>
                </a:solidFill>
                <a:latin typeface="Palatino Linotype" panose="02040502050505030304" pitchFamily="18" charset="0"/>
              </a:rPr>
              <a:t>Gorgias</a:t>
            </a:r>
            <a:r>
              <a:rPr lang="de-DE" sz="1200" dirty="0" smtClean="0">
                <a:solidFill>
                  <a:schemeClr val="bg1"/>
                </a:solidFill>
                <a:latin typeface="Palatino Linotype" panose="02040502050505030304" pitchFamily="18" charset="0"/>
              </a:rPr>
              <a:t> 495a; 497c; 499c-500a)</a:t>
            </a:r>
            <a:r>
              <a:rPr lang="de-DE" sz="2000" b="1" u="sng" dirty="0" smtClean="0">
                <a:solidFill>
                  <a:schemeClr val="bg1"/>
                </a:solidFill>
                <a:latin typeface="Palatino Linotype" panose="02040502050505030304" pitchFamily="18" charset="0"/>
              </a:rPr>
              <a:t> </a:t>
            </a:r>
            <a:endParaRPr lang="de-DE" sz="2000" b="1" u="sng" dirty="0">
              <a:solidFill>
                <a:schemeClr val="bg1"/>
              </a:solidFill>
              <a:latin typeface="Palatino Linotype" panose="02040502050505030304" pitchFamily="18" charset="0"/>
            </a:endParaRPr>
          </a:p>
          <a:p>
            <a:r>
              <a:rPr lang="de-DE" b="1" dirty="0" err="1" smtClean="0">
                <a:solidFill>
                  <a:schemeClr val="bg1"/>
                </a:solidFill>
                <a:latin typeface="Palatino Linotype" panose="02040502050505030304" pitchFamily="18" charset="0"/>
              </a:rPr>
              <a:t>Σω</a:t>
            </a:r>
            <a:r>
              <a:rPr lang="de-DE" b="1" dirty="0" smtClean="0">
                <a:solidFill>
                  <a:schemeClr val="bg1"/>
                </a:solidFill>
                <a:latin typeface="Palatino Linotype" panose="02040502050505030304" pitchFamily="18" charset="0"/>
              </a:rPr>
              <a:t>.	</a:t>
            </a:r>
            <a:r>
              <a:rPr lang="de-DE" b="1" dirty="0" err="1" smtClean="0">
                <a:solidFill>
                  <a:srgbClr val="FF0000"/>
                </a:solidFill>
                <a:latin typeface="Palatino Linotype" panose="02040502050505030304" pitchFamily="18" charset="0"/>
              </a:rPr>
              <a:t>Ἆρ</a:t>
            </a:r>
            <a:r>
              <a:rPr lang="de-DE" b="1" dirty="0" smtClean="0">
                <a:solidFill>
                  <a:srgbClr val="FF0000"/>
                </a:solidFill>
                <a:latin typeface="Palatino Linotype" panose="02040502050505030304" pitchFamily="18" charset="0"/>
              </a:rPr>
              <a:t>̉ </a:t>
            </a:r>
            <a:r>
              <a:rPr lang="de-DE" dirty="0" err="1">
                <a:solidFill>
                  <a:schemeClr val="bg1"/>
                </a:solidFill>
                <a:latin typeface="Palatino Linotype" panose="02040502050505030304" pitchFamily="18" charset="0"/>
              </a:rPr>
              <a:t>οὖν</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λέγεις</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τὸ</a:t>
            </a:r>
            <a:r>
              <a:rPr lang="de-DE" dirty="0">
                <a:solidFill>
                  <a:schemeClr val="bg1"/>
                </a:solidFill>
                <a:latin typeface="Palatino Linotype" panose="02040502050505030304" pitchFamily="18" charset="0"/>
              </a:rPr>
              <a:t> α</a:t>
            </a:r>
            <a:r>
              <a:rPr lang="de-DE" dirty="0" err="1">
                <a:solidFill>
                  <a:schemeClr val="bg1"/>
                </a:solidFill>
                <a:latin typeface="Palatino Linotype" panose="02040502050505030304" pitchFamily="18" charset="0"/>
              </a:rPr>
              <a:t>ὐτὸ</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εἶν</a:t>
            </a:r>
            <a:r>
              <a:rPr lang="de-DE" dirty="0">
                <a:solidFill>
                  <a:schemeClr val="bg1"/>
                </a:solidFill>
                <a:latin typeface="Palatino Linotype" panose="02040502050505030304" pitchFamily="18" charset="0"/>
              </a:rPr>
              <a:t>αι ἡδὺ καὶ ἀγαθὸν, </a:t>
            </a:r>
            <a:r>
              <a:rPr lang="de-DE" b="1" dirty="0">
                <a:solidFill>
                  <a:srgbClr val="FF0000"/>
                </a:solidFill>
                <a:latin typeface="Palatino Linotype" panose="02040502050505030304" pitchFamily="18" charset="0"/>
              </a:rPr>
              <a:t>ἢ</a:t>
            </a:r>
            <a:r>
              <a:rPr lang="de-DE" dirty="0">
                <a:solidFill>
                  <a:schemeClr val="bg1"/>
                </a:solidFill>
                <a:latin typeface="Palatino Linotype" panose="02040502050505030304" pitchFamily="18" charset="0"/>
              </a:rPr>
              <a:t> εἶναί τι τῶν ἡδέων, </a:t>
            </a:r>
            <a:r>
              <a:rPr lang="de-DE" dirty="0" smtClean="0">
                <a:solidFill>
                  <a:schemeClr val="bg1"/>
                </a:solidFill>
                <a:latin typeface="Palatino Linotype" panose="02040502050505030304" pitchFamily="18" charset="0"/>
              </a:rPr>
              <a:t>         	ὃ </a:t>
            </a:r>
            <a:r>
              <a:rPr lang="de-DE" dirty="0">
                <a:solidFill>
                  <a:schemeClr val="bg1"/>
                </a:solidFill>
                <a:latin typeface="Palatino Linotype" panose="02040502050505030304" pitchFamily="18" charset="0"/>
              </a:rPr>
              <a:t>οὐκ ἔστιν ἀγαθόν;</a:t>
            </a:r>
          </a:p>
          <a:p>
            <a:pPr>
              <a:spcAft>
                <a:spcPts val="800"/>
              </a:spcAft>
            </a:pPr>
            <a:r>
              <a:rPr lang="de-DE" b="1" dirty="0" smtClean="0">
                <a:solidFill>
                  <a:schemeClr val="bg1"/>
                </a:solidFill>
                <a:latin typeface="Palatino Linotype" panose="02040502050505030304" pitchFamily="18" charset="0"/>
              </a:rPr>
              <a:t>Κα.	</a:t>
            </a:r>
            <a:r>
              <a:rPr lang="de-DE" dirty="0" err="1" smtClean="0">
                <a:solidFill>
                  <a:schemeClr val="bg1"/>
                </a:solidFill>
                <a:latin typeface="Palatino Linotype" panose="02040502050505030304" pitchFamily="18" charset="0"/>
              </a:rPr>
              <a:t>Τὸ</a:t>
            </a:r>
            <a:r>
              <a:rPr lang="de-DE" dirty="0" smtClean="0">
                <a:solidFill>
                  <a:schemeClr val="bg1"/>
                </a:solidFill>
                <a:latin typeface="Palatino Linotype" panose="02040502050505030304" pitchFamily="18" charset="0"/>
              </a:rPr>
              <a:t> </a:t>
            </a:r>
            <a:r>
              <a:rPr lang="de-DE" dirty="0">
                <a:solidFill>
                  <a:schemeClr val="bg1"/>
                </a:solidFill>
                <a:latin typeface="Palatino Linotype" panose="02040502050505030304" pitchFamily="18" charset="0"/>
              </a:rPr>
              <a:t>α</a:t>
            </a:r>
            <a:r>
              <a:rPr lang="de-DE" dirty="0" err="1">
                <a:solidFill>
                  <a:schemeClr val="bg1"/>
                </a:solidFill>
                <a:latin typeface="Palatino Linotype" panose="02040502050505030304" pitchFamily="18" charset="0"/>
              </a:rPr>
              <a:t>ὐτό</a:t>
            </a:r>
            <a:r>
              <a:rPr lang="de-DE" dirty="0">
                <a:solidFill>
                  <a:schemeClr val="bg1"/>
                </a:solidFill>
                <a:latin typeface="Palatino Linotype" panose="02040502050505030304" pitchFamily="18" charset="0"/>
              </a:rPr>
              <a:t> φημι</a:t>
            </a:r>
            <a:r>
              <a:rPr lang="de-DE" baseline="30000" dirty="0">
                <a:solidFill>
                  <a:schemeClr val="bg1"/>
                </a:solidFill>
                <a:latin typeface="Palatino Linotype" panose="02040502050505030304" pitchFamily="18" charset="0"/>
              </a:rPr>
              <a:t>1</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εἶν</a:t>
            </a:r>
            <a:r>
              <a:rPr lang="de-DE" dirty="0">
                <a:solidFill>
                  <a:schemeClr val="bg1"/>
                </a:solidFill>
                <a:latin typeface="Palatino Linotype" panose="02040502050505030304" pitchFamily="18" charset="0"/>
              </a:rPr>
              <a:t>αι</a:t>
            </a:r>
            <a:r>
              <a:rPr lang="de-DE" dirty="0" smtClean="0">
                <a:solidFill>
                  <a:schemeClr val="bg1"/>
                </a:solidFill>
                <a:latin typeface="Palatino Linotype" panose="02040502050505030304" pitchFamily="18" charset="0"/>
              </a:rPr>
              <a:t>.</a:t>
            </a:r>
            <a:endParaRPr lang="de-DE" dirty="0">
              <a:solidFill>
                <a:schemeClr val="bg1"/>
              </a:solidFill>
              <a:latin typeface="Palatino Linotype" panose="02040502050505030304" pitchFamily="18" charset="0"/>
            </a:endParaRPr>
          </a:p>
          <a:p>
            <a:pPr>
              <a:spcAft>
                <a:spcPts val="800"/>
              </a:spcAft>
            </a:pPr>
            <a:r>
              <a:rPr lang="de-DE" i="1" dirty="0">
                <a:solidFill>
                  <a:schemeClr val="bg1"/>
                </a:solidFill>
                <a:latin typeface="Palatino Linotype" panose="02040502050505030304" pitchFamily="18" charset="0"/>
              </a:rPr>
              <a:t>In einem spitzfindigen Beweisgang, dem </a:t>
            </a:r>
            <a:r>
              <a:rPr lang="de-DE" i="1" dirty="0" err="1">
                <a:solidFill>
                  <a:schemeClr val="bg1"/>
                </a:solidFill>
                <a:latin typeface="Palatino Linotype" panose="02040502050505030304" pitchFamily="18" charset="0"/>
              </a:rPr>
              <a:t>Kallikles</a:t>
            </a:r>
            <a:r>
              <a:rPr lang="de-DE" i="1" dirty="0">
                <a:solidFill>
                  <a:schemeClr val="bg1"/>
                </a:solidFill>
                <a:latin typeface="Palatino Linotype" panose="02040502050505030304" pitchFamily="18" charset="0"/>
              </a:rPr>
              <a:t> nur widerwillig folgt, widerlegt Sokrates diese These und kommt zu dem Schluss:</a:t>
            </a:r>
            <a:endParaRPr lang="de-DE" dirty="0">
              <a:solidFill>
                <a:schemeClr val="bg1"/>
              </a:solidFill>
              <a:latin typeface="Palatino Linotype" panose="02040502050505030304" pitchFamily="18" charset="0"/>
            </a:endParaRPr>
          </a:p>
          <a:p>
            <a:r>
              <a:rPr lang="de-DE" b="1" dirty="0" err="1">
                <a:solidFill>
                  <a:schemeClr val="bg1"/>
                </a:solidFill>
                <a:latin typeface="Palatino Linotype" panose="02040502050505030304" pitchFamily="18" charset="0"/>
              </a:rPr>
              <a:t>Σω</a:t>
            </a:r>
            <a:r>
              <a:rPr lang="de-DE" b="1" dirty="0">
                <a:solidFill>
                  <a:schemeClr val="bg1"/>
                </a:solidFill>
                <a:latin typeface="Palatino Linotype" panose="02040502050505030304" pitchFamily="18" charset="0"/>
              </a:rPr>
              <a:t>.  </a:t>
            </a:r>
            <a:r>
              <a:rPr lang="de-DE" b="1" dirty="0" smtClean="0">
                <a:solidFill>
                  <a:schemeClr val="bg1"/>
                </a:solidFill>
                <a:latin typeface="Palatino Linotype" panose="02040502050505030304" pitchFamily="18" charset="0"/>
              </a:rPr>
              <a:t>	</a:t>
            </a:r>
            <a:r>
              <a:rPr lang="de-DE" dirty="0" err="1" smtClean="0">
                <a:solidFill>
                  <a:schemeClr val="bg1"/>
                </a:solidFill>
                <a:latin typeface="Palatino Linotype" panose="02040502050505030304" pitchFamily="18" charset="0"/>
              </a:rPr>
              <a:t>Οὐ</a:t>
            </a:r>
            <a:r>
              <a:rPr lang="de-DE" dirty="0" smtClean="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τὰ</a:t>
            </a:r>
            <a:r>
              <a:rPr lang="de-DE" dirty="0">
                <a:solidFill>
                  <a:schemeClr val="bg1"/>
                </a:solidFill>
                <a:latin typeface="Palatino Linotype" panose="02040502050505030304" pitchFamily="18" charset="0"/>
              </a:rPr>
              <a:t> α</a:t>
            </a:r>
            <a:r>
              <a:rPr lang="de-DE" dirty="0" err="1">
                <a:solidFill>
                  <a:schemeClr val="bg1"/>
                </a:solidFill>
                <a:latin typeface="Palatino Linotype" panose="02040502050505030304" pitchFamily="18" charset="0"/>
              </a:rPr>
              <a:t>ὐτά</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ἐστιν</a:t>
            </a:r>
            <a:r>
              <a:rPr lang="de-DE" dirty="0">
                <a:solidFill>
                  <a:schemeClr val="bg1"/>
                </a:solidFill>
                <a:latin typeface="Palatino Linotype" panose="02040502050505030304" pitchFamily="18" charset="0"/>
              </a:rPr>
              <a:t>, ὦ </a:t>
            </a:r>
            <a:r>
              <a:rPr lang="de-DE" dirty="0" err="1">
                <a:solidFill>
                  <a:schemeClr val="bg1"/>
                </a:solidFill>
                <a:latin typeface="Palatino Linotype" panose="02040502050505030304" pitchFamily="18" charset="0"/>
              </a:rPr>
              <a:t>φίλε</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τἀγ</a:t>
            </a:r>
            <a:r>
              <a:rPr lang="de-DE" dirty="0">
                <a:solidFill>
                  <a:schemeClr val="bg1"/>
                </a:solidFill>
                <a:latin typeface="Palatino Linotype" panose="02040502050505030304" pitchFamily="18" charset="0"/>
              </a:rPr>
              <a:t>αθὰ τοῖς ἡδέσιν οὐδὲ τὰ κακὰ τοῖς </a:t>
            </a:r>
            <a:r>
              <a:rPr lang="de-DE" dirty="0" smtClean="0">
                <a:solidFill>
                  <a:schemeClr val="bg1"/>
                </a:solidFill>
                <a:latin typeface="Palatino Linotype" panose="02040502050505030304" pitchFamily="18" charset="0"/>
              </a:rPr>
              <a:t>	ἀνιαροῖς</a:t>
            </a:r>
            <a:r>
              <a:rPr lang="de-DE" dirty="0">
                <a:solidFill>
                  <a:schemeClr val="bg1"/>
                </a:solidFill>
                <a:latin typeface="Palatino Linotype" panose="02040502050505030304" pitchFamily="18" charset="0"/>
              </a:rPr>
              <a:t>. – </a:t>
            </a:r>
            <a:r>
              <a:rPr lang="de-DE" dirty="0" err="1">
                <a:solidFill>
                  <a:schemeClr val="bg1"/>
                </a:solidFill>
                <a:latin typeface="Palatino Linotype" panose="02040502050505030304" pitchFamily="18" charset="0"/>
              </a:rPr>
              <a:t>Ἔστιν</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δὲ</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δή</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ὡς</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ἔοικεν</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ὅτι</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τῶν</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ἡδονῶν</a:t>
            </a:r>
            <a:r>
              <a:rPr lang="de-DE" dirty="0">
                <a:solidFill>
                  <a:schemeClr val="bg1"/>
                </a:solidFill>
                <a:latin typeface="Palatino Linotype" panose="02040502050505030304" pitchFamily="18" charset="0"/>
              </a:rPr>
              <a:t> αἱ </a:t>
            </a:r>
            <a:r>
              <a:rPr lang="de-DE" dirty="0" err="1">
                <a:solidFill>
                  <a:schemeClr val="bg1"/>
                </a:solidFill>
                <a:latin typeface="Palatino Linotype" panose="02040502050505030304" pitchFamily="18" charset="0"/>
              </a:rPr>
              <a:t>μὲν</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εἰσιν</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ἀγ</a:t>
            </a:r>
            <a:r>
              <a:rPr lang="de-DE" dirty="0">
                <a:solidFill>
                  <a:schemeClr val="bg1"/>
                </a:solidFill>
                <a:latin typeface="Palatino Linotype" panose="02040502050505030304" pitchFamily="18" charset="0"/>
              </a:rPr>
              <a:t>αθαί, </a:t>
            </a:r>
            <a:r>
              <a:rPr lang="de-DE" dirty="0" smtClean="0">
                <a:solidFill>
                  <a:schemeClr val="bg1"/>
                </a:solidFill>
                <a:latin typeface="Palatino Linotype" panose="02040502050505030304" pitchFamily="18" charset="0"/>
              </a:rPr>
              <a:t>	αἱ </a:t>
            </a:r>
            <a:r>
              <a:rPr lang="de-DE" dirty="0">
                <a:solidFill>
                  <a:schemeClr val="bg1"/>
                </a:solidFill>
                <a:latin typeface="Palatino Linotype" panose="02040502050505030304" pitchFamily="18" charset="0"/>
              </a:rPr>
              <a:t>δὲ κακαί· </a:t>
            </a:r>
            <a:r>
              <a:rPr lang="de-DE" b="1" dirty="0">
                <a:solidFill>
                  <a:srgbClr val="FF0000"/>
                </a:solidFill>
                <a:latin typeface="Palatino Linotype" panose="02040502050505030304" pitchFamily="18" charset="0"/>
              </a:rPr>
              <a:t>ἦ γάρ</a:t>
            </a:r>
            <a:r>
              <a:rPr lang="de-DE" baseline="30000" dirty="0">
                <a:solidFill>
                  <a:schemeClr val="bg1"/>
                </a:solidFill>
                <a:latin typeface="Palatino Linotype" panose="02040502050505030304" pitchFamily="18" charset="0"/>
              </a:rPr>
              <a:t>2</a:t>
            </a:r>
            <a:r>
              <a:rPr lang="de-DE" dirty="0">
                <a:solidFill>
                  <a:schemeClr val="bg1"/>
                </a:solidFill>
                <a:latin typeface="Palatino Linotype" panose="02040502050505030304" pitchFamily="18" charset="0"/>
              </a:rPr>
              <a:t>;</a:t>
            </a:r>
          </a:p>
          <a:p>
            <a:r>
              <a:rPr lang="de-DE" b="1" dirty="0">
                <a:solidFill>
                  <a:schemeClr val="bg1"/>
                </a:solidFill>
                <a:latin typeface="Palatino Linotype" panose="02040502050505030304" pitchFamily="18" charset="0"/>
              </a:rPr>
              <a:t>Κα.  </a:t>
            </a:r>
            <a:r>
              <a:rPr lang="de-DE" b="1" dirty="0" smtClean="0">
                <a:solidFill>
                  <a:schemeClr val="bg1"/>
                </a:solidFill>
                <a:latin typeface="Palatino Linotype" panose="02040502050505030304" pitchFamily="18" charset="0"/>
              </a:rPr>
              <a:t>	</a:t>
            </a:r>
            <a:r>
              <a:rPr lang="de-DE" dirty="0" smtClean="0">
                <a:solidFill>
                  <a:schemeClr val="bg1"/>
                </a:solidFill>
                <a:latin typeface="Palatino Linotype" panose="02040502050505030304" pitchFamily="18" charset="0"/>
              </a:rPr>
              <a:t>Ναί</a:t>
            </a:r>
            <a:r>
              <a:rPr lang="de-DE" dirty="0">
                <a:solidFill>
                  <a:schemeClr val="bg1"/>
                </a:solidFill>
                <a:latin typeface="Palatino Linotype" panose="02040502050505030304" pitchFamily="18" charset="0"/>
              </a:rPr>
              <a:t>.</a:t>
            </a:r>
          </a:p>
          <a:p>
            <a:r>
              <a:rPr lang="de-DE" b="1" dirty="0" err="1">
                <a:solidFill>
                  <a:schemeClr val="bg1"/>
                </a:solidFill>
                <a:latin typeface="Palatino Linotype" panose="02040502050505030304" pitchFamily="18" charset="0"/>
              </a:rPr>
              <a:t>Σω</a:t>
            </a:r>
            <a:r>
              <a:rPr lang="de-DE" b="1" dirty="0">
                <a:solidFill>
                  <a:schemeClr val="bg1"/>
                </a:solidFill>
                <a:latin typeface="Palatino Linotype" panose="02040502050505030304" pitchFamily="18" charset="0"/>
              </a:rPr>
              <a:t>.  </a:t>
            </a:r>
            <a:r>
              <a:rPr lang="de-DE" b="1" dirty="0" smtClean="0">
                <a:solidFill>
                  <a:schemeClr val="bg1"/>
                </a:solidFill>
                <a:latin typeface="Palatino Linotype" panose="02040502050505030304" pitchFamily="18" charset="0"/>
              </a:rPr>
              <a:t>	</a:t>
            </a:r>
            <a:r>
              <a:rPr lang="de-DE" b="1" dirty="0" err="1" smtClean="0">
                <a:solidFill>
                  <a:srgbClr val="FF0000"/>
                </a:solidFill>
                <a:latin typeface="Palatino Linotype" panose="02040502050505030304" pitchFamily="18" charset="0"/>
              </a:rPr>
              <a:t>Ἆρ</a:t>
            </a:r>
            <a:r>
              <a:rPr lang="de-DE" b="1" dirty="0" smtClean="0">
                <a:solidFill>
                  <a:srgbClr val="FF0000"/>
                </a:solidFill>
                <a:latin typeface="Palatino Linotype" panose="02040502050505030304" pitchFamily="18" charset="0"/>
              </a:rPr>
              <a:t>̉ </a:t>
            </a:r>
            <a:r>
              <a:rPr lang="de-DE" dirty="0" err="1">
                <a:solidFill>
                  <a:schemeClr val="bg1"/>
                </a:solidFill>
                <a:latin typeface="Palatino Linotype" panose="02040502050505030304" pitchFamily="18" charset="0"/>
              </a:rPr>
              <a:t>οὖν</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ἀγ</a:t>
            </a:r>
            <a:r>
              <a:rPr lang="de-DE" dirty="0">
                <a:solidFill>
                  <a:schemeClr val="bg1"/>
                </a:solidFill>
                <a:latin typeface="Palatino Linotype" panose="02040502050505030304" pitchFamily="18" charset="0"/>
              </a:rPr>
              <a:t>αθαὶ μὲν αἱ ὠφέλιμοι, κακαὶ δὲ αἱ βλαβεραί;</a:t>
            </a:r>
          </a:p>
          <a:p>
            <a:r>
              <a:rPr lang="de-DE" b="1" dirty="0">
                <a:solidFill>
                  <a:schemeClr val="bg1"/>
                </a:solidFill>
                <a:latin typeface="Palatino Linotype" panose="02040502050505030304" pitchFamily="18" charset="0"/>
              </a:rPr>
              <a:t>Κα.  </a:t>
            </a:r>
            <a:r>
              <a:rPr lang="de-DE" b="1" dirty="0" smtClean="0">
                <a:solidFill>
                  <a:schemeClr val="bg1"/>
                </a:solidFill>
                <a:latin typeface="Palatino Linotype" panose="02040502050505030304" pitchFamily="18" charset="0"/>
              </a:rPr>
              <a:t>	</a:t>
            </a:r>
            <a:r>
              <a:rPr lang="de-DE" dirty="0" err="1" smtClean="0">
                <a:solidFill>
                  <a:schemeClr val="bg1"/>
                </a:solidFill>
                <a:latin typeface="Palatino Linotype" panose="02040502050505030304" pitchFamily="18" charset="0"/>
              </a:rPr>
              <a:t>Πάνυ</a:t>
            </a:r>
            <a:r>
              <a:rPr lang="de-DE" dirty="0" smtClean="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γε</a:t>
            </a:r>
            <a:r>
              <a:rPr lang="de-DE" dirty="0">
                <a:solidFill>
                  <a:schemeClr val="bg1"/>
                </a:solidFill>
                <a:latin typeface="Palatino Linotype" panose="02040502050505030304" pitchFamily="18" charset="0"/>
              </a:rPr>
              <a:t>.</a:t>
            </a:r>
          </a:p>
          <a:p>
            <a:r>
              <a:rPr lang="de-DE" b="1" dirty="0" err="1">
                <a:solidFill>
                  <a:schemeClr val="bg1"/>
                </a:solidFill>
                <a:latin typeface="Palatino Linotype" panose="02040502050505030304" pitchFamily="18" charset="0"/>
              </a:rPr>
              <a:t>Σω</a:t>
            </a:r>
            <a:r>
              <a:rPr lang="de-DE" b="1" dirty="0">
                <a:solidFill>
                  <a:schemeClr val="bg1"/>
                </a:solidFill>
                <a:latin typeface="Palatino Linotype" panose="02040502050505030304" pitchFamily="18" charset="0"/>
              </a:rPr>
              <a:t>.  </a:t>
            </a:r>
            <a:r>
              <a:rPr lang="de-DE" b="1" dirty="0" smtClean="0">
                <a:solidFill>
                  <a:schemeClr val="bg1"/>
                </a:solidFill>
                <a:latin typeface="Palatino Linotype" panose="02040502050505030304" pitchFamily="18" charset="0"/>
              </a:rPr>
              <a:t>	</a:t>
            </a:r>
            <a:r>
              <a:rPr lang="de-DE" u="heavy" dirty="0" err="1" smtClean="0">
                <a:solidFill>
                  <a:schemeClr val="bg1"/>
                </a:solidFill>
                <a:uFill>
                  <a:solidFill>
                    <a:srgbClr val="FF0000"/>
                  </a:solidFill>
                </a:uFill>
                <a:latin typeface="Palatino Linotype" panose="02040502050505030304" pitchFamily="18" charset="0"/>
              </a:rPr>
              <a:t>Ὠφέλιμοι</a:t>
            </a:r>
            <a:r>
              <a:rPr lang="de-DE" u="heavy" dirty="0" smtClean="0">
                <a:solidFill>
                  <a:schemeClr val="bg1"/>
                </a:solidFill>
                <a:uFill>
                  <a:solidFill>
                    <a:srgbClr val="FF0000"/>
                  </a:solidFill>
                </a:uFill>
                <a:latin typeface="Palatino Linotype" panose="02040502050505030304" pitchFamily="18" charset="0"/>
              </a:rPr>
              <a:t> </a:t>
            </a:r>
            <a:r>
              <a:rPr lang="de-DE" u="heavy" dirty="0" err="1">
                <a:solidFill>
                  <a:schemeClr val="bg1"/>
                </a:solidFill>
                <a:uFill>
                  <a:solidFill>
                    <a:srgbClr val="FF0000"/>
                  </a:solidFill>
                </a:uFill>
                <a:latin typeface="Palatino Linotype" panose="02040502050505030304" pitchFamily="18" charset="0"/>
              </a:rPr>
              <a:t>δέ</a:t>
            </a:r>
            <a:r>
              <a:rPr lang="de-DE" u="heavy" dirty="0">
                <a:solidFill>
                  <a:schemeClr val="bg1"/>
                </a:solidFill>
                <a:uFill>
                  <a:solidFill>
                    <a:srgbClr val="FF0000"/>
                  </a:solidFill>
                </a:uFill>
                <a:latin typeface="Palatino Linotype" panose="02040502050505030304" pitchFamily="18" charset="0"/>
              </a:rPr>
              <a:t> </a:t>
            </a:r>
            <a:r>
              <a:rPr lang="de-DE" u="heavy" dirty="0" err="1">
                <a:solidFill>
                  <a:schemeClr val="bg1"/>
                </a:solidFill>
                <a:uFill>
                  <a:solidFill>
                    <a:srgbClr val="FF0000"/>
                  </a:solidFill>
                </a:uFill>
                <a:latin typeface="Palatino Linotype" panose="02040502050505030304" pitchFamily="18" charset="0"/>
              </a:rPr>
              <a:t>γε</a:t>
            </a:r>
            <a:r>
              <a:rPr lang="de-DE" u="heavy" dirty="0">
                <a:solidFill>
                  <a:schemeClr val="bg1"/>
                </a:solidFill>
                <a:uFill>
                  <a:solidFill>
                    <a:srgbClr val="FF0000"/>
                  </a:solidFill>
                </a:uFill>
                <a:latin typeface="Palatino Linotype" panose="02040502050505030304" pitchFamily="18" charset="0"/>
              </a:rPr>
              <a:t> αἱ </a:t>
            </a:r>
            <a:r>
              <a:rPr lang="de-DE" u="heavy" dirty="0" err="1">
                <a:solidFill>
                  <a:schemeClr val="bg1"/>
                </a:solidFill>
                <a:uFill>
                  <a:solidFill>
                    <a:srgbClr val="FF0000"/>
                  </a:solidFill>
                </a:uFill>
                <a:latin typeface="Palatino Linotype" panose="02040502050505030304" pitchFamily="18" charset="0"/>
              </a:rPr>
              <a:t>ἀγ</a:t>
            </a:r>
            <a:r>
              <a:rPr lang="de-DE" u="heavy" dirty="0">
                <a:solidFill>
                  <a:schemeClr val="bg1"/>
                </a:solidFill>
                <a:uFill>
                  <a:solidFill>
                    <a:srgbClr val="FF0000"/>
                  </a:solidFill>
                </a:uFill>
                <a:latin typeface="Palatino Linotype" panose="02040502050505030304" pitchFamily="18" charset="0"/>
              </a:rPr>
              <a:t>αθόν τι ποιοῦσαι, κακαὶ δὲ αἱ κακόν τι;</a:t>
            </a:r>
          </a:p>
          <a:p>
            <a:r>
              <a:rPr lang="de-DE" b="1" dirty="0">
                <a:solidFill>
                  <a:schemeClr val="bg1"/>
                </a:solidFill>
                <a:latin typeface="Palatino Linotype" panose="02040502050505030304" pitchFamily="18" charset="0"/>
              </a:rPr>
              <a:t>Κα.  </a:t>
            </a:r>
            <a:r>
              <a:rPr lang="de-DE" b="1" dirty="0" smtClean="0">
                <a:solidFill>
                  <a:schemeClr val="bg1"/>
                </a:solidFill>
                <a:latin typeface="Palatino Linotype" panose="02040502050505030304" pitchFamily="18" charset="0"/>
              </a:rPr>
              <a:t>	</a:t>
            </a:r>
            <a:r>
              <a:rPr lang="de-DE" dirty="0" err="1" smtClean="0">
                <a:solidFill>
                  <a:schemeClr val="bg1"/>
                </a:solidFill>
                <a:latin typeface="Palatino Linotype" panose="02040502050505030304" pitchFamily="18" charset="0"/>
              </a:rPr>
              <a:t>Φημί</a:t>
            </a:r>
            <a:r>
              <a:rPr lang="de-DE" dirty="0">
                <a:solidFill>
                  <a:schemeClr val="bg1"/>
                </a:solidFill>
                <a:latin typeface="Palatino Linotype" panose="02040502050505030304" pitchFamily="18" charset="0"/>
              </a:rPr>
              <a:t>.</a:t>
            </a:r>
          </a:p>
          <a:p>
            <a:r>
              <a:rPr lang="de-DE" b="1" dirty="0" err="1">
                <a:solidFill>
                  <a:schemeClr val="bg1"/>
                </a:solidFill>
                <a:latin typeface="Palatino Linotype" panose="02040502050505030304" pitchFamily="18" charset="0"/>
              </a:rPr>
              <a:t>Σω</a:t>
            </a:r>
            <a:r>
              <a:rPr lang="de-DE" b="1" dirty="0">
                <a:solidFill>
                  <a:schemeClr val="bg1"/>
                </a:solidFill>
                <a:latin typeface="Palatino Linotype" panose="02040502050505030304" pitchFamily="18" charset="0"/>
              </a:rPr>
              <a:t>.  </a:t>
            </a:r>
            <a:r>
              <a:rPr lang="de-DE" b="1" dirty="0" smtClean="0">
                <a:solidFill>
                  <a:schemeClr val="bg1"/>
                </a:solidFill>
                <a:latin typeface="Palatino Linotype" panose="02040502050505030304" pitchFamily="18" charset="0"/>
              </a:rPr>
              <a:t>	</a:t>
            </a:r>
            <a:r>
              <a:rPr lang="de-DE" b="1" dirty="0" err="1" smtClean="0">
                <a:solidFill>
                  <a:srgbClr val="FF0000"/>
                </a:solidFill>
                <a:latin typeface="Palatino Linotype" panose="02040502050505030304" pitchFamily="18" charset="0"/>
              </a:rPr>
              <a:t>Οὐκοῦν</a:t>
            </a:r>
            <a:r>
              <a:rPr lang="de-DE" dirty="0" smtClean="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τὰς</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μὲν</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χρηστὰς</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ἡδονὰς</a:t>
            </a:r>
            <a:r>
              <a:rPr lang="de-DE" dirty="0">
                <a:solidFill>
                  <a:schemeClr val="bg1"/>
                </a:solidFill>
                <a:latin typeface="Palatino Linotype" panose="02040502050505030304" pitchFamily="18" charset="0"/>
              </a:rPr>
              <a:t> α</a:t>
            </a:r>
            <a:r>
              <a:rPr lang="de-DE" dirty="0" err="1">
                <a:solidFill>
                  <a:schemeClr val="bg1"/>
                </a:solidFill>
                <a:latin typeface="Palatino Linotype" panose="02040502050505030304" pitchFamily="18" charset="0"/>
              </a:rPr>
              <a:t>ἱρετέον</a:t>
            </a:r>
            <a:r>
              <a:rPr lang="de-DE" dirty="0">
                <a:solidFill>
                  <a:schemeClr val="bg1"/>
                </a:solidFill>
                <a:latin typeface="Palatino Linotype" panose="02040502050505030304" pitchFamily="18" charset="0"/>
              </a:rPr>
              <a:t> ἐστί</a:t>
            </a:r>
            <a:r>
              <a:rPr lang="de-DE" baseline="30000" dirty="0">
                <a:solidFill>
                  <a:schemeClr val="bg1"/>
                </a:solidFill>
                <a:latin typeface="Palatino Linotype" panose="02040502050505030304" pitchFamily="18" charset="0"/>
              </a:rPr>
              <a:t>3</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τὰς</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δὲ</a:t>
            </a:r>
            <a:r>
              <a:rPr lang="de-DE" dirty="0">
                <a:solidFill>
                  <a:schemeClr val="bg1"/>
                </a:solidFill>
                <a:latin typeface="Palatino Linotype" panose="02040502050505030304" pitchFamily="18" charset="0"/>
              </a:rPr>
              <a:t> π</a:t>
            </a:r>
            <a:r>
              <a:rPr lang="de-DE" dirty="0" err="1">
                <a:solidFill>
                  <a:schemeClr val="bg1"/>
                </a:solidFill>
                <a:latin typeface="Palatino Linotype" panose="02040502050505030304" pitchFamily="18" charset="0"/>
              </a:rPr>
              <a:t>ονηρὰς</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οὔ</a:t>
            </a:r>
            <a:r>
              <a:rPr lang="de-DE" dirty="0">
                <a:solidFill>
                  <a:schemeClr val="bg1"/>
                </a:solidFill>
                <a:latin typeface="Palatino Linotype" panose="02040502050505030304" pitchFamily="18" charset="0"/>
              </a:rPr>
              <a:t>;</a:t>
            </a:r>
          </a:p>
          <a:p>
            <a:r>
              <a:rPr lang="de-DE" b="1" dirty="0">
                <a:solidFill>
                  <a:schemeClr val="bg1"/>
                </a:solidFill>
                <a:latin typeface="Palatino Linotype" panose="02040502050505030304" pitchFamily="18" charset="0"/>
              </a:rPr>
              <a:t>Κα.  </a:t>
            </a:r>
            <a:r>
              <a:rPr lang="de-DE" b="1" dirty="0" smtClean="0">
                <a:solidFill>
                  <a:schemeClr val="bg1"/>
                </a:solidFill>
                <a:latin typeface="Palatino Linotype" panose="02040502050505030304" pitchFamily="18" charset="0"/>
              </a:rPr>
              <a:t>	</a:t>
            </a:r>
            <a:r>
              <a:rPr lang="de-DE" dirty="0" err="1" smtClean="0">
                <a:solidFill>
                  <a:schemeClr val="bg1"/>
                </a:solidFill>
                <a:latin typeface="Palatino Linotype" panose="02040502050505030304" pitchFamily="18" charset="0"/>
              </a:rPr>
              <a:t>Δῆλον</a:t>
            </a:r>
            <a:r>
              <a:rPr lang="de-DE" dirty="0" smtClean="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δή</a:t>
            </a:r>
            <a:r>
              <a:rPr lang="de-DE" dirty="0">
                <a:solidFill>
                  <a:schemeClr val="bg1"/>
                </a:solidFill>
                <a:latin typeface="Palatino Linotype" panose="02040502050505030304" pitchFamily="18" charset="0"/>
              </a:rPr>
              <a:t>.</a:t>
            </a:r>
          </a:p>
          <a:p>
            <a:r>
              <a:rPr lang="de-DE" b="1" dirty="0" err="1">
                <a:solidFill>
                  <a:schemeClr val="bg1"/>
                </a:solidFill>
                <a:latin typeface="Palatino Linotype" panose="02040502050505030304" pitchFamily="18" charset="0"/>
              </a:rPr>
              <a:t>Σω</a:t>
            </a:r>
            <a:r>
              <a:rPr lang="de-DE" b="1" dirty="0">
                <a:solidFill>
                  <a:schemeClr val="bg1"/>
                </a:solidFill>
                <a:latin typeface="Palatino Linotype" panose="02040502050505030304" pitchFamily="18" charset="0"/>
              </a:rPr>
              <a:t>.  </a:t>
            </a:r>
            <a:r>
              <a:rPr lang="de-DE" b="1" dirty="0" smtClean="0">
                <a:solidFill>
                  <a:schemeClr val="bg1"/>
                </a:solidFill>
                <a:latin typeface="Palatino Linotype" panose="02040502050505030304" pitchFamily="18" charset="0"/>
              </a:rPr>
              <a:t>	</a:t>
            </a:r>
            <a:r>
              <a:rPr lang="de-DE" dirty="0" err="1" smtClean="0">
                <a:solidFill>
                  <a:schemeClr val="bg1"/>
                </a:solidFill>
                <a:latin typeface="Palatino Linotype" panose="02040502050505030304" pitchFamily="18" charset="0"/>
              </a:rPr>
              <a:t>Τῶν</a:t>
            </a:r>
            <a:r>
              <a:rPr lang="de-DE" dirty="0" smtClean="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ἀγ</a:t>
            </a:r>
            <a:r>
              <a:rPr lang="de-DE" dirty="0">
                <a:solidFill>
                  <a:schemeClr val="bg1"/>
                </a:solidFill>
                <a:latin typeface="Palatino Linotype" panose="02040502050505030304" pitchFamily="18" charset="0"/>
              </a:rPr>
              <a:t>αθῶν γὰρ ἕνεκα δεῖ καὶ τἆλλα καὶ τὰ ἡδέα πράττειν, </a:t>
            </a:r>
            <a:r>
              <a:rPr lang="de-DE" dirty="0" smtClean="0">
                <a:solidFill>
                  <a:schemeClr val="bg1"/>
                </a:solidFill>
                <a:latin typeface="Palatino Linotype" panose="02040502050505030304" pitchFamily="18" charset="0"/>
              </a:rPr>
              <a:t>               	ἀλλ̉ </a:t>
            </a:r>
            <a:r>
              <a:rPr lang="de-DE" dirty="0">
                <a:solidFill>
                  <a:schemeClr val="bg1"/>
                </a:solidFill>
                <a:latin typeface="Palatino Linotype" panose="02040502050505030304" pitchFamily="18" charset="0"/>
              </a:rPr>
              <a:t>οὐ τἀγαθὰ τῶν ἡδέων.</a:t>
            </a:r>
          </a:p>
          <a:p>
            <a:r>
              <a:rPr lang="de-DE" dirty="0">
                <a:solidFill>
                  <a:schemeClr val="bg1"/>
                </a:solidFill>
                <a:latin typeface="Palatino Linotype" panose="02040502050505030304" pitchFamily="18" charset="0"/>
              </a:rPr>
              <a:t> </a:t>
            </a:r>
          </a:p>
          <a:p>
            <a:r>
              <a:rPr lang="de-DE" sz="1400" dirty="0">
                <a:solidFill>
                  <a:schemeClr val="bg1"/>
                </a:solidFill>
                <a:latin typeface="Palatino Linotype" panose="02040502050505030304" pitchFamily="18" charset="0"/>
              </a:rPr>
              <a:t>1 </a:t>
            </a:r>
            <a:r>
              <a:rPr lang="de-DE" sz="1400" dirty="0" err="1">
                <a:solidFill>
                  <a:schemeClr val="bg1"/>
                </a:solidFill>
                <a:latin typeface="Palatino Linotype" panose="02040502050505030304" pitchFamily="18" charset="0"/>
              </a:rPr>
              <a:t>φημί</a:t>
            </a:r>
            <a:r>
              <a:rPr lang="de-DE" sz="1400" dirty="0">
                <a:solidFill>
                  <a:schemeClr val="bg1"/>
                </a:solidFill>
                <a:latin typeface="Palatino Linotype" panose="02040502050505030304" pitchFamily="18" charset="0"/>
              </a:rPr>
              <a:t> </a:t>
            </a:r>
            <a:r>
              <a:rPr lang="de-DE" sz="1400" i="1" dirty="0">
                <a:solidFill>
                  <a:schemeClr val="bg1"/>
                </a:solidFill>
                <a:latin typeface="Palatino Linotype" panose="02040502050505030304" pitchFamily="18" charset="0"/>
              </a:rPr>
              <a:t>(</a:t>
            </a:r>
            <a:r>
              <a:rPr lang="de-DE" sz="1400" i="1" dirty="0" err="1">
                <a:solidFill>
                  <a:schemeClr val="bg1"/>
                </a:solidFill>
                <a:latin typeface="Palatino Linotype" panose="02040502050505030304" pitchFamily="18" charset="0"/>
              </a:rPr>
              <a:t>enkl</a:t>
            </a:r>
            <a:r>
              <a:rPr lang="de-DE" sz="1400" i="1" dirty="0">
                <a:solidFill>
                  <a:schemeClr val="bg1"/>
                </a:solidFill>
                <a:latin typeface="Palatino Linotype" panose="02040502050505030304" pitchFamily="18" charset="0"/>
              </a:rPr>
              <a:t>.):</a:t>
            </a:r>
            <a:r>
              <a:rPr lang="de-DE" sz="1400" dirty="0">
                <a:solidFill>
                  <a:schemeClr val="bg1"/>
                </a:solidFill>
                <a:latin typeface="Palatino Linotype" panose="02040502050505030304" pitchFamily="18" charset="0"/>
              </a:rPr>
              <a:t> 1. Ps. </a:t>
            </a:r>
            <a:r>
              <a:rPr lang="de-DE" sz="1400" dirty="0" err="1">
                <a:solidFill>
                  <a:schemeClr val="bg1"/>
                </a:solidFill>
                <a:latin typeface="Palatino Linotype" panose="02040502050505030304" pitchFamily="18" charset="0"/>
              </a:rPr>
              <a:t>Sg</a:t>
            </a:r>
            <a:r>
              <a:rPr lang="de-DE" sz="1400" dirty="0">
                <a:solidFill>
                  <a:schemeClr val="bg1"/>
                </a:solidFill>
                <a:latin typeface="Palatino Linotype" panose="02040502050505030304" pitchFamily="18" charset="0"/>
              </a:rPr>
              <a:t>. zu </a:t>
            </a:r>
            <a:r>
              <a:rPr lang="de-DE" sz="1400" dirty="0" err="1">
                <a:solidFill>
                  <a:schemeClr val="bg1"/>
                </a:solidFill>
                <a:latin typeface="Palatino Linotype" panose="02040502050505030304" pitchFamily="18" charset="0"/>
              </a:rPr>
              <a:t>φησί</a:t>
            </a:r>
            <a:r>
              <a:rPr lang="de-DE" sz="1400" dirty="0">
                <a:solidFill>
                  <a:schemeClr val="bg1"/>
                </a:solidFill>
                <a:latin typeface="Palatino Linotype" panose="02040502050505030304" pitchFamily="18" charset="0"/>
              </a:rPr>
              <a:t> (L 14)</a:t>
            </a:r>
          </a:p>
          <a:p>
            <a:r>
              <a:rPr lang="de-DE" sz="1400" dirty="0">
                <a:solidFill>
                  <a:schemeClr val="bg1"/>
                </a:solidFill>
                <a:latin typeface="Palatino Linotype" panose="02040502050505030304" pitchFamily="18" charset="0"/>
              </a:rPr>
              <a:t>2</a:t>
            </a:r>
            <a:r>
              <a:rPr lang="de-DE" sz="1400" i="1" dirty="0">
                <a:solidFill>
                  <a:schemeClr val="bg1"/>
                </a:solidFill>
                <a:latin typeface="Palatino Linotype" panose="02040502050505030304" pitchFamily="18" charset="0"/>
              </a:rPr>
              <a:t> </a:t>
            </a:r>
            <a:r>
              <a:rPr lang="de-DE" sz="1400" dirty="0">
                <a:solidFill>
                  <a:schemeClr val="bg1"/>
                </a:solidFill>
                <a:latin typeface="Palatino Linotype" panose="02040502050505030304" pitchFamily="18" charset="0"/>
              </a:rPr>
              <a:t>ἦ </a:t>
            </a:r>
            <a:r>
              <a:rPr lang="de-DE" sz="1400" dirty="0" err="1">
                <a:solidFill>
                  <a:schemeClr val="bg1"/>
                </a:solidFill>
                <a:latin typeface="Palatino Linotype" panose="02040502050505030304" pitchFamily="18" charset="0"/>
              </a:rPr>
              <a:t>γάρ</a:t>
            </a:r>
            <a:r>
              <a:rPr lang="de-DE" sz="1400" dirty="0">
                <a:solidFill>
                  <a:schemeClr val="bg1"/>
                </a:solidFill>
                <a:latin typeface="Palatino Linotype" panose="02040502050505030304" pitchFamily="18" charset="0"/>
              </a:rPr>
              <a:t>;  nicht wahr?</a:t>
            </a:r>
          </a:p>
          <a:p>
            <a:r>
              <a:rPr lang="de-DE" sz="1400" dirty="0">
                <a:solidFill>
                  <a:schemeClr val="bg1"/>
                </a:solidFill>
                <a:latin typeface="Palatino Linotype" panose="02040502050505030304" pitchFamily="18" charset="0"/>
              </a:rPr>
              <a:t>3 α</a:t>
            </a:r>
            <a:r>
              <a:rPr lang="de-DE" sz="1400" dirty="0" err="1">
                <a:solidFill>
                  <a:schemeClr val="bg1"/>
                </a:solidFill>
                <a:latin typeface="Palatino Linotype" panose="02040502050505030304" pitchFamily="18" charset="0"/>
              </a:rPr>
              <a:t>ἱρετέον</a:t>
            </a:r>
            <a:r>
              <a:rPr lang="de-DE" sz="1400" dirty="0">
                <a:solidFill>
                  <a:schemeClr val="bg1"/>
                </a:solidFill>
                <a:latin typeface="Palatino Linotype" panose="02040502050505030304" pitchFamily="18" charset="0"/>
              </a:rPr>
              <a:t> </a:t>
            </a:r>
            <a:r>
              <a:rPr lang="de-DE" sz="1400" dirty="0" err="1">
                <a:solidFill>
                  <a:schemeClr val="bg1"/>
                </a:solidFill>
                <a:latin typeface="Palatino Linotype" panose="02040502050505030304" pitchFamily="18" charset="0"/>
              </a:rPr>
              <a:t>ἐστί</a:t>
            </a:r>
            <a:r>
              <a:rPr lang="de-DE" sz="1400" dirty="0">
                <a:solidFill>
                  <a:schemeClr val="bg1"/>
                </a:solidFill>
                <a:latin typeface="Palatino Linotype" panose="02040502050505030304" pitchFamily="18" charset="0"/>
              </a:rPr>
              <a:t>  man muss wählen</a:t>
            </a:r>
          </a:p>
          <a:p>
            <a:endParaRPr lang="de-DE" i="1" dirty="0">
              <a:solidFill>
                <a:schemeClr val="bg1"/>
              </a:solidFill>
            </a:endParaRPr>
          </a:p>
        </p:txBody>
      </p:sp>
    </p:spTree>
    <p:extLst>
      <p:ext uri="{BB962C8B-B14F-4D97-AF65-F5344CB8AC3E}">
        <p14:creationId xmlns:p14="http://schemas.microsoft.com/office/powerpoint/2010/main" val="723097673"/>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23528" y="332656"/>
            <a:ext cx="8689402" cy="6591548"/>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Die </a:t>
            </a:r>
            <a:r>
              <a:rPr lang="de-DE" sz="2000" b="1" u="sng" dirty="0" smtClean="0">
                <a:solidFill>
                  <a:schemeClr val="bg1"/>
                </a:solidFill>
                <a:latin typeface="Palatino Linotype" panose="02040502050505030304" pitchFamily="18" charset="0"/>
              </a:rPr>
              <a:t>Lust und das Gute</a:t>
            </a:r>
            <a:r>
              <a:rPr lang="de-DE" sz="2000" b="1" dirty="0" smtClean="0">
                <a:solidFill>
                  <a:schemeClr val="bg1"/>
                </a:solidFill>
                <a:latin typeface="Palatino Linotype" panose="02040502050505030304" pitchFamily="18" charset="0"/>
              </a:rPr>
              <a:t> </a:t>
            </a:r>
            <a:r>
              <a:rPr lang="de-DE" sz="1200" dirty="0" smtClean="0">
                <a:solidFill>
                  <a:schemeClr val="bg1"/>
                </a:solidFill>
                <a:latin typeface="Palatino Linotype" panose="02040502050505030304" pitchFamily="18" charset="0"/>
              </a:rPr>
              <a:t>(</a:t>
            </a:r>
            <a:r>
              <a:rPr lang="de-DE" sz="1200" dirty="0" err="1" smtClean="0">
                <a:solidFill>
                  <a:schemeClr val="bg1"/>
                </a:solidFill>
                <a:latin typeface="Palatino Linotype" panose="02040502050505030304" pitchFamily="18" charset="0"/>
              </a:rPr>
              <a:t>Gorgias</a:t>
            </a:r>
            <a:r>
              <a:rPr lang="de-DE" sz="1200" dirty="0" smtClean="0">
                <a:solidFill>
                  <a:schemeClr val="bg1"/>
                </a:solidFill>
                <a:latin typeface="Palatino Linotype" panose="02040502050505030304" pitchFamily="18" charset="0"/>
              </a:rPr>
              <a:t> 495a; 497c; 499c-500a)</a:t>
            </a:r>
            <a:r>
              <a:rPr lang="de-DE" sz="2000" b="1" u="sng" dirty="0" smtClean="0">
                <a:solidFill>
                  <a:schemeClr val="bg1"/>
                </a:solidFill>
                <a:latin typeface="Palatino Linotype" panose="02040502050505030304" pitchFamily="18" charset="0"/>
              </a:rPr>
              <a:t> </a:t>
            </a:r>
            <a:endParaRPr lang="de-DE" sz="2000" b="1" u="sng" dirty="0">
              <a:solidFill>
                <a:schemeClr val="bg1"/>
              </a:solidFill>
              <a:latin typeface="Palatino Linotype" panose="02040502050505030304" pitchFamily="18" charset="0"/>
            </a:endParaRPr>
          </a:p>
          <a:p>
            <a:r>
              <a:rPr lang="de-DE" b="1" dirty="0" err="1" smtClean="0">
                <a:solidFill>
                  <a:schemeClr val="bg1"/>
                </a:solidFill>
                <a:latin typeface="Palatino Linotype" panose="02040502050505030304" pitchFamily="18" charset="0"/>
              </a:rPr>
              <a:t>Σω</a:t>
            </a:r>
            <a:r>
              <a:rPr lang="de-DE" b="1" dirty="0" smtClean="0">
                <a:solidFill>
                  <a:schemeClr val="bg1"/>
                </a:solidFill>
                <a:latin typeface="Palatino Linotype" panose="02040502050505030304" pitchFamily="18" charset="0"/>
              </a:rPr>
              <a:t>.	</a:t>
            </a:r>
            <a:r>
              <a:rPr lang="de-DE" b="1" dirty="0" err="1" smtClean="0">
                <a:solidFill>
                  <a:srgbClr val="FF0000"/>
                </a:solidFill>
                <a:latin typeface="Palatino Linotype" panose="02040502050505030304" pitchFamily="18" charset="0"/>
              </a:rPr>
              <a:t>Ἆρ</a:t>
            </a:r>
            <a:r>
              <a:rPr lang="de-DE" b="1" dirty="0" smtClean="0">
                <a:solidFill>
                  <a:srgbClr val="FF0000"/>
                </a:solidFill>
                <a:latin typeface="Palatino Linotype" panose="02040502050505030304" pitchFamily="18" charset="0"/>
              </a:rPr>
              <a:t>̉ </a:t>
            </a:r>
            <a:r>
              <a:rPr lang="de-DE" dirty="0" err="1">
                <a:solidFill>
                  <a:schemeClr val="bg1"/>
                </a:solidFill>
                <a:latin typeface="Palatino Linotype" panose="02040502050505030304" pitchFamily="18" charset="0"/>
              </a:rPr>
              <a:t>οὖν</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λέγεις</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τὸ</a:t>
            </a:r>
            <a:r>
              <a:rPr lang="de-DE" dirty="0">
                <a:solidFill>
                  <a:schemeClr val="bg1"/>
                </a:solidFill>
                <a:latin typeface="Palatino Linotype" panose="02040502050505030304" pitchFamily="18" charset="0"/>
              </a:rPr>
              <a:t> α</a:t>
            </a:r>
            <a:r>
              <a:rPr lang="de-DE" dirty="0" err="1">
                <a:solidFill>
                  <a:schemeClr val="bg1"/>
                </a:solidFill>
                <a:latin typeface="Palatino Linotype" panose="02040502050505030304" pitchFamily="18" charset="0"/>
              </a:rPr>
              <a:t>ὐτὸ</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εἶν</a:t>
            </a:r>
            <a:r>
              <a:rPr lang="de-DE" dirty="0">
                <a:solidFill>
                  <a:schemeClr val="bg1"/>
                </a:solidFill>
                <a:latin typeface="Palatino Linotype" panose="02040502050505030304" pitchFamily="18" charset="0"/>
              </a:rPr>
              <a:t>αι ἡδὺ καὶ ἀγαθὸν, </a:t>
            </a:r>
            <a:r>
              <a:rPr lang="de-DE" b="1" dirty="0">
                <a:solidFill>
                  <a:srgbClr val="FF0000"/>
                </a:solidFill>
                <a:latin typeface="Palatino Linotype" panose="02040502050505030304" pitchFamily="18" charset="0"/>
              </a:rPr>
              <a:t>ἢ</a:t>
            </a:r>
            <a:r>
              <a:rPr lang="de-DE" dirty="0">
                <a:solidFill>
                  <a:schemeClr val="bg1"/>
                </a:solidFill>
                <a:latin typeface="Palatino Linotype" panose="02040502050505030304" pitchFamily="18" charset="0"/>
              </a:rPr>
              <a:t> εἶναί τι τῶν ἡδέων, </a:t>
            </a:r>
            <a:r>
              <a:rPr lang="de-DE" dirty="0" smtClean="0">
                <a:solidFill>
                  <a:schemeClr val="bg1"/>
                </a:solidFill>
                <a:latin typeface="Palatino Linotype" panose="02040502050505030304" pitchFamily="18" charset="0"/>
              </a:rPr>
              <a:t>         	ὃ </a:t>
            </a:r>
            <a:r>
              <a:rPr lang="de-DE" dirty="0">
                <a:solidFill>
                  <a:schemeClr val="bg1"/>
                </a:solidFill>
                <a:latin typeface="Palatino Linotype" panose="02040502050505030304" pitchFamily="18" charset="0"/>
              </a:rPr>
              <a:t>οὐκ ἔστιν ἀγαθόν;</a:t>
            </a:r>
          </a:p>
          <a:p>
            <a:pPr>
              <a:spcAft>
                <a:spcPts val="800"/>
              </a:spcAft>
            </a:pPr>
            <a:r>
              <a:rPr lang="de-DE" b="1" dirty="0" smtClean="0">
                <a:solidFill>
                  <a:schemeClr val="bg1"/>
                </a:solidFill>
                <a:latin typeface="Palatino Linotype" panose="02040502050505030304" pitchFamily="18" charset="0"/>
              </a:rPr>
              <a:t>Κα.	</a:t>
            </a:r>
            <a:r>
              <a:rPr lang="de-DE" dirty="0" err="1" smtClean="0">
                <a:solidFill>
                  <a:schemeClr val="bg1"/>
                </a:solidFill>
                <a:latin typeface="Palatino Linotype" panose="02040502050505030304" pitchFamily="18" charset="0"/>
              </a:rPr>
              <a:t>Τὸ</a:t>
            </a:r>
            <a:r>
              <a:rPr lang="de-DE" dirty="0" smtClean="0">
                <a:solidFill>
                  <a:schemeClr val="bg1"/>
                </a:solidFill>
                <a:latin typeface="Palatino Linotype" panose="02040502050505030304" pitchFamily="18" charset="0"/>
              </a:rPr>
              <a:t> </a:t>
            </a:r>
            <a:r>
              <a:rPr lang="de-DE" dirty="0">
                <a:solidFill>
                  <a:schemeClr val="bg1"/>
                </a:solidFill>
                <a:latin typeface="Palatino Linotype" panose="02040502050505030304" pitchFamily="18" charset="0"/>
              </a:rPr>
              <a:t>α</a:t>
            </a:r>
            <a:r>
              <a:rPr lang="de-DE" dirty="0" err="1">
                <a:solidFill>
                  <a:schemeClr val="bg1"/>
                </a:solidFill>
                <a:latin typeface="Palatino Linotype" panose="02040502050505030304" pitchFamily="18" charset="0"/>
              </a:rPr>
              <a:t>ὐτό</a:t>
            </a:r>
            <a:r>
              <a:rPr lang="de-DE" dirty="0">
                <a:solidFill>
                  <a:schemeClr val="bg1"/>
                </a:solidFill>
                <a:latin typeface="Palatino Linotype" panose="02040502050505030304" pitchFamily="18" charset="0"/>
              </a:rPr>
              <a:t> </a:t>
            </a:r>
            <a:r>
              <a:rPr lang="de-DE" b="1" dirty="0">
                <a:solidFill>
                  <a:srgbClr val="0000CC"/>
                </a:solidFill>
                <a:latin typeface="Palatino Linotype" panose="02040502050505030304" pitchFamily="18" charset="0"/>
              </a:rPr>
              <a:t>φημι</a:t>
            </a:r>
            <a:r>
              <a:rPr lang="de-DE" baseline="30000" dirty="0">
                <a:solidFill>
                  <a:schemeClr val="bg1"/>
                </a:solidFill>
                <a:latin typeface="Palatino Linotype" panose="02040502050505030304" pitchFamily="18" charset="0"/>
              </a:rPr>
              <a:t>1</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εἶν</a:t>
            </a:r>
            <a:r>
              <a:rPr lang="de-DE" dirty="0">
                <a:solidFill>
                  <a:schemeClr val="bg1"/>
                </a:solidFill>
                <a:latin typeface="Palatino Linotype" panose="02040502050505030304" pitchFamily="18" charset="0"/>
              </a:rPr>
              <a:t>αι</a:t>
            </a:r>
            <a:r>
              <a:rPr lang="de-DE" dirty="0" smtClean="0">
                <a:solidFill>
                  <a:schemeClr val="bg1"/>
                </a:solidFill>
                <a:latin typeface="Palatino Linotype" panose="02040502050505030304" pitchFamily="18" charset="0"/>
              </a:rPr>
              <a:t>.</a:t>
            </a:r>
            <a:endParaRPr lang="de-DE" dirty="0">
              <a:solidFill>
                <a:schemeClr val="bg1"/>
              </a:solidFill>
              <a:latin typeface="Palatino Linotype" panose="02040502050505030304" pitchFamily="18" charset="0"/>
            </a:endParaRPr>
          </a:p>
          <a:p>
            <a:pPr>
              <a:spcAft>
                <a:spcPts val="800"/>
              </a:spcAft>
            </a:pPr>
            <a:r>
              <a:rPr lang="de-DE" i="1" dirty="0">
                <a:solidFill>
                  <a:schemeClr val="bg1"/>
                </a:solidFill>
                <a:latin typeface="Palatino Linotype" panose="02040502050505030304" pitchFamily="18" charset="0"/>
              </a:rPr>
              <a:t>In einem spitzfindigen Beweisgang, dem </a:t>
            </a:r>
            <a:r>
              <a:rPr lang="de-DE" i="1" dirty="0" err="1">
                <a:solidFill>
                  <a:schemeClr val="bg1"/>
                </a:solidFill>
                <a:latin typeface="Palatino Linotype" panose="02040502050505030304" pitchFamily="18" charset="0"/>
              </a:rPr>
              <a:t>Kallikles</a:t>
            </a:r>
            <a:r>
              <a:rPr lang="de-DE" i="1" dirty="0">
                <a:solidFill>
                  <a:schemeClr val="bg1"/>
                </a:solidFill>
                <a:latin typeface="Palatino Linotype" panose="02040502050505030304" pitchFamily="18" charset="0"/>
              </a:rPr>
              <a:t> nur widerwillig folgt, widerlegt Sokrates diese These und kommt zu dem Schluss:</a:t>
            </a:r>
            <a:endParaRPr lang="de-DE" dirty="0">
              <a:solidFill>
                <a:schemeClr val="bg1"/>
              </a:solidFill>
              <a:latin typeface="Palatino Linotype" panose="02040502050505030304" pitchFamily="18" charset="0"/>
            </a:endParaRPr>
          </a:p>
          <a:p>
            <a:r>
              <a:rPr lang="de-DE" b="1" dirty="0" err="1">
                <a:solidFill>
                  <a:schemeClr val="bg1"/>
                </a:solidFill>
                <a:latin typeface="Palatino Linotype" panose="02040502050505030304" pitchFamily="18" charset="0"/>
              </a:rPr>
              <a:t>Σω</a:t>
            </a:r>
            <a:r>
              <a:rPr lang="de-DE" b="1" dirty="0">
                <a:solidFill>
                  <a:schemeClr val="bg1"/>
                </a:solidFill>
                <a:latin typeface="Palatino Linotype" panose="02040502050505030304" pitchFamily="18" charset="0"/>
              </a:rPr>
              <a:t>.  </a:t>
            </a:r>
            <a:r>
              <a:rPr lang="de-DE" b="1" dirty="0" smtClean="0">
                <a:solidFill>
                  <a:schemeClr val="bg1"/>
                </a:solidFill>
                <a:latin typeface="Palatino Linotype" panose="02040502050505030304" pitchFamily="18" charset="0"/>
              </a:rPr>
              <a:t>	</a:t>
            </a:r>
            <a:r>
              <a:rPr lang="de-DE" dirty="0" err="1" smtClean="0">
                <a:solidFill>
                  <a:schemeClr val="bg1"/>
                </a:solidFill>
                <a:latin typeface="Palatino Linotype" panose="02040502050505030304" pitchFamily="18" charset="0"/>
              </a:rPr>
              <a:t>Οὐ</a:t>
            </a:r>
            <a:r>
              <a:rPr lang="de-DE" dirty="0" smtClean="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τὰ</a:t>
            </a:r>
            <a:r>
              <a:rPr lang="de-DE" dirty="0">
                <a:solidFill>
                  <a:schemeClr val="bg1"/>
                </a:solidFill>
                <a:latin typeface="Palatino Linotype" panose="02040502050505030304" pitchFamily="18" charset="0"/>
              </a:rPr>
              <a:t> α</a:t>
            </a:r>
            <a:r>
              <a:rPr lang="de-DE" dirty="0" err="1">
                <a:solidFill>
                  <a:schemeClr val="bg1"/>
                </a:solidFill>
                <a:latin typeface="Palatino Linotype" panose="02040502050505030304" pitchFamily="18" charset="0"/>
              </a:rPr>
              <a:t>ὐτά</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ἐστιν</a:t>
            </a:r>
            <a:r>
              <a:rPr lang="de-DE" dirty="0">
                <a:solidFill>
                  <a:schemeClr val="bg1"/>
                </a:solidFill>
                <a:latin typeface="Palatino Linotype" panose="02040502050505030304" pitchFamily="18" charset="0"/>
              </a:rPr>
              <a:t>, ὦ </a:t>
            </a:r>
            <a:r>
              <a:rPr lang="de-DE" dirty="0" err="1">
                <a:solidFill>
                  <a:schemeClr val="bg1"/>
                </a:solidFill>
                <a:latin typeface="Palatino Linotype" panose="02040502050505030304" pitchFamily="18" charset="0"/>
              </a:rPr>
              <a:t>φίλε</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τἀγ</a:t>
            </a:r>
            <a:r>
              <a:rPr lang="de-DE" dirty="0">
                <a:solidFill>
                  <a:schemeClr val="bg1"/>
                </a:solidFill>
                <a:latin typeface="Palatino Linotype" panose="02040502050505030304" pitchFamily="18" charset="0"/>
              </a:rPr>
              <a:t>αθὰ τοῖς ἡδέσιν οὐδὲ τὰ κακὰ τοῖς </a:t>
            </a:r>
            <a:r>
              <a:rPr lang="de-DE" dirty="0" smtClean="0">
                <a:solidFill>
                  <a:schemeClr val="bg1"/>
                </a:solidFill>
                <a:latin typeface="Palatino Linotype" panose="02040502050505030304" pitchFamily="18" charset="0"/>
              </a:rPr>
              <a:t>	ἀνιαροῖς</a:t>
            </a:r>
            <a:r>
              <a:rPr lang="de-DE" dirty="0">
                <a:solidFill>
                  <a:schemeClr val="bg1"/>
                </a:solidFill>
                <a:latin typeface="Palatino Linotype" panose="02040502050505030304" pitchFamily="18" charset="0"/>
              </a:rPr>
              <a:t>. – </a:t>
            </a:r>
            <a:r>
              <a:rPr lang="de-DE" dirty="0" err="1">
                <a:solidFill>
                  <a:schemeClr val="bg1"/>
                </a:solidFill>
                <a:latin typeface="Palatino Linotype" panose="02040502050505030304" pitchFamily="18" charset="0"/>
              </a:rPr>
              <a:t>Ἔστιν</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δὲ</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δή</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ὡς</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ἔοικεν</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ὅτι</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τῶν</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ἡδονῶν</a:t>
            </a:r>
            <a:r>
              <a:rPr lang="de-DE" dirty="0">
                <a:solidFill>
                  <a:schemeClr val="bg1"/>
                </a:solidFill>
                <a:latin typeface="Palatino Linotype" panose="02040502050505030304" pitchFamily="18" charset="0"/>
              </a:rPr>
              <a:t> αἱ </a:t>
            </a:r>
            <a:r>
              <a:rPr lang="de-DE" dirty="0" err="1">
                <a:solidFill>
                  <a:schemeClr val="bg1"/>
                </a:solidFill>
                <a:latin typeface="Palatino Linotype" panose="02040502050505030304" pitchFamily="18" charset="0"/>
              </a:rPr>
              <a:t>μὲν</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εἰσιν</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ἀγ</a:t>
            </a:r>
            <a:r>
              <a:rPr lang="de-DE" dirty="0">
                <a:solidFill>
                  <a:schemeClr val="bg1"/>
                </a:solidFill>
                <a:latin typeface="Palatino Linotype" panose="02040502050505030304" pitchFamily="18" charset="0"/>
              </a:rPr>
              <a:t>αθαί, </a:t>
            </a:r>
            <a:r>
              <a:rPr lang="de-DE" dirty="0" smtClean="0">
                <a:solidFill>
                  <a:schemeClr val="bg1"/>
                </a:solidFill>
                <a:latin typeface="Palatino Linotype" panose="02040502050505030304" pitchFamily="18" charset="0"/>
              </a:rPr>
              <a:t>	αἱ </a:t>
            </a:r>
            <a:r>
              <a:rPr lang="de-DE" dirty="0">
                <a:solidFill>
                  <a:schemeClr val="bg1"/>
                </a:solidFill>
                <a:latin typeface="Palatino Linotype" panose="02040502050505030304" pitchFamily="18" charset="0"/>
              </a:rPr>
              <a:t>δὲ κακαί· </a:t>
            </a:r>
            <a:r>
              <a:rPr lang="de-DE" b="1" dirty="0">
                <a:solidFill>
                  <a:srgbClr val="FF0000"/>
                </a:solidFill>
                <a:latin typeface="Palatino Linotype" panose="02040502050505030304" pitchFamily="18" charset="0"/>
              </a:rPr>
              <a:t>ἦ γάρ</a:t>
            </a:r>
            <a:r>
              <a:rPr lang="de-DE" baseline="30000" dirty="0">
                <a:solidFill>
                  <a:schemeClr val="bg1"/>
                </a:solidFill>
                <a:latin typeface="Palatino Linotype" panose="02040502050505030304" pitchFamily="18" charset="0"/>
              </a:rPr>
              <a:t>2</a:t>
            </a:r>
            <a:r>
              <a:rPr lang="de-DE" dirty="0">
                <a:solidFill>
                  <a:schemeClr val="bg1"/>
                </a:solidFill>
                <a:latin typeface="Palatino Linotype" panose="02040502050505030304" pitchFamily="18" charset="0"/>
              </a:rPr>
              <a:t>;</a:t>
            </a:r>
          </a:p>
          <a:p>
            <a:r>
              <a:rPr lang="de-DE" b="1" dirty="0">
                <a:solidFill>
                  <a:schemeClr val="bg1"/>
                </a:solidFill>
                <a:latin typeface="Palatino Linotype" panose="02040502050505030304" pitchFamily="18" charset="0"/>
              </a:rPr>
              <a:t>Κα.  </a:t>
            </a:r>
            <a:r>
              <a:rPr lang="de-DE" b="1" dirty="0" smtClean="0">
                <a:solidFill>
                  <a:schemeClr val="bg1"/>
                </a:solidFill>
                <a:latin typeface="Palatino Linotype" panose="02040502050505030304" pitchFamily="18" charset="0"/>
              </a:rPr>
              <a:t>	</a:t>
            </a:r>
            <a:r>
              <a:rPr lang="de-DE" b="1" dirty="0" smtClean="0">
                <a:solidFill>
                  <a:srgbClr val="0000CC"/>
                </a:solidFill>
                <a:latin typeface="Palatino Linotype" panose="02040502050505030304" pitchFamily="18" charset="0"/>
              </a:rPr>
              <a:t>Ναί</a:t>
            </a:r>
            <a:r>
              <a:rPr lang="de-DE" b="1" dirty="0">
                <a:solidFill>
                  <a:srgbClr val="0000CC"/>
                </a:solidFill>
                <a:latin typeface="Palatino Linotype" panose="02040502050505030304" pitchFamily="18" charset="0"/>
              </a:rPr>
              <a:t>.</a:t>
            </a:r>
          </a:p>
          <a:p>
            <a:r>
              <a:rPr lang="de-DE" b="1" dirty="0" err="1">
                <a:solidFill>
                  <a:schemeClr val="bg1"/>
                </a:solidFill>
                <a:latin typeface="Palatino Linotype" panose="02040502050505030304" pitchFamily="18" charset="0"/>
              </a:rPr>
              <a:t>Σω</a:t>
            </a:r>
            <a:r>
              <a:rPr lang="de-DE" b="1" dirty="0">
                <a:solidFill>
                  <a:schemeClr val="bg1"/>
                </a:solidFill>
                <a:latin typeface="Palatino Linotype" panose="02040502050505030304" pitchFamily="18" charset="0"/>
              </a:rPr>
              <a:t>.  </a:t>
            </a:r>
            <a:r>
              <a:rPr lang="de-DE" b="1" dirty="0" smtClean="0">
                <a:solidFill>
                  <a:schemeClr val="bg1"/>
                </a:solidFill>
                <a:latin typeface="Palatino Linotype" panose="02040502050505030304" pitchFamily="18" charset="0"/>
              </a:rPr>
              <a:t>	</a:t>
            </a:r>
            <a:r>
              <a:rPr lang="de-DE" b="1" dirty="0" err="1" smtClean="0">
                <a:solidFill>
                  <a:srgbClr val="FF0000"/>
                </a:solidFill>
                <a:latin typeface="Palatino Linotype" panose="02040502050505030304" pitchFamily="18" charset="0"/>
              </a:rPr>
              <a:t>Ἆρ</a:t>
            </a:r>
            <a:r>
              <a:rPr lang="de-DE" b="1" dirty="0" smtClean="0">
                <a:solidFill>
                  <a:srgbClr val="FF0000"/>
                </a:solidFill>
                <a:latin typeface="Palatino Linotype" panose="02040502050505030304" pitchFamily="18" charset="0"/>
              </a:rPr>
              <a:t>̉ </a:t>
            </a:r>
            <a:r>
              <a:rPr lang="de-DE" dirty="0" err="1">
                <a:solidFill>
                  <a:schemeClr val="bg1"/>
                </a:solidFill>
                <a:latin typeface="Palatino Linotype" panose="02040502050505030304" pitchFamily="18" charset="0"/>
              </a:rPr>
              <a:t>οὖν</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ἀγ</a:t>
            </a:r>
            <a:r>
              <a:rPr lang="de-DE" dirty="0">
                <a:solidFill>
                  <a:schemeClr val="bg1"/>
                </a:solidFill>
                <a:latin typeface="Palatino Linotype" panose="02040502050505030304" pitchFamily="18" charset="0"/>
              </a:rPr>
              <a:t>αθαὶ μὲν αἱ ὠφέλιμοι, κακαὶ δὲ αἱ βλαβεραί;</a:t>
            </a:r>
          </a:p>
          <a:p>
            <a:r>
              <a:rPr lang="de-DE" b="1" dirty="0">
                <a:solidFill>
                  <a:schemeClr val="bg1"/>
                </a:solidFill>
                <a:latin typeface="Palatino Linotype" panose="02040502050505030304" pitchFamily="18" charset="0"/>
              </a:rPr>
              <a:t>Κα.  </a:t>
            </a:r>
            <a:r>
              <a:rPr lang="de-DE" b="1" dirty="0" smtClean="0">
                <a:solidFill>
                  <a:schemeClr val="bg1"/>
                </a:solidFill>
                <a:latin typeface="Palatino Linotype" panose="02040502050505030304" pitchFamily="18" charset="0"/>
              </a:rPr>
              <a:t>	</a:t>
            </a:r>
            <a:r>
              <a:rPr lang="de-DE" b="1" dirty="0" err="1" smtClean="0">
                <a:solidFill>
                  <a:srgbClr val="0000CC"/>
                </a:solidFill>
                <a:latin typeface="Palatino Linotype" panose="02040502050505030304" pitchFamily="18" charset="0"/>
              </a:rPr>
              <a:t>Πάνυ</a:t>
            </a:r>
            <a:r>
              <a:rPr lang="de-DE" b="1" dirty="0" smtClean="0">
                <a:solidFill>
                  <a:srgbClr val="0000CC"/>
                </a:solidFill>
                <a:latin typeface="Palatino Linotype" panose="02040502050505030304" pitchFamily="18" charset="0"/>
              </a:rPr>
              <a:t> </a:t>
            </a:r>
            <a:r>
              <a:rPr lang="de-DE" b="1" dirty="0" err="1">
                <a:solidFill>
                  <a:srgbClr val="0000CC"/>
                </a:solidFill>
                <a:latin typeface="Palatino Linotype" panose="02040502050505030304" pitchFamily="18" charset="0"/>
              </a:rPr>
              <a:t>γε</a:t>
            </a:r>
            <a:r>
              <a:rPr lang="de-DE" b="1" dirty="0">
                <a:solidFill>
                  <a:srgbClr val="0000CC"/>
                </a:solidFill>
                <a:latin typeface="Palatino Linotype" panose="02040502050505030304" pitchFamily="18" charset="0"/>
              </a:rPr>
              <a:t>.</a:t>
            </a:r>
          </a:p>
          <a:p>
            <a:r>
              <a:rPr lang="de-DE" b="1" dirty="0" err="1">
                <a:solidFill>
                  <a:schemeClr val="bg1"/>
                </a:solidFill>
                <a:latin typeface="Palatino Linotype" panose="02040502050505030304" pitchFamily="18" charset="0"/>
              </a:rPr>
              <a:t>Σω</a:t>
            </a:r>
            <a:r>
              <a:rPr lang="de-DE" b="1" dirty="0">
                <a:solidFill>
                  <a:schemeClr val="bg1"/>
                </a:solidFill>
                <a:latin typeface="Palatino Linotype" panose="02040502050505030304" pitchFamily="18" charset="0"/>
              </a:rPr>
              <a:t>.  </a:t>
            </a:r>
            <a:r>
              <a:rPr lang="de-DE" b="1" dirty="0" smtClean="0">
                <a:solidFill>
                  <a:schemeClr val="bg1"/>
                </a:solidFill>
                <a:latin typeface="Palatino Linotype" panose="02040502050505030304" pitchFamily="18" charset="0"/>
              </a:rPr>
              <a:t>	</a:t>
            </a:r>
            <a:r>
              <a:rPr lang="de-DE" u="heavy" dirty="0" err="1" smtClean="0">
                <a:solidFill>
                  <a:schemeClr val="bg1"/>
                </a:solidFill>
                <a:uFill>
                  <a:solidFill>
                    <a:srgbClr val="FF0000"/>
                  </a:solidFill>
                </a:uFill>
                <a:latin typeface="Palatino Linotype" panose="02040502050505030304" pitchFamily="18" charset="0"/>
              </a:rPr>
              <a:t>Ὠφέλιμοι</a:t>
            </a:r>
            <a:r>
              <a:rPr lang="de-DE" u="heavy" dirty="0" smtClean="0">
                <a:solidFill>
                  <a:schemeClr val="bg1"/>
                </a:solidFill>
                <a:uFill>
                  <a:solidFill>
                    <a:srgbClr val="FF0000"/>
                  </a:solidFill>
                </a:uFill>
                <a:latin typeface="Palatino Linotype" panose="02040502050505030304" pitchFamily="18" charset="0"/>
              </a:rPr>
              <a:t> </a:t>
            </a:r>
            <a:r>
              <a:rPr lang="de-DE" u="heavy" dirty="0" err="1">
                <a:solidFill>
                  <a:schemeClr val="bg1"/>
                </a:solidFill>
                <a:uFill>
                  <a:solidFill>
                    <a:srgbClr val="FF0000"/>
                  </a:solidFill>
                </a:uFill>
                <a:latin typeface="Palatino Linotype" panose="02040502050505030304" pitchFamily="18" charset="0"/>
              </a:rPr>
              <a:t>δέ</a:t>
            </a:r>
            <a:r>
              <a:rPr lang="de-DE" u="heavy" dirty="0">
                <a:solidFill>
                  <a:schemeClr val="bg1"/>
                </a:solidFill>
                <a:uFill>
                  <a:solidFill>
                    <a:srgbClr val="FF0000"/>
                  </a:solidFill>
                </a:uFill>
                <a:latin typeface="Palatino Linotype" panose="02040502050505030304" pitchFamily="18" charset="0"/>
              </a:rPr>
              <a:t> </a:t>
            </a:r>
            <a:r>
              <a:rPr lang="de-DE" u="heavy" dirty="0" err="1">
                <a:solidFill>
                  <a:schemeClr val="bg1"/>
                </a:solidFill>
                <a:uFill>
                  <a:solidFill>
                    <a:srgbClr val="FF0000"/>
                  </a:solidFill>
                </a:uFill>
                <a:latin typeface="Palatino Linotype" panose="02040502050505030304" pitchFamily="18" charset="0"/>
              </a:rPr>
              <a:t>γε</a:t>
            </a:r>
            <a:r>
              <a:rPr lang="de-DE" u="heavy" dirty="0">
                <a:solidFill>
                  <a:schemeClr val="bg1"/>
                </a:solidFill>
                <a:uFill>
                  <a:solidFill>
                    <a:srgbClr val="FF0000"/>
                  </a:solidFill>
                </a:uFill>
                <a:latin typeface="Palatino Linotype" panose="02040502050505030304" pitchFamily="18" charset="0"/>
              </a:rPr>
              <a:t> αἱ </a:t>
            </a:r>
            <a:r>
              <a:rPr lang="de-DE" u="heavy" dirty="0" err="1">
                <a:solidFill>
                  <a:schemeClr val="bg1"/>
                </a:solidFill>
                <a:uFill>
                  <a:solidFill>
                    <a:srgbClr val="FF0000"/>
                  </a:solidFill>
                </a:uFill>
                <a:latin typeface="Palatino Linotype" panose="02040502050505030304" pitchFamily="18" charset="0"/>
              </a:rPr>
              <a:t>ἀγ</a:t>
            </a:r>
            <a:r>
              <a:rPr lang="de-DE" u="heavy" dirty="0">
                <a:solidFill>
                  <a:schemeClr val="bg1"/>
                </a:solidFill>
                <a:uFill>
                  <a:solidFill>
                    <a:srgbClr val="FF0000"/>
                  </a:solidFill>
                </a:uFill>
                <a:latin typeface="Palatino Linotype" panose="02040502050505030304" pitchFamily="18" charset="0"/>
              </a:rPr>
              <a:t>αθόν τι ποιοῦσαι, κακαὶ δὲ αἱ κακόν τι;</a:t>
            </a:r>
          </a:p>
          <a:p>
            <a:r>
              <a:rPr lang="de-DE" b="1" dirty="0">
                <a:solidFill>
                  <a:schemeClr val="bg1"/>
                </a:solidFill>
                <a:latin typeface="Palatino Linotype" panose="02040502050505030304" pitchFamily="18" charset="0"/>
              </a:rPr>
              <a:t>Κα.  </a:t>
            </a:r>
            <a:r>
              <a:rPr lang="de-DE" b="1" dirty="0" smtClean="0">
                <a:solidFill>
                  <a:schemeClr val="bg1"/>
                </a:solidFill>
                <a:latin typeface="Palatino Linotype" panose="02040502050505030304" pitchFamily="18" charset="0"/>
              </a:rPr>
              <a:t>	</a:t>
            </a:r>
            <a:r>
              <a:rPr lang="de-DE" b="1" dirty="0" err="1" smtClean="0">
                <a:solidFill>
                  <a:srgbClr val="0000CC"/>
                </a:solidFill>
                <a:latin typeface="Palatino Linotype" panose="02040502050505030304" pitchFamily="18" charset="0"/>
              </a:rPr>
              <a:t>Φημί</a:t>
            </a:r>
            <a:r>
              <a:rPr lang="de-DE" b="1" dirty="0">
                <a:solidFill>
                  <a:srgbClr val="0000CC"/>
                </a:solidFill>
                <a:latin typeface="Palatino Linotype" panose="02040502050505030304" pitchFamily="18" charset="0"/>
              </a:rPr>
              <a:t>.</a:t>
            </a:r>
          </a:p>
          <a:p>
            <a:r>
              <a:rPr lang="de-DE" b="1" dirty="0" err="1">
                <a:solidFill>
                  <a:schemeClr val="bg1"/>
                </a:solidFill>
                <a:latin typeface="Palatino Linotype" panose="02040502050505030304" pitchFamily="18" charset="0"/>
              </a:rPr>
              <a:t>Σω</a:t>
            </a:r>
            <a:r>
              <a:rPr lang="de-DE" b="1" dirty="0">
                <a:solidFill>
                  <a:schemeClr val="bg1"/>
                </a:solidFill>
                <a:latin typeface="Palatino Linotype" panose="02040502050505030304" pitchFamily="18" charset="0"/>
              </a:rPr>
              <a:t>.  </a:t>
            </a:r>
            <a:r>
              <a:rPr lang="de-DE" b="1" dirty="0" smtClean="0">
                <a:solidFill>
                  <a:schemeClr val="bg1"/>
                </a:solidFill>
                <a:latin typeface="Palatino Linotype" panose="02040502050505030304" pitchFamily="18" charset="0"/>
              </a:rPr>
              <a:t>	</a:t>
            </a:r>
            <a:r>
              <a:rPr lang="de-DE" b="1" dirty="0" err="1" smtClean="0">
                <a:solidFill>
                  <a:srgbClr val="FF0000"/>
                </a:solidFill>
                <a:latin typeface="Palatino Linotype" panose="02040502050505030304" pitchFamily="18" charset="0"/>
              </a:rPr>
              <a:t>Οὐκοῦν</a:t>
            </a:r>
            <a:r>
              <a:rPr lang="de-DE" dirty="0" smtClean="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τὰς</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μὲν</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χρηστὰς</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ἡδονὰς</a:t>
            </a:r>
            <a:r>
              <a:rPr lang="de-DE" dirty="0">
                <a:solidFill>
                  <a:schemeClr val="bg1"/>
                </a:solidFill>
                <a:latin typeface="Palatino Linotype" panose="02040502050505030304" pitchFamily="18" charset="0"/>
              </a:rPr>
              <a:t> α</a:t>
            </a:r>
            <a:r>
              <a:rPr lang="de-DE" dirty="0" err="1">
                <a:solidFill>
                  <a:schemeClr val="bg1"/>
                </a:solidFill>
                <a:latin typeface="Palatino Linotype" panose="02040502050505030304" pitchFamily="18" charset="0"/>
              </a:rPr>
              <a:t>ἱρετέον</a:t>
            </a:r>
            <a:r>
              <a:rPr lang="de-DE" dirty="0">
                <a:solidFill>
                  <a:schemeClr val="bg1"/>
                </a:solidFill>
                <a:latin typeface="Palatino Linotype" panose="02040502050505030304" pitchFamily="18" charset="0"/>
              </a:rPr>
              <a:t> ἐστί</a:t>
            </a:r>
            <a:r>
              <a:rPr lang="de-DE" baseline="30000" dirty="0">
                <a:solidFill>
                  <a:schemeClr val="bg1"/>
                </a:solidFill>
                <a:latin typeface="Palatino Linotype" panose="02040502050505030304" pitchFamily="18" charset="0"/>
              </a:rPr>
              <a:t>3</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τὰς</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δὲ</a:t>
            </a:r>
            <a:r>
              <a:rPr lang="de-DE" dirty="0">
                <a:solidFill>
                  <a:schemeClr val="bg1"/>
                </a:solidFill>
                <a:latin typeface="Palatino Linotype" panose="02040502050505030304" pitchFamily="18" charset="0"/>
              </a:rPr>
              <a:t> π</a:t>
            </a:r>
            <a:r>
              <a:rPr lang="de-DE" dirty="0" err="1">
                <a:solidFill>
                  <a:schemeClr val="bg1"/>
                </a:solidFill>
                <a:latin typeface="Palatino Linotype" panose="02040502050505030304" pitchFamily="18" charset="0"/>
              </a:rPr>
              <a:t>ονηρὰς</a:t>
            </a:r>
            <a:r>
              <a:rPr lang="de-DE" dirty="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οὔ</a:t>
            </a:r>
            <a:r>
              <a:rPr lang="de-DE" dirty="0">
                <a:solidFill>
                  <a:schemeClr val="bg1"/>
                </a:solidFill>
                <a:latin typeface="Palatino Linotype" panose="02040502050505030304" pitchFamily="18" charset="0"/>
              </a:rPr>
              <a:t>;</a:t>
            </a:r>
          </a:p>
          <a:p>
            <a:r>
              <a:rPr lang="de-DE" b="1" dirty="0">
                <a:solidFill>
                  <a:schemeClr val="bg1"/>
                </a:solidFill>
                <a:latin typeface="Palatino Linotype" panose="02040502050505030304" pitchFamily="18" charset="0"/>
              </a:rPr>
              <a:t>Κα.  </a:t>
            </a:r>
            <a:r>
              <a:rPr lang="de-DE" b="1" dirty="0" smtClean="0">
                <a:solidFill>
                  <a:schemeClr val="bg1"/>
                </a:solidFill>
                <a:latin typeface="Palatino Linotype" panose="02040502050505030304" pitchFamily="18" charset="0"/>
              </a:rPr>
              <a:t>	</a:t>
            </a:r>
            <a:r>
              <a:rPr lang="de-DE" b="1" dirty="0" err="1" smtClean="0">
                <a:solidFill>
                  <a:srgbClr val="0000CC"/>
                </a:solidFill>
                <a:latin typeface="Palatino Linotype" panose="02040502050505030304" pitchFamily="18" charset="0"/>
              </a:rPr>
              <a:t>Δῆλον</a:t>
            </a:r>
            <a:r>
              <a:rPr lang="de-DE" b="1" dirty="0" smtClean="0">
                <a:solidFill>
                  <a:srgbClr val="0000CC"/>
                </a:solidFill>
                <a:latin typeface="Palatino Linotype" panose="02040502050505030304" pitchFamily="18" charset="0"/>
              </a:rPr>
              <a:t> </a:t>
            </a:r>
            <a:r>
              <a:rPr lang="de-DE" b="1" dirty="0" err="1">
                <a:solidFill>
                  <a:srgbClr val="0000CC"/>
                </a:solidFill>
                <a:latin typeface="Palatino Linotype" panose="02040502050505030304" pitchFamily="18" charset="0"/>
              </a:rPr>
              <a:t>δή</a:t>
            </a:r>
            <a:r>
              <a:rPr lang="de-DE" b="1" dirty="0">
                <a:solidFill>
                  <a:srgbClr val="0000CC"/>
                </a:solidFill>
                <a:latin typeface="Palatino Linotype" panose="02040502050505030304" pitchFamily="18" charset="0"/>
              </a:rPr>
              <a:t>.</a:t>
            </a:r>
          </a:p>
          <a:p>
            <a:r>
              <a:rPr lang="de-DE" b="1" dirty="0" err="1">
                <a:solidFill>
                  <a:schemeClr val="bg1"/>
                </a:solidFill>
                <a:latin typeface="Palatino Linotype" panose="02040502050505030304" pitchFamily="18" charset="0"/>
              </a:rPr>
              <a:t>Σω</a:t>
            </a:r>
            <a:r>
              <a:rPr lang="de-DE" b="1" dirty="0">
                <a:solidFill>
                  <a:schemeClr val="bg1"/>
                </a:solidFill>
                <a:latin typeface="Palatino Linotype" panose="02040502050505030304" pitchFamily="18" charset="0"/>
              </a:rPr>
              <a:t>.  </a:t>
            </a:r>
            <a:r>
              <a:rPr lang="de-DE" b="1" dirty="0" smtClean="0">
                <a:solidFill>
                  <a:schemeClr val="bg1"/>
                </a:solidFill>
                <a:latin typeface="Palatino Linotype" panose="02040502050505030304" pitchFamily="18" charset="0"/>
              </a:rPr>
              <a:t>	</a:t>
            </a:r>
            <a:r>
              <a:rPr lang="de-DE" dirty="0" err="1" smtClean="0">
                <a:solidFill>
                  <a:schemeClr val="bg1"/>
                </a:solidFill>
                <a:latin typeface="Palatino Linotype" panose="02040502050505030304" pitchFamily="18" charset="0"/>
              </a:rPr>
              <a:t>Τῶν</a:t>
            </a:r>
            <a:r>
              <a:rPr lang="de-DE" dirty="0" smtClean="0">
                <a:solidFill>
                  <a:schemeClr val="bg1"/>
                </a:solidFill>
                <a:latin typeface="Palatino Linotype" panose="02040502050505030304" pitchFamily="18" charset="0"/>
              </a:rPr>
              <a:t> </a:t>
            </a:r>
            <a:r>
              <a:rPr lang="de-DE" dirty="0" err="1">
                <a:solidFill>
                  <a:schemeClr val="bg1"/>
                </a:solidFill>
                <a:latin typeface="Palatino Linotype" panose="02040502050505030304" pitchFamily="18" charset="0"/>
              </a:rPr>
              <a:t>ἀγ</a:t>
            </a:r>
            <a:r>
              <a:rPr lang="de-DE" dirty="0">
                <a:solidFill>
                  <a:schemeClr val="bg1"/>
                </a:solidFill>
                <a:latin typeface="Palatino Linotype" panose="02040502050505030304" pitchFamily="18" charset="0"/>
              </a:rPr>
              <a:t>αθῶν γὰρ ἕνεκα δεῖ καὶ τἆλλα καὶ τὰ ἡδέα πράττειν, </a:t>
            </a:r>
            <a:r>
              <a:rPr lang="de-DE" dirty="0" smtClean="0">
                <a:solidFill>
                  <a:schemeClr val="bg1"/>
                </a:solidFill>
                <a:latin typeface="Palatino Linotype" panose="02040502050505030304" pitchFamily="18" charset="0"/>
              </a:rPr>
              <a:t>               	ἀλλ̉ </a:t>
            </a:r>
            <a:r>
              <a:rPr lang="de-DE" dirty="0">
                <a:solidFill>
                  <a:schemeClr val="bg1"/>
                </a:solidFill>
                <a:latin typeface="Palatino Linotype" panose="02040502050505030304" pitchFamily="18" charset="0"/>
              </a:rPr>
              <a:t>οὐ τἀγαθὰ τῶν ἡδέων.</a:t>
            </a:r>
          </a:p>
          <a:p>
            <a:r>
              <a:rPr lang="de-DE" dirty="0">
                <a:solidFill>
                  <a:schemeClr val="bg1"/>
                </a:solidFill>
                <a:latin typeface="Palatino Linotype" panose="02040502050505030304" pitchFamily="18" charset="0"/>
              </a:rPr>
              <a:t> </a:t>
            </a:r>
          </a:p>
          <a:p>
            <a:r>
              <a:rPr lang="de-DE" sz="1400" dirty="0">
                <a:solidFill>
                  <a:schemeClr val="bg1"/>
                </a:solidFill>
                <a:latin typeface="Palatino Linotype" panose="02040502050505030304" pitchFamily="18" charset="0"/>
              </a:rPr>
              <a:t>1 </a:t>
            </a:r>
            <a:r>
              <a:rPr lang="de-DE" sz="1400" dirty="0" err="1">
                <a:solidFill>
                  <a:schemeClr val="bg1"/>
                </a:solidFill>
                <a:latin typeface="Palatino Linotype" panose="02040502050505030304" pitchFamily="18" charset="0"/>
              </a:rPr>
              <a:t>φημί</a:t>
            </a:r>
            <a:r>
              <a:rPr lang="de-DE" sz="1400" dirty="0">
                <a:solidFill>
                  <a:schemeClr val="bg1"/>
                </a:solidFill>
                <a:latin typeface="Palatino Linotype" panose="02040502050505030304" pitchFamily="18" charset="0"/>
              </a:rPr>
              <a:t> </a:t>
            </a:r>
            <a:r>
              <a:rPr lang="de-DE" sz="1400" i="1" dirty="0">
                <a:solidFill>
                  <a:schemeClr val="bg1"/>
                </a:solidFill>
                <a:latin typeface="Palatino Linotype" panose="02040502050505030304" pitchFamily="18" charset="0"/>
              </a:rPr>
              <a:t>(</a:t>
            </a:r>
            <a:r>
              <a:rPr lang="de-DE" sz="1400" i="1" dirty="0" err="1">
                <a:solidFill>
                  <a:schemeClr val="bg1"/>
                </a:solidFill>
                <a:latin typeface="Palatino Linotype" panose="02040502050505030304" pitchFamily="18" charset="0"/>
              </a:rPr>
              <a:t>enkl</a:t>
            </a:r>
            <a:r>
              <a:rPr lang="de-DE" sz="1400" i="1" dirty="0">
                <a:solidFill>
                  <a:schemeClr val="bg1"/>
                </a:solidFill>
                <a:latin typeface="Palatino Linotype" panose="02040502050505030304" pitchFamily="18" charset="0"/>
              </a:rPr>
              <a:t>.):</a:t>
            </a:r>
            <a:r>
              <a:rPr lang="de-DE" sz="1400" dirty="0">
                <a:solidFill>
                  <a:schemeClr val="bg1"/>
                </a:solidFill>
                <a:latin typeface="Palatino Linotype" panose="02040502050505030304" pitchFamily="18" charset="0"/>
              </a:rPr>
              <a:t> 1. Ps. </a:t>
            </a:r>
            <a:r>
              <a:rPr lang="de-DE" sz="1400" dirty="0" err="1">
                <a:solidFill>
                  <a:schemeClr val="bg1"/>
                </a:solidFill>
                <a:latin typeface="Palatino Linotype" panose="02040502050505030304" pitchFamily="18" charset="0"/>
              </a:rPr>
              <a:t>Sg</a:t>
            </a:r>
            <a:r>
              <a:rPr lang="de-DE" sz="1400" dirty="0">
                <a:solidFill>
                  <a:schemeClr val="bg1"/>
                </a:solidFill>
                <a:latin typeface="Palatino Linotype" panose="02040502050505030304" pitchFamily="18" charset="0"/>
              </a:rPr>
              <a:t>. zu </a:t>
            </a:r>
            <a:r>
              <a:rPr lang="de-DE" sz="1400" dirty="0" err="1">
                <a:solidFill>
                  <a:schemeClr val="bg1"/>
                </a:solidFill>
                <a:latin typeface="Palatino Linotype" panose="02040502050505030304" pitchFamily="18" charset="0"/>
              </a:rPr>
              <a:t>φησί</a:t>
            </a:r>
            <a:r>
              <a:rPr lang="de-DE" sz="1400" dirty="0">
                <a:solidFill>
                  <a:schemeClr val="bg1"/>
                </a:solidFill>
                <a:latin typeface="Palatino Linotype" panose="02040502050505030304" pitchFamily="18" charset="0"/>
              </a:rPr>
              <a:t> (L 14)</a:t>
            </a:r>
          </a:p>
          <a:p>
            <a:r>
              <a:rPr lang="de-DE" sz="1400" dirty="0">
                <a:solidFill>
                  <a:schemeClr val="bg1"/>
                </a:solidFill>
                <a:latin typeface="Palatino Linotype" panose="02040502050505030304" pitchFamily="18" charset="0"/>
              </a:rPr>
              <a:t>2</a:t>
            </a:r>
            <a:r>
              <a:rPr lang="de-DE" sz="1400" i="1" dirty="0">
                <a:solidFill>
                  <a:schemeClr val="bg1"/>
                </a:solidFill>
                <a:latin typeface="Palatino Linotype" panose="02040502050505030304" pitchFamily="18" charset="0"/>
              </a:rPr>
              <a:t> </a:t>
            </a:r>
            <a:r>
              <a:rPr lang="de-DE" sz="1400" dirty="0">
                <a:solidFill>
                  <a:schemeClr val="bg1"/>
                </a:solidFill>
                <a:latin typeface="Palatino Linotype" panose="02040502050505030304" pitchFamily="18" charset="0"/>
              </a:rPr>
              <a:t>ἦ </a:t>
            </a:r>
            <a:r>
              <a:rPr lang="de-DE" sz="1400" dirty="0" err="1">
                <a:solidFill>
                  <a:schemeClr val="bg1"/>
                </a:solidFill>
                <a:latin typeface="Palatino Linotype" panose="02040502050505030304" pitchFamily="18" charset="0"/>
              </a:rPr>
              <a:t>γάρ</a:t>
            </a:r>
            <a:r>
              <a:rPr lang="de-DE" sz="1400" dirty="0">
                <a:solidFill>
                  <a:schemeClr val="bg1"/>
                </a:solidFill>
                <a:latin typeface="Palatino Linotype" panose="02040502050505030304" pitchFamily="18" charset="0"/>
              </a:rPr>
              <a:t>;  nicht wahr?</a:t>
            </a:r>
          </a:p>
          <a:p>
            <a:r>
              <a:rPr lang="de-DE" sz="1400" dirty="0">
                <a:solidFill>
                  <a:schemeClr val="bg1"/>
                </a:solidFill>
                <a:latin typeface="Palatino Linotype" panose="02040502050505030304" pitchFamily="18" charset="0"/>
              </a:rPr>
              <a:t>3 α</a:t>
            </a:r>
            <a:r>
              <a:rPr lang="de-DE" sz="1400" dirty="0" err="1">
                <a:solidFill>
                  <a:schemeClr val="bg1"/>
                </a:solidFill>
                <a:latin typeface="Palatino Linotype" panose="02040502050505030304" pitchFamily="18" charset="0"/>
              </a:rPr>
              <a:t>ἱρετέον</a:t>
            </a:r>
            <a:r>
              <a:rPr lang="de-DE" sz="1400" dirty="0">
                <a:solidFill>
                  <a:schemeClr val="bg1"/>
                </a:solidFill>
                <a:latin typeface="Palatino Linotype" panose="02040502050505030304" pitchFamily="18" charset="0"/>
              </a:rPr>
              <a:t> </a:t>
            </a:r>
            <a:r>
              <a:rPr lang="de-DE" sz="1400" dirty="0" err="1" smtClean="0">
                <a:solidFill>
                  <a:schemeClr val="bg1"/>
                </a:solidFill>
                <a:latin typeface="Palatino Linotype" panose="02040502050505030304" pitchFamily="18" charset="0"/>
              </a:rPr>
              <a:t>ἐστί</a:t>
            </a:r>
            <a:r>
              <a:rPr lang="de-DE" sz="1400" dirty="0" smtClean="0">
                <a:solidFill>
                  <a:schemeClr val="bg1"/>
                </a:solidFill>
                <a:latin typeface="Palatino Linotype" panose="02040502050505030304" pitchFamily="18" charset="0"/>
              </a:rPr>
              <a:t>: </a:t>
            </a:r>
            <a:r>
              <a:rPr lang="de-DE" sz="1400" dirty="0">
                <a:solidFill>
                  <a:schemeClr val="bg1"/>
                </a:solidFill>
                <a:latin typeface="Palatino Linotype" panose="02040502050505030304" pitchFamily="18" charset="0"/>
              </a:rPr>
              <a:t>man muss wählen</a:t>
            </a:r>
          </a:p>
          <a:p>
            <a:endParaRPr lang="de-DE" i="1" dirty="0">
              <a:solidFill>
                <a:schemeClr val="bg1"/>
              </a:solidFill>
            </a:endParaRPr>
          </a:p>
        </p:txBody>
      </p:sp>
    </p:spTree>
    <p:extLst>
      <p:ext uri="{BB962C8B-B14F-4D97-AF65-F5344CB8AC3E}">
        <p14:creationId xmlns:p14="http://schemas.microsoft.com/office/powerpoint/2010/main" val="198410503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4" name="Textfeld 3"/>
          <p:cNvSpPr txBox="1"/>
          <p:nvPr/>
        </p:nvSpPr>
        <p:spPr>
          <a:xfrm>
            <a:off x="107504" y="220578"/>
            <a:ext cx="8352928" cy="400110"/>
          </a:xfrm>
          <a:prstGeom prst="rect">
            <a:avLst/>
          </a:prstGeom>
          <a:noFill/>
        </p:spPr>
        <p:txBody>
          <a:bodyPr wrap="square" rtlCol="0">
            <a:spAutoFit/>
          </a:bodyPr>
          <a:lstStyle/>
          <a:p>
            <a:r>
              <a:rPr lang="de-DE" sz="2000" b="1" dirty="0" smtClean="0">
                <a:solidFill>
                  <a:schemeClr val="bg1"/>
                </a:solidFill>
                <a:latin typeface="Palatino Linotype" panose="02040502050505030304" pitchFamily="18" charset="0"/>
              </a:rPr>
              <a:t>Sokrates-/</a:t>
            </a:r>
            <a:r>
              <a:rPr lang="de-DE" sz="2000" b="1" dirty="0" smtClean="0">
                <a:solidFill>
                  <a:schemeClr val="bg1"/>
                </a:solidFill>
                <a:latin typeface="Palatino Linotype" panose="02040502050505030304" pitchFamily="18" charset="0"/>
              </a:rPr>
              <a:t>Platon-Texte: </a:t>
            </a:r>
            <a:r>
              <a:rPr lang="de-DE" sz="2000" b="1" dirty="0" smtClean="0">
                <a:solidFill>
                  <a:schemeClr val="bg1"/>
                </a:solidFill>
                <a:latin typeface="Palatino Linotype" panose="02040502050505030304" pitchFamily="18" charset="0"/>
              </a:rPr>
              <a:t>Staatsphilosophie/</a:t>
            </a:r>
            <a:r>
              <a:rPr lang="de-DE" sz="2000" b="1" dirty="0" err="1" smtClean="0">
                <a:solidFill>
                  <a:schemeClr val="bg1"/>
                </a:solidFill>
                <a:latin typeface="Palatino Linotype" panose="02040502050505030304" pitchFamily="18" charset="0"/>
              </a:rPr>
              <a:t>Defintion</a:t>
            </a:r>
            <a:endParaRPr lang="de-DE" sz="2000" b="1" dirty="0">
              <a:solidFill>
                <a:schemeClr val="bg1"/>
              </a:solidFill>
              <a:latin typeface="Palatino Linotype" panose="02040502050505030304" pitchFamily="18" charset="0"/>
            </a:endParaRPr>
          </a:p>
        </p:txBody>
      </p:sp>
      <p:graphicFrame>
        <p:nvGraphicFramePr>
          <p:cNvPr id="5" name="Tabelle 4"/>
          <p:cNvGraphicFramePr>
            <a:graphicFrameLocks noGrp="1"/>
          </p:cNvGraphicFramePr>
          <p:nvPr>
            <p:extLst>
              <p:ext uri="{D42A27DB-BD31-4B8C-83A1-F6EECF244321}">
                <p14:modId xmlns:p14="http://schemas.microsoft.com/office/powerpoint/2010/main" val="2886858301"/>
              </p:ext>
            </p:extLst>
          </p:nvPr>
        </p:nvGraphicFramePr>
        <p:xfrm>
          <a:off x="174089" y="620688"/>
          <a:ext cx="7854296" cy="5875064"/>
        </p:xfrm>
        <a:graphic>
          <a:graphicData uri="http://schemas.openxmlformats.org/drawingml/2006/table">
            <a:tbl>
              <a:tblPr firstRow="1" firstCol="1" bandRow="1">
                <a:tableStyleId>{5C22544A-7EE6-4342-B048-85BDC9FD1C3A}</a:tableStyleId>
              </a:tblPr>
              <a:tblGrid>
                <a:gridCol w="451750"/>
                <a:gridCol w="2891202"/>
                <a:gridCol w="4511344"/>
              </a:tblGrid>
              <a:tr h="255959">
                <a:tc>
                  <a:txBody>
                    <a:bodyPr/>
                    <a:lstStyle/>
                    <a:p>
                      <a:pPr>
                        <a:lnSpc>
                          <a:spcPct val="107000"/>
                        </a:lnSpc>
                        <a:spcAft>
                          <a:spcPts val="0"/>
                        </a:spcAft>
                      </a:pP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Stelle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Thema</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dirty="0">
                          <a:effectLst/>
                          <a:latin typeface="Palatino Linotype" panose="02040502050505030304" pitchFamily="18" charset="0"/>
                        </a:rPr>
                        <a:t>Pol. 374d-375e</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c>
                  <a:txBody>
                    <a:bodyPr/>
                    <a:lstStyle/>
                    <a:p>
                      <a:pPr>
                        <a:lnSpc>
                          <a:spcPct val="107000"/>
                        </a:lnSpc>
                        <a:spcAft>
                          <a:spcPts val="0"/>
                        </a:spcAft>
                      </a:pPr>
                      <a:r>
                        <a:rPr lang="de-DE" sz="1700">
                          <a:effectLst/>
                          <a:latin typeface="Palatino Linotype" panose="02040502050505030304" pitchFamily="18" charset="0"/>
                        </a:rPr>
                        <a:t>Staatliche „Wachhunde“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dirty="0" err="1">
                          <a:effectLst/>
                          <a:latin typeface="Palatino Linotype" panose="02040502050505030304" pitchFamily="18" charset="0"/>
                        </a:rPr>
                        <a:t>Men</a:t>
                      </a:r>
                      <a:r>
                        <a:rPr lang="de-DE" sz="1700" dirty="0">
                          <a:effectLst/>
                          <a:latin typeface="Palatino Linotype" panose="02040502050505030304" pitchFamily="18" charset="0"/>
                        </a:rPr>
                        <a:t>. 72d-73c</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c>
                  <a:txBody>
                    <a:bodyPr/>
                    <a:lstStyle/>
                    <a:p>
                      <a:pPr>
                        <a:lnSpc>
                          <a:spcPct val="107000"/>
                        </a:lnSpc>
                        <a:spcAft>
                          <a:spcPts val="0"/>
                        </a:spcAft>
                      </a:pPr>
                      <a:r>
                        <a:rPr lang="de-DE" sz="1700" dirty="0">
                          <a:effectLst/>
                          <a:latin typeface="Palatino Linotype" panose="02040502050505030304" pitchFamily="18" charset="0"/>
                        </a:rPr>
                        <a:t>Männliche und weibliche Tugend</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Prot. 313d-e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Sophistische „Technik“</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Prot. 311b; 318d-319a</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Protagoras in Athen</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Xen. Apol. 28</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„Wär’s dir anders lieber?“</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Pol. 369c-372d</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c>
                  <a:txBody>
                    <a:bodyPr/>
                    <a:lstStyle/>
                    <a:p>
                      <a:pPr>
                        <a:lnSpc>
                          <a:spcPct val="107000"/>
                        </a:lnSpc>
                        <a:spcAft>
                          <a:spcPts val="0"/>
                        </a:spcAft>
                      </a:pPr>
                      <a:r>
                        <a:rPr lang="de-DE" sz="1700" dirty="0">
                          <a:effectLst/>
                          <a:latin typeface="Palatino Linotype" panose="02040502050505030304" pitchFamily="18" charset="0"/>
                        </a:rPr>
                        <a:t>Modell einer Stadtgründung</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Gorg. 483a-484c</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dirty="0">
                          <a:effectLst/>
                          <a:latin typeface="Palatino Linotype" panose="02040502050505030304" pitchFamily="18" charset="0"/>
                        </a:rPr>
                        <a:t>Macht vor Recht</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Apol. 33a-b</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Sokrates über sich selbst</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8415">
                <a:tc>
                  <a:txBody>
                    <a:bodyPr/>
                    <a:lstStyle/>
                    <a:p>
                      <a:pPr>
                        <a:lnSpc>
                          <a:spcPct val="107000"/>
                        </a:lnSpc>
                        <a:spcAft>
                          <a:spcPts val="0"/>
                        </a:spcAft>
                      </a:pP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dirty="0" err="1">
                          <a:effectLst/>
                          <a:latin typeface="Palatino Linotype" panose="02040502050505030304" pitchFamily="18" charset="0"/>
                        </a:rPr>
                        <a:t>Gorg</a:t>
                      </a:r>
                      <a:r>
                        <a:rPr lang="de-DE" sz="1700" dirty="0">
                          <a:effectLst/>
                          <a:latin typeface="Palatino Linotype" panose="02040502050505030304" pitchFamily="18" charset="0"/>
                        </a:rPr>
                        <a:t>. 484c-485d</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dirty="0">
                          <a:effectLst/>
                          <a:latin typeface="Palatino Linotype" panose="02040502050505030304" pitchFamily="18" charset="0"/>
                        </a:rPr>
                        <a:t>Ein Sophist über das Studium der Philosophie</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dirty="0" err="1">
                          <a:effectLst/>
                          <a:latin typeface="Palatino Linotype" panose="02040502050505030304" pitchFamily="18" charset="0"/>
                        </a:rPr>
                        <a:t>Gorg</a:t>
                      </a:r>
                      <a:r>
                        <a:rPr lang="de-DE" sz="1700" dirty="0">
                          <a:effectLst/>
                          <a:latin typeface="Palatino Linotype" panose="02040502050505030304" pitchFamily="18" charset="0"/>
                        </a:rPr>
                        <a:t>. 495a; 497c; 499c-500a</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Die Lust und das Gute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Gorg. 521e-522a</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Sokrates über seinen Prozess</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Prot. 322a-d</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Homo homini lupus?</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Prot. 328d-e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„Ganz verzaubert“</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Men. 80d-81a</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c>
                  <a:txBody>
                    <a:bodyPr/>
                    <a:lstStyle/>
                    <a:p>
                      <a:pPr>
                        <a:lnSpc>
                          <a:spcPct val="107000"/>
                        </a:lnSpc>
                        <a:spcAft>
                          <a:spcPts val="0"/>
                        </a:spcAft>
                      </a:pPr>
                      <a:r>
                        <a:rPr lang="de-DE" sz="1700" dirty="0">
                          <a:effectLst/>
                          <a:latin typeface="Palatino Linotype" panose="02040502050505030304" pitchFamily="18" charset="0"/>
                        </a:rPr>
                        <a:t>Allzu skeptisch</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Krit. 47b; 48a-c</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Vox populi vox dei?</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Symp. 174a-d</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Einladung zum Symposion</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Symp. 220c-d</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dirty="0">
                          <a:effectLst/>
                          <a:latin typeface="Palatino Linotype" panose="02040502050505030304" pitchFamily="18" charset="0"/>
                        </a:rPr>
                        <a:t>Sokrates in Gedanken</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bl>
          </a:graphicData>
        </a:graphic>
      </p:graphicFrame>
    </p:spTree>
    <p:extLst>
      <p:ext uri="{BB962C8B-B14F-4D97-AF65-F5344CB8AC3E}">
        <p14:creationId xmlns:p14="http://schemas.microsoft.com/office/powerpoint/2010/main" val="2832737439"/>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6251" y="188640"/>
            <a:ext cx="9015152" cy="6409447"/>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Modell </a:t>
            </a:r>
            <a:r>
              <a:rPr lang="de-DE" sz="2000" b="1" u="sng" dirty="0" smtClean="0">
                <a:solidFill>
                  <a:schemeClr val="bg1"/>
                </a:solidFill>
                <a:latin typeface="Palatino Linotype" panose="02040502050505030304" pitchFamily="18" charset="0"/>
              </a:rPr>
              <a:t>einer Stadtgründung</a:t>
            </a:r>
            <a:r>
              <a:rPr lang="de-DE" sz="1200" dirty="0" smtClean="0">
                <a:solidFill>
                  <a:schemeClr val="bg1"/>
                </a:solidFill>
                <a:latin typeface="Palatino Linotype" panose="02040502050505030304" pitchFamily="18" charset="0"/>
              </a:rPr>
              <a:t> (</a:t>
            </a:r>
            <a:r>
              <a:rPr lang="de-DE" sz="1200" dirty="0" err="1" smtClean="0">
                <a:solidFill>
                  <a:schemeClr val="bg1"/>
                </a:solidFill>
                <a:latin typeface="Palatino Linotype" panose="02040502050505030304" pitchFamily="18" charset="0"/>
              </a:rPr>
              <a:t>Politeia</a:t>
            </a:r>
            <a:r>
              <a:rPr lang="de-DE" sz="1200" dirty="0" smtClean="0">
                <a:solidFill>
                  <a:schemeClr val="bg1"/>
                </a:solidFill>
                <a:latin typeface="Palatino Linotype" panose="02040502050505030304" pitchFamily="18" charset="0"/>
              </a:rPr>
              <a:t> 369c-372d, gekürzt)</a:t>
            </a:r>
            <a:r>
              <a:rPr lang="de-DE" sz="2000" b="1" u="sng" dirty="0" smtClean="0">
                <a:solidFill>
                  <a:schemeClr val="bg1"/>
                </a:solidFill>
                <a:latin typeface="Palatino Linotype" panose="02040502050505030304" pitchFamily="18" charset="0"/>
              </a:rPr>
              <a:t> </a:t>
            </a:r>
          </a:p>
          <a:p>
            <a:pPr>
              <a:spcAft>
                <a:spcPts val="50"/>
              </a:spcAft>
            </a:pPr>
            <a:r>
              <a:rPr lang="de-DE" sz="1600" dirty="0" err="1" smtClean="0">
                <a:solidFill>
                  <a:schemeClr val="bg1"/>
                </a:solidFill>
                <a:latin typeface="Palatino Linotype" panose="02040502050505030304" pitchFamily="18" charset="0"/>
              </a:rPr>
              <a:t>Σω</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οιήσει</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δὲ</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τ</a:t>
            </a:r>
            <a:r>
              <a:rPr lang="el-GR" sz="1600" dirty="0" smtClean="0">
                <a:solidFill>
                  <a:schemeClr val="bg1"/>
                </a:solidFill>
                <a:latin typeface="Palatino Linotype" panose="02040502050505030304" pitchFamily="18" charset="0"/>
              </a:rPr>
              <a:t>ὴ</a:t>
            </a:r>
            <a:r>
              <a:rPr lang="de-DE" sz="1600" dirty="0" smtClean="0">
                <a:solidFill>
                  <a:schemeClr val="bg1"/>
                </a:solidFill>
                <a:latin typeface="Palatino Linotype" panose="02040502050505030304" pitchFamily="18" charset="0"/>
              </a:rPr>
              <a:t>ν </a:t>
            </a:r>
            <a:r>
              <a:rPr lang="el-GR" sz="1600" dirty="0" smtClean="0">
                <a:solidFill>
                  <a:schemeClr val="bg1"/>
                </a:solidFill>
                <a:latin typeface="Palatino Linotype" panose="02040502050505030304" pitchFamily="18" charset="0"/>
              </a:rPr>
              <a:t>πόλιν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ἡ </a:t>
            </a:r>
            <a:r>
              <a:rPr lang="de-DE" sz="1600" dirty="0" err="1">
                <a:solidFill>
                  <a:schemeClr val="bg1"/>
                </a:solidFill>
                <a:latin typeface="Palatino Linotype" panose="02040502050505030304" pitchFamily="18" charset="0"/>
              </a:rPr>
              <a:t>ἡμετέρ</a:t>
            </a:r>
            <a:r>
              <a:rPr lang="de-DE" sz="1600" dirty="0">
                <a:solidFill>
                  <a:schemeClr val="bg1"/>
                </a:solidFill>
                <a:latin typeface="Palatino Linotype" panose="02040502050505030304" pitchFamily="18" charset="0"/>
              </a:rPr>
              <a:t>α χρεία. </a:t>
            </a:r>
            <a:endParaRPr lang="de-DE" sz="1600" dirty="0" smtClean="0">
              <a:solidFill>
                <a:schemeClr val="bg1"/>
              </a:solidFill>
              <a:latin typeface="Palatino Linotype" panose="02040502050505030304" pitchFamily="18" charset="0"/>
            </a:endParaRPr>
          </a:p>
          <a:p>
            <a:pPr>
              <a:spcAft>
                <a:spcPts val="50"/>
              </a:spcAft>
            </a:pPr>
            <a:r>
              <a:rPr lang="de-DE" sz="1600" dirty="0" smtClean="0">
                <a:solidFill>
                  <a:schemeClr val="bg1"/>
                </a:solidFill>
                <a:latin typeface="Palatino Linotype" panose="02040502050505030304" pitchFamily="18" charset="0"/>
              </a:rPr>
              <a:t>Ἀ</a:t>
            </a:r>
            <a:r>
              <a:rPr lang="el-GR" sz="1600" dirty="0" smtClean="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ῶς</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δ' </a:t>
            </a:r>
            <a:r>
              <a:rPr lang="de-DE" sz="1600" dirty="0" err="1">
                <a:solidFill>
                  <a:schemeClr val="bg1"/>
                </a:solidFill>
                <a:latin typeface="Palatino Linotype" panose="02040502050505030304" pitchFamily="18" charset="0"/>
              </a:rPr>
              <a:t>οὔ</a:t>
            </a:r>
            <a:r>
              <a:rPr lang="de-DE" sz="1600" dirty="0">
                <a:solidFill>
                  <a:schemeClr val="bg1"/>
                </a:solidFill>
                <a:latin typeface="Palatino Linotype" panose="02040502050505030304" pitchFamily="18" charset="0"/>
              </a:rPr>
              <a:t>;</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Ἀλλὰ</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μὴν</a:t>
            </a:r>
            <a:r>
              <a:rPr lang="de-DE" sz="1600" dirty="0">
                <a:solidFill>
                  <a:schemeClr val="bg1"/>
                </a:solidFill>
                <a:latin typeface="Palatino Linotype" panose="02040502050505030304" pitchFamily="18" charset="0"/>
              </a:rPr>
              <a:t> π</a:t>
            </a:r>
            <a:r>
              <a:rPr lang="de-DE" sz="1600" dirty="0" err="1">
                <a:solidFill>
                  <a:schemeClr val="bg1"/>
                </a:solidFill>
                <a:latin typeface="Palatino Linotype" panose="02040502050505030304" pitchFamily="18" charset="0"/>
              </a:rPr>
              <a:t>ρώτη</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γε</a:t>
            </a:r>
            <a:r>
              <a:rPr lang="de-DE" sz="1600" dirty="0">
                <a:solidFill>
                  <a:schemeClr val="bg1"/>
                </a:solidFill>
                <a:latin typeface="Palatino Linotype" panose="02040502050505030304" pitchFamily="18" charset="0"/>
              </a:rPr>
              <a:t> καὶ </a:t>
            </a:r>
            <a:r>
              <a:rPr lang="de-DE" sz="1600" dirty="0" err="1">
                <a:solidFill>
                  <a:schemeClr val="bg1"/>
                </a:solidFill>
                <a:latin typeface="Palatino Linotype" panose="02040502050505030304" pitchFamily="18" charset="0"/>
              </a:rPr>
              <a:t>μεγίστη</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τῶν</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χρειῶν</a:t>
            </a:r>
            <a:r>
              <a:rPr lang="de-DE" sz="1600" dirty="0">
                <a:solidFill>
                  <a:schemeClr val="bg1"/>
                </a:solidFill>
                <a:latin typeface="Palatino Linotype" panose="02040502050505030304" pitchFamily="18" charset="0"/>
              </a:rPr>
              <a:t> ἡ </a:t>
            </a:r>
            <a:r>
              <a:rPr lang="de-DE" sz="1600" dirty="0" err="1">
                <a:solidFill>
                  <a:schemeClr val="bg1"/>
                </a:solidFill>
                <a:latin typeface="Palatino Linotype" panose="02040502050505030304" pitchFamily="18" charset="0"/>
              </a:rPr>
              <a:t>τῆς</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τροφῆς</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παρα</a:t>
            </a:r>
            <a:r>
              <a:rPr lang="de-DE" sz="1600" dirty="0" err="1" smtClean="0">
                <a:solidFill>
                  <a:schemeClr val="bg1"/>
                </a:solidFill>
                <a:latin typeface="Palatino Linotype" panose="02040502050505030304" pitchFamily="18" charset="0"/>
              </a:rPr>
              <a:t>σκευ</a:t>
            </a:r>
            <a:r>
              <a:rPr lang="el-GR" sz="1600" dirty="0" smtClean="0">
                <a:solidFill>
                  <a:schemeClr val="bg1"/>
                </a:solidFill>
                <a:latin typeface="Palatino Linotype" panose="02040502050505030304" pitchFamily="18" charset="0"/>
              </a:rPr>
              <a:t>ή</a:t>
            </a:r>
            <a:r>
              <a:rPr lang="de-DE" sz="1600" dirty="0" smtClean="0">
                <a:solidFill>
                  <a:schemeClr val="bg1"/>
                </a:solidFill>
                <a:latin typeface="Palatino Linotype" panose="02040502050505030304" pitchFamily="18" charset="0"/>
              </a:rPr>
              <a:t>. </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smtClean="0">
                <a:solidFill>
                  <a:schemeClr val="bg1"/>
                </a:solidFill>
                <a:latin typeface="Palatino Linotype" panose="02040502050505030304" pitchFamily="18" charset="0"/>
              </a:rPr>
              <a:t>α</a:t>
            </a:r>
            <a:r>
              <a:rPr lang="de-DE" sz="1600" dirty="0" err="1" smtClean="0">
                <a:solidFill>
                  <a:schemeClr val="bg1"/>
                </a:solidFill>
                <a:latin typeface="Palatino Linotype" panose="02040502050505030304" pitchFamily="18" charset="0"/>
              </a:rPr>
              <a:t>ντά</a:t>
            </a:r>
            <a:r>
              <a:rPr lang="de-DE" sz="1600" dirty="0" smtClean="0">
                <a:solidFill>
                  <a:schemeClr val="bg1"/>
                </a:solidFill>
                <a:latin typeface="Palatino Linotype" panose="02040502050505030304" pitchFamily="18" charset="0"/>
              </a:rPr>
              <a:t>πασί </a:t>
            </a:r>
            <a:r>
              <a:rPr lang="de-DE" sz="1600" dirty="0">
                <a:solidFill>
                  <a:schemeClr val="bg1"/>
                </a:solidFill>
                <a:latin typeface="Palatino Linotype" panose="02040502050505030304" pitchFamily="18" charset="0"/>
              </a:rPr>
              <a:t>γε.</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Δ</a:t>
            </a:r>
            <a:r>
              <a:rPr lang="de-DE" sz="1600" dirty="0" err="1" smtClean="0">
                <a:solidFill>
                  <a:schemeClr val="bg1"/>
                </a:solidFill>
                <a:latin typeface="Palatino Linotype" panose="02040502050505030304" pitchFamily="18" charset="0"/>
              </a:rPr>
              <a:t>ευτέρ</a:t>
            </a:r>
            <a:r>
              <a:rPr lang="de-DE" sz="1600" dirty="0" smtClean="0">
                <a:solidFill>
                  <a:schemeClr val="bg1"/>
                </a:solidFill>
                <a:latin typeface="Palatino Linotype" panose="02040502050505030304" pitchFamily="18" charset="0"/>
              </a:rPr>
              <a:t>α </a:t>
            </a:r>
            <a:r>
              <a:rPr lang="de-DE" sz="1600" dirty="0">
                <a:solidFill>
                  <a:schemeClr val="bg1"/>
                </a:solidFill>
                <a:latin typeface="Palatino Linotype" panose="02040502050505030304" pitchFamily="18" charset="0"/>
              </a:rPr>
              <a:t>δὴ </a:t>
            </a:r>
            <a:r>
              <a:rPr lang="de-DE" sz="1600" dirty="0" smtClean="0">
                <a:solidFill>
                  <a:schemeClr val="bg1"/>
                </a:solidFill>
                <a:latin typeface="Palatino Linotype" panose="02040502050505030304" pitchFamily="18" charset="0"/>
              </a:rPr>
              <a:t>οἰκ</a:t>
            </a:r>
            <a:r>
              <a:rPr lang="el-GR" sz="1600" dirty="0" smtClean="0">
                <a:solidFill>
                  <a:schemeClr val="bg1"/>
                </a:solidFill>
                <a:latin typeface="Palatino Linotype" panose="02040502050505030304" pitchFamily="18" charset="0"/>
              </a:rPr>
              <a:t>ίας</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τρίτη δὲ ἐσθῆτος καὶ τῶν τοιούτων.</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Ἔστι</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τα</a:t>
            </a:r>
            <a:r>
              <a:rPr lang="de-DE" sz="1600" dirty="0" err="1">
                <a:solidFill>
                  <a:schemeClr val="bg1"/>
                </a:solidFill>
                <a:latin typeface="Palatino Linotype" panose="02040502050505030304" pitchFamily="18" charset="0"/>
              </a:rPr>
              <a:t>ῦτ</a:t>
            </a:r>
            <a:r>
              <a:rPr lang="de-DE" sz="1600" dirty="0">
                <a:solidFill>
                  <a:schemeClr val="bg1"/>
                </a:solidFill>
                <a:latin typeface="Palatino Linotype" panose="02040502050505030304" pitchFamily="18" charset="0"/>
              </a:rPr>
              <a:t>α.</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Φ</a:t>
            </a:r>
            <a:r>
              <a:rPr lang="de-DE" sz="1600" dirty="0" err="1" smtClean="0">
                <a:solidFill>
                  <a:schemeClr val="bg1"/>
                </a:solidFill>
                <a:latin typeface="Palatino Linotype" panose="02040502050505030304" pitchFamily="18" charset="0"/>
              </a:rPr>
              <a:t>έρε</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δή</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ῶς</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ἡ π</a:t>
            </a:r>
            <a:r>
              <a:rPr lang="de-DE" sz="1600" dirty="0" err="1">
                <a:solidFill>
                  <a:schemeClr val="bg1"/>
                </a:solidFill>
                <a:latin typeface="Palatino Linotype" panose="02040502050505030304" pitchFamily="18" charset="0"/>
              </a:rPr>
              <a:t>όλις</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ἀρκέσει</a:t>
            </a:r>
            <a:r>
              <a:rPr lang="de-DE" sz="1600" dirty="0">
                <a:solidFill>
                  <a:schemeClr val="bg1"/>
                </a:solidFill>
                <a:latin typeface="Palatino Linotype" panose="02040502050505030304" pitchFamily="18" charset="0"/>
              </a:rPr>
              <a:t> ἐπὶ </a:t>
            </a:r>
            <a:r>
              <a:rPr lang="de-DE" sz="1600" dirty="0" err="1">
                <a:solidFill>
                  <a:schemeClr val="bg1"/>
                </a:solidFill>
                <a:latin typeface="Palatino Linotype" panose="02040502050505030304" pitchFamily="18" charset="0"/>
              </a:rPr>
              <a:t>τοσ</a:t>
            </a:r>
            <a:r>
              <a:rPr lang="de-DE" sz="1600" dirty="0">
                <a:solidFill>
                  <a:schemeClr val="bg1"/>
                </a:solidFill>
                <a:latin typeface="Palatino Linotype" panose="02040502050505030304" pitchFamily="18" charset="0"/>
              </a:rPr>
              <a:t>αύτην παρασκευήν; </a:t>
            </a:r>
            <a:r>
              <a:rPr lang="el-GR" sz="1600" dirty="0" smtClean="0">
                <a:solidFill>
                  <a:schemeClr val="bg1"/>
                </a:solidFill>
                <a:latin typeface="Palatino Linotype" panose="02040502050505030304" pitchFamily="18" charset="0"/>
              </a:rPr>
              <a:t>Οὐ</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πολλῶν</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δεήσει</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πολιτῶν</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Ὁ</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γὰρ</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γεωργὸς</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οὐκ</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αὐτὸς</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ποιήσεται</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ἑαυτῷ</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τὸ</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ἄροτρον</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οὐδὲ</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τὰ</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ἄλλα</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ὄργανα</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τοιαῦτα</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οὐδ</a:t>
            </a:r>
            <a:r>
              <a:rPr lang="de-DE" sz="1600" dirty="0">
                <a:solidFill>
                  <a:schemeClr val="bg1"/>
                </a:solidFill>
                <a:latin typeface="Palatino Linotype" panose="02040502050505030304" pitchFamily="18" charset="0"/>
              </a:rPr>
              <a:t>̉</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αὖ</a:t>
            </a:r>
            <a:r>
              <a:rPr lang="de-DE" sz="1600" dirty="0" smtClean="0">
                <a:solidFill>
                  <a:schemeClr val="bg1"/>
                </a:solidFill>
                <a:latin typeface="Palatino Linotype" panose="02040502050505030304" pitchFamily="18" charset="0"/>
              </a:rPr>
              <a:t> ὁ </a:t>
            </a:r>
            <a:r>
              <a:rPr lang="de-DE" sz="1600" dirty="0" err="1" smtClean="0">
                <a:solidFill>
                  <a:schemeClr val="bg1"/>
                </a:solidFill>
                <a:latin typeface="Palatino Linotype" panose="02040502050505030304" pitchFamily="18" charset="0"/>
              </a:rPr>
              <a:t>οἰκοδόμος</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ἢ</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οὔ</a:t>
            </a:r>
            <a:r>
              <a:rPr lang="de-DE" sz="1600" dirty="0" smtClean="0">
                <a:solidFill>
                  <a:schemeClr val="bg1"/>
                </a:solidFill>
                <a:latin typeface="Palatino Linotype" panose="02040502050505030304" pitchFamily="18" charset="0"/>
              </a:rPr>
              <a:t>;</a:t>
            </a:r>
            <a:endParaRPr lang="de-DE" sz="1600" dirty="0">
              <a:solidFill>
                <a:schemeClr val="bg1"/>
              </a:solidFill>
              <a:latin typeface="Palatino Linotype" panose="02040502050505030304" pitchFamily="18" charset="0"/>
            </a:endParaRP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Φα</a:t>
            </a:r>
            <a:r>
              <a:rPr lang="de-DE" sz="1600" dirty="0" err="1" smtClean="0">
                <a:solidFill>
                  <a:schemeClr val="bg1"/>
                </a:solidFill>
                <a:latin typeface="Palatino Linotype" panose="02040502050505030304" pitchFamily="18" charset="0"/>
              </a:rPr>
              <a:t>ίν</a:t>
            </a:r>
            <a:r>
              <a:rPr lang="el-GR" sz="1600" dirty="0" smtClean="0">
                <a:solidFill>
                  <a:schemeClr val="bg1"/>
                </a:solidFill>
                <a:latin typeface="Palatino Linotype" panose="02040502050505030304" pitchFamily="18" charset="0"/>
              </a:rPr>
              <a:t>ε</a:t>
            </a:r>
            <a:r>
              <a:rPr lang="de-DE" sz="1600" dirty="0" smtClean="0">
                <a:solidFill>
                  <a:schemeClr val="bg1"/>
                </a:solidFill>
                <a:latin typeface="Palatino Linotype" panose="02040502050505030304" pitchFamily="18" charset="0"/>
              </a:rPr>
              <a:t>ται.</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Τέκτονες</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οὖν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καὶ </a:t>
            </a:r>
            <a:r>
              <a:rPr lang="de-DE" sz="1600" dirty="0" smtClean="0">
                <a:solidFill>
                  <a:schemeClr val="bg1"/>
                </a:solidFill>
                <a:latin typeface="Palatino Linotype" panose="02040502050505030304" pitchFamily="18" charset="0"/>
              </a:rPr>
              <a:t>χα</a:t>
            </a:r>
            <a:r>
              <a:rPr lang="de-DE" sz="1600" dirty="0" err="1" smtClean="0">
                <a:solidFill>
                  <a:schemeClr val="bg1"/>
                </a:solidFill>
                <a:latin typeface="Palatino Linotype" panose="02040502050505030304" pitchFamily="18" charset="0"/>
              </a:rPr>
              <a:t>λκ</a:t>
            </a:r>
            <a:r>
              <a:rPr lang="el-GR" sz="1600" dirty="0" smtClean="0">
                <a:solidFill>
                  <a:schemeClr val="bg1"/>
                </a:solidFill>
                <a:latin typeface="Palatino Linotype" panose="02040502050505030304" pitchFamily="18" charset="0"/>
              </a:rPr>
              <a:t>εῖ</a:t>
            </a:r>
            <a:r>
              <a:rPr lang="de-DE" sz="1600" dirty="0" smtClean="0">
                <a:solidFill>
                  <a:schemeClr val="bg1"/>
                </a:solidFill>
                <a:latin typeface="Palatino Linotype" panose="02040502050505030304" pitchFamily="18" charset="0"/>
              </a:rPr>
              <a:t>ς </a:t>
            </a:r>
            <a:r>
              <a:rPr lang="de-DE" sz="1600" dirty="0">
                <a:solidFill>
                  <a:schemeClr val="bg1"/>
                </a:solidFill>
                <a:latin typeface="Palatino Linotype" panose="02040502050505030304" pitchFamily="18" charset="0"/>
              </a:rPr>
              <a:t>καὶ </a:t>
            </a:r>
            <a:r>
              <a:rPr lang="de-DE" sz="1600" dirty="0" err="1" smtClean="0">
                <a:solidFill>
                  <a:schemeClr val="bg1"/>
                </a:solidFill>
                <a:latin typeface="Palatino Linotype" panose="02040502050505030304" pitchFamily="18" charset="0"/>
              </a:rPr>
              <a:t>τοιοῦτο</a:t>
            </a:r>
            <a:r>
              <a:rPr lang="el-GR" sz="1600" dirty="0" smtClean="0">
                <a:solidFill>
                  <a:schemeClr val="bg1"/>
                </a:solidFill>
                <a:latin typeface="Palatino Linotype" panose="02040502050505030304" pitchFamily="18" charset="0"/>
              </a:rPr>
              <a:t>ι</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π</a:t>
            </a:r>
            <a:r>
              <a:rPr lang="de-DE" sz="1600" dirty="0" err="1">
                <a:solidFill>
                  <a:schemeClr val="bg1"/>
                </a:solidFill>
                <a:latin typeface="Palatino Linotype" panose="02040502050505030304" pitchFamily="18" charset="0"/>
              </a:rPr>
              <a:t>ολλοὶ</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δημιουργοί</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συχνὸν</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τὸ</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πολίχνιον</a:t>
            </a:r>
            <a:r>
              <a:rPr lang="de-DE" sz="1600" dirty="0" smtClean="0">
                <a:solidFill>
                  <a:schemeClr val="bg1"/>
                </a:solidFill>
                <a:latin typeface="Palatino Linotype" panose="02040502050505030304" pitchFamily="18" charset="0"/>
              </a:rPr>
              <a:t> 	π</a:t>
            </a:r>
            <a:r>
              <a:rPr lang="de-DE" sz="1600" dirty="0" err="1" smtClean="0">
                <a:solidFill>
                  <a:schemeClr val="bg1"/>
                </a:solidFill>
                <a:latin typeface="Palatino Linotype" panose="02040502050505030304" pitchFamily="18" charset="0"/>
              </a:rPr>
              <a:t>οι</a:t>
            </a:r>
            <a:r>
              <a:rPr lang="el-GR" sz="1600" dirty="0" smtClean="0">
                <a:solidFill>
                  <a:schemeClr val="bg1"/>
                </a:solidFill>
                <a:latin typeface="Palatino Linotype" panose="02040502050505030304" pitchFamily="18" charset="0"/>
              </a:rPr>
              <a:t>ήσου</a:t>
            </a:r>
            <a:r>
              <a:rPr lang="de-DE" sz="1600" dirty="0" err="1" smtClean="0">
                <a:solidFill>
                  <a:schemeClr val="bg1"/>
                </a:solidFill>
                <a:latin typeface="Palatino Linotype" panose="02040502050505030304" pitchFamily="18" charset="0"/>
              </a:rPr>
              <a:t>σιν</a:t>
            </a:r>
            <a:r>
              <a:rPr lang="de-DE" sz="1600" dirty="0">
                <a:solidFill>
                  <a:schemeClr val="bg1"/>
                </a:solidFill>
                <a:latin typeface="Palatino Linotype" panose="02040502050505030304" pitchFamily="18" charset="0"/>
              </a:rPr>
              <a:t>.</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άνυ</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μὲν</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οὖν</a:t>
            </a:r>
            <a:r>
              <a:rPr lang="de-DE" sz="1600" dirty="0">
                <a:solidFill>
                  <a:schemeClr val="bg1"/>
                </a:solidFill>
                <a:latin typeface="Palatino Linotype" panose="02040502050505030304" pitchFamily="18" charset="0"/>
              </a:rPr>
              <a:t>.</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Ἀλλὰ</a:t>
            </a:r>
            <a:r>
              <a:rPr lang="de-DE" sz="1600" dirty="0" smtClean="0">
                <a:solidFill>
                  <a:schemeClr val="bg1"/>
                </a:solidFill>
                <a:latin typeface="Palatino Linotype" panose="02040502050505030304" pitchFamily="18" charset="0"/>
              </a:rPr>
              <a:t> μ</a:t>
            </a:r>
            <a:r>
              <a:rPr lang="el-GR" sz="1600" dirty="0" smtClean="0">
                <a:solidFill>
                  <a:schemeClr val="bg1"/>
                </a:solidFill>
                <a:latin typeface="Palatino Linotype" panose="02040502050505030304" pitchFamily="18" charset="0"/>
              </a:rPr>
              <a:t>ὴ</a:t>
            </a:r>
            <a:r>
              <a:rPr lang="de-DE" sz="1600" dirty="0" smtClean="0">
                <a:solidFill>
                  <a:schemeClr val="bg1"/>
                </a:solidFill>
                <a:latin typeface="Palatino Linotype" panose="02040502050505030304" pitchFamily="18" charset="0"/>
              </a:rPr>
              <a:t>ν κα</a:t>
            </a:r>
            <a:r>
              <a:rPr lang="de-DE" sz="1600" dirty="0" err="1" smtClean="0">
                <a:solidFill>
                  <a:schemeClr val="bg1"/>
                </a:solidFill>
                <a:latin typeface="Palatino Linotype" panose="02040502050505030304" pitchFamily="18" charset="0"/>
              </a:rPr>
              <a:t>τοικίσ</a:t>
            </a:r>
            <a:r>
              <a:rPr lang="de-DE" sz="1600" dirty="0" smtClean="0">
                <a:solidFill>
                  <a:schemeClr val="bg1"/>
                </a:solidFill>
                <a:latin typeface="Palatino Linotype" panose="02040502050505030304" pitchFamily="18" charset="0"/>
              </a:rPr>
              <a:t>αι </a:t>
            </a:r>
            <a:r>
              <a:rPr lang="de-DE" sz="1600" dirty="0">
                <a:solidFill>
                  <a:schemeClr val="bg1"/>
                </a:solidFill>
                <a:latin typeface="Palatino Linotype" panose="02040502050505030304" pitchFamily="18" charset="0"/>
              </a:rPr>
              <a:t>γε αὐτὴν τὴν πόλιν εἰς τοιοῦτον </a:t>
            </a:r>
            <a:r>
              <a:rPr lang="de-DE" sz="1600" dirty="0" smtClean="0">
                <a:solidFill>
                  <a:schemeClr val="bg1"/>
                </a:solidFill>
                <a:latin typeface="Palatino Linotype" panose="02040502050505030304" pitchFamily="18" charset="0"/>
              </a:rPr>
              <a:t>τόπον, </a:t>
            </a:r>
            <a:r>
              <a:rPr lang="de-DE" sz="1600" dirty="0">
                <a:solidFill>
                  <a:schemeClr val="bg1"/>
                </a:solidFill>
                <a:latin typeface="Palatino Linotype" panose="02040502050505030304" pitchFamily="18" charset="0"/>
              </a:rPr>
              <a:t>οὗ ἐπεισαγωγίμων μὴ </a:t>
            </a:r>
            <a:r>
              <a:rPr lang="de-DE" sz="1600" dirty="0" smtClean="0">
                <a:solidFill>
                  <a:schemeClr val="bg1"/>
                </a:solidFill>
                <a:latin typeface="Palatino Linotype" panose="02040502050505030304" pitchFamily="18" charset="0"/>
              </a:rPr>
              <a:t>	δεήσεται</a:t>
            </a:r>
            <a:r>
              <a:rPr lang="de-DE" sz="1600" dirty="0">
                <a:solidFill>
                  <a:schemeClr val="bg1"/>
                </a:solidFill>
                <a:latin typeface="Palatino Linotype" panose="02040502050505030304" pitchFamily="18" charset="0"/>
              </a:rPr>
              <a:t>, σχεδόν τι ἀδύνατον.</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Ἀδύν</a:t>
            </a:r>
            <a:r>
              <a:rPr lang="de-DE" sz="1600" dirty="0" smtClean="0">
                <a:solidFill>
                  <a:schemeClr val="bg1"/>
                </a:solidFill>
                <a:latin typeface="Palatino Linotype" panose="02040502050505030304" pitchFamily="18" charset="0"/>
              </a:rPr>
              <a:t>ατον </a:t>
            </a:r>
            <a:r>
              <a:rPr lang="de-DE" sz="1600" dirty="0">
                <a:solidFill>
                  <a:schemeClr val="bg1"/>
                </a:solidFill>
                <a:latin typeface="Palatino Linotype" panose="02040502050505030304" pitchFamily="18" charset="0"/>
              </a:rPr>
              <a:t>γάρ</a:t>
            </a:r>
            <a:r>
              <a:rPr lang="de-DE" sz="1600" dirty="0" smtClean="0">
                <a:solidFill>
                  <a:schemeClr val="bg1"/>
                </a:solidFill>
                <a:latin typeface="Palatino Linotype" panose="02040502050505030304" pitchFamily="18" charset="0"/>
              </a:rPr>
              <a:t>.</a:t>
            </a:r>
            <a:endParaRPr lang="de-DE" sz="1600" dirty="0">
              <a:solidFill>
                <a:schemeClr val="bg1"/>
              </a:solidFill>
              <a:latin typeface="Palatino Linotype" panose="02040502050505030304" pitchFamily="18" charset="0"/>
            </a:endParaRPr>
          </a:p>
          <a:p>
            <a:pPr>
              <a:spcAft>
                <a:spcPts val="50"/>
              </a:spcAft>
            </a:pPr>
            <a:r>
              <a:rPr lang="de-DE" sz="1600" dirty="0" err="1">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ροσδεήσει</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ἄρ</a:t>
            </a:r>
            <a:r>
              <a:rPr lang="de-DE" sz="1600" dirty="0">
                <a:solidFill>
                  <a:schemeClr val="bg1"/>
                </a:solidFill>
                <a:latin typeface="Palatino Linotype" panose="02040502050505030304" pitchFamily="18" charset="0"/>
              </a:rPr>
              <a:t>α ἔτι καὶ ἄλλων, οἳ </a:t>
            </a:r>
            <a:r>
              <a:rPr lang="el-GR" sz="1600" dirty="0" smtClean="0">
                <a:solidFill>
                  <a:schemeClr val="bg1"/>
                </a:solidFill>
                <a:latin typeface="Palatino Linotype" panose="02040502050505030304" pitchFamily="18" charset="0"/>
              </a:rPr>
              <a:t>ἄλλοθεν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α</a:t>
            </a:r>
            <a:r>
              <a:rPr lang="de-DE" sz="1600" dirty="0" err="1">
                <a:solidFill>
                  <a:schemeClr val="bg1"/>
                </a:solidFill>
                <a:latin typeface="Palatino Linotype" panose="02040502050505030304" pitchFamily="18" charset="0"/>
              </a:rPr>
              <a:t>ὐτῇ</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κομιοῦσιν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ὧν </a:t>
            </a:r>
            <a:r>
              <a:rPr lang="de-DE" sz="1600" dirty="0" err="1">
                <a:solidFill>
                  <a:schemeClr val="bg1"/>
                </a:solidFill>
                <a:latin typeface="Palatino Linotype" panose="02040502050505030304" pitchFamily="18" charset="0"/>
              </a:rPr>
              <a:t>δεῖτ</a:t>
            </a:r>
            <a:r>
              <a:rPr lang="de-DE" sz="1600" dirty="0">
                <a:solidFill>
                  <a:schemeClr val="bg1"/>
                </a:solidFill>
                <a:latin typeface="Palatino Linotype" panose="02040502050505030304" pitchFamily="18" charset="0"/>
              </a:rPr>
              <a:t>αι</a:t>
            </a:r>
            <a:r>
              <a:rPr lang="de-DE" sz="1600" dirty="0" smtClean="0">
                <a:solidFill>
                  <a:schemeClr val="bg1"/>
                </a:solidFill>
                <a:latin typeface="Palatino Linotype" panose="02040502050505030304" pitchFamily="18" charset="0"/>
              </a:rPr>
              <a:t>.</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Δ</a:t>
            </a:r>
            <a:r>
              <a:rPr lang="de-DE" sz="1600" dirty="0" err="1" smtClean="0">
                <a:solidFill>
                  <a:schemeClr val="bg1"/>
                </a:solidFill>
                <a:latin typeface="Palatino Linotype" panose="02040502050505030304" pitchFamily="18" charset="0"/>
              </a:rPr>
              <a:t>εήσει</a:t>
            </a:r>
            <a:r>
              <a:rPr lang="de-DE" sz="1600" dirty="0" smtClean="0">
                <a:solidFill>
                  <a:schemeClr val="bg1"/>
                </a:solidFill>
                <a:latin typeface="Palatino Linotype" panose="02040502050505030304" pitchFamily="18" charset="0"/>
              </a:rPr>
              <a:t>.</a:t>
            </a:r>
          </a:p>
          <a:p>
            <a:pPr>
              <a:spcAft>
                <a:spcPts val="50"/>
              </a:spcAft>
            </a:pPr>
            <a:r>
              <a:rPr lang="de-DE" sz="1600" dirty="0" err="1">
                <a:solidFill>
                  <a:schemeClr val="bg1"/>
                </a:solidFill>
                <a:latin typeface="Palatino Linotype" panose="02040502050505030304" pitchFamily="18" charset="0"/>
              </a:rPr>
              <a:t>Σω</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ρῶτον</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οὖν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τίνα τρόπον διαιτήσονται οἱ οὕτω παρεσκευασμένοι. </a:t>
            </a:r>
            <a:r>
              <a:rPr lang="el-GR" sz="1600" dirty="0" smtClean="0">
                <a:solidFill>
                  <a:schemeClr val="bg1"/>
                </a:solidFill>
                <a:latin typeface="Palatino Linotype" panose="02040502050505030304" pitchFamily="18" charset="0"/>
              </a:rPr>
              <a:t>Ἄ</a:t>
            </a:r>
            <a:r>
              <a:rPr lang="de-DE" sz="1600" dirty="0" err="1" smtClean="0">
                <a:solidFill>
                  <a:schemeClr val="bg1"/>
                </a:solidFill>
                <a:latin typeface="Palatino Linotype" panose="02040502050505030304" pitchFamily="18" charset="0"/>
              </a:rPr>
              <a:t>λλο</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τι</a:t>
            </a:r>
            <a:r>
              <a:rPr lang="de-DE" sz="1600" dirty="0">
                <a:solidFill>
                  <a:schemeClr val="bg1"/>
                </a:solidFill>
                <a:latin typeface="Palatino Linotype" panose="02040502050505030304" pitchFamily="18" charset="0"/>
              </a:rPr>
              <a:t> ἢ </a:t>
            </a:r>
            <a:r>
              <a:rPr lang="de-DE" sz="1600" dirty="0" err="1">
                <a:solidFill>
                  <a:schemeClr val="bg1"/>
                </a:solidFill>
                <a:latin typeface="Palatino Linotype" panose="02040502050505030304" pitchFamily="18" charset="0"/>
              </a:rPr>
              <a:t>σῖτόν</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τε</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π</a:t>
            </a:r>
            <a:r>
              <a:rPr lang="de-DE" sz="1600" dirty="0" err="1">
                <a:solidFill>
                  <a:schemeClr val="bg1"/>
                </a:solidFill>
                <a:latin typeface="Palatino Linotype" panose="02040502050505030304" pitchFamily="18" charset="0"/>
              </a:rPr>
              <a:t>οι</a:t>
            </a:r>
            <a:r>
              <a:rPr lang="el-GR" sz="1600" dirty="0">
                <a:solidFill>
                  <a:schemeClr val="bg1"/>
                </a:solidFill>
                <a:latin typeface="Palatino Linotype" panose="02040502050505030304" pitchFamily="18" charset="0"/>
              </a:rPr>
              <a:t>ήσου</a:t>
            </a:r>
            <a:r>
              <a:rPr lang="de-DE" sz="1600" dirty="0" err="1" smtClean="0">
                <a:solidFill>
                  <a:schemeClr val="bg1"/>
                </a:solidFill>
                <a:latin typeface="Palatino Linotype" panose="02040502050505030304" pitchFamily="18" charset="0"/>
              </a:rPr>
              <a:t>σι</a:t>
            </a:r>
            <a:r>
              <a:rPr lang="de-DE" sz="1600" dirty="0" smtClean="0">
                <a:solidFill>
                  <a:schemeClr val="bg1"/>
                </a:solidFill>
                <a:latin typeface="Palatino Linotype" panose="02040502050505030304" pitchFamily="18" charset="0"/>
              </a:rPr>
              <a:t> καὶ </a:t>
            </a:r>
            <a:r>
              <a:rPr lang="de-DE" sz="1600" dirty="0">
                <a:solidFill>
                  <a:schemeClr val="bg1"/>
                </a:solidFill>
                <a:latin typeface="Palatino Linotype" panose="02040502050505030304" pitchFamily="18" charset="0"/>
              </a:rPr>
              <a:t>οἶνον καὶ </a:t>
            </a:r>
            <a:r>
              <a:rPr lang="de-DE" sz="1600" dirty="0" err="1" smtClean="0">
                <a:solidFill>
                  <a:schemeClr val="bg1"/>
                </a:solidFill>
                <a:latin typeface="Palatino Linotype" panose="02040502050505030304" pitchFamily="18" charset="0"/>
              </a:rPr>
              <a:t>ἱμάτι</a:t>
            </a:r>
            <a:r>
              <a:rPr lang="de-DE" sz="1600" dirty="0" smtClean="0">
                <a:solidFill>
                  <a:schemeClr val="bg1"/>
                </a:solidFill>
                <a:latin typeface="Palatino Linotype" panose="02040502050505030304" pitchFamily="18" charset="0"/>
              </a:rPr>
              <a:t>α. </a:t>
            </a:r>
            <a:r>
              <a:rPr lang="el-GR" sz="1600" dirty="0" smtClean="0">
                <a:solidFill>
                  <a:schemeClr val="bg1"/>
                </a:solidFill>
                <a:latin typeface="Palatino Linotype" panose="02040502050505030304" pitchFamily="18" charset="0"/>
              </a:rPr>
              <a:t>Κ</a:t>
            </a:r>
            <a:r>
              <a:rPr lang="de-DE" sz="1600" dirty="0" smtClean="0">
                <a:solidFill>
                  <a:schemeClr val="bg1"/>
                </a:solidFill>
                <a:latin typeface="Palatino Linotype" panose="02040502050505030304" pitchFamily="18" charset="0"/>
              </a:rPr>
              <a:t>αὶ </a:t>
            </a:r>
            <a:r>
              <a:rPr lang="de-DE" sz="1600" dirty="0" err="1" smtClean="0">
                <a:solidFill>
                  <a:schemeClr val="bg1"/>
                </a:solidFill>
                <a:latin typeface="Palatino Linotype" panose="02040502050505030304" pitchFamily="18" charset="0"/>
              </a:rPr>
              <a:t>οἰκοδομ</a:t>
            </a:r>
            <a:r>
              <a:rPr lang="el-GR" sz="1600" dirty="0" smtClean="0">
                <a:solidFill>
                  <a:schemeClr val="bg1"/>
                </a:solidFill>
                <a:latin typeface="Palatino Linotype" panose="02040502050505030304" pitchFamily="18" charset="0"/>
              </a:rPr>
              <a:t>ήσονται</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οἰκί</a:t>
            </a:r>
            <a:r>
              <a:rPr lang="de-DE" sz="1600" dirty="0" smtClean="0">
                <a:solidFill>
                  <a:schemeClr val="bg1"/>
                </a:solidFill>
                <a:latin typeface="Palatino Linotype" panose="02040502050505030304" pitchFamily="18" charset="0"/>
              </a:rPr>
              <a:t>ας καὶ</a:t>
            </a:r>
          </a:p>
          <a:p>
            <a:pPr>
              <a:spcAft>
                <a:spcPts val="50"/>
              </a:spcAft>
            </a:pP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θρέψοντ</a:t>
            </a:r>
            <a:r>
              <a:rPr lang="de-DE" sz="1600" dirty="0" smtClean="0">
                <a:solidFill>
                  <a:schemeClr val="bg1"/>
                </a:solidFill>
                <a:latin typeface="Palatino Linotype" panose="02040502050505030304" pitchFamily="18" charset="0"/>
              </a:rPr>
              <a:t>αι ἐκ τῶν κριθῶν </a:t>
            </a:r>
            <a:r>
              <a:rPr lang="de-DE" sz="1600" dirty="0">
                <a:solidFill>
                  <a:schemeClr val="bg1"/>
                </a:solidFill>
                <a:latin typeface="Palatino Linotype" panose="02040502050505030304" pitchFamily="18" charset="0"/>
              </a:rPr>
              <a:t>ἄλφιτα σκευαζόμενοι. </a:t>
            </a:r>
            <a:r>
              <a:rPr lang="de-DE" sz="1600" dirty="0" err="1">
                <a:solidFill>
                  <a:schemeClr val="bg1"/>
                </a:solidFill>
                <a:latin typeface="Palatino Linotype" panose="02040502050505030304" pitchFamily="18" charset="0"/>
              </a:rPr>
              <a:t>Ε</a:t>
            </a:r>
            <a:r>
              <a:rPr lang="de-DE" sz="1600" dirty="0" err="1" smtClean="0">
                <a:solidFill>
                  <a:schemeClr val="bg1"/>
                </a:solidFill>
                <a:latin typeface="Palatino Linotype" panose="02040502050505030304" pitchFamily="18" charset="0"/>
              </a:rPr>
              <a:t>ὐωχήσοντ</a:t>
            </a:r>
            <a:r>
              <a:rPr lang="de-DE" sz="1600" dirty="0" smtClean="0">
                <a:solidFill>
                  <a:schemeClr val="bg1"/>
                </a:solidFill>
                <a:latin typeface="Palatino Linotype" panose="02040502050505030304" pitchFamily="18" charset="0"/>
              </a:rPr>
              <a:t>αι δὲ</a:t>
            </a:r>
          </a:p>
          <a:p>
            <a:pPr>
              <a:spcAft>
                <a:spcPts val="50"/>
              </a:spcAft>
            </a:pPr>
            <a:r>
              <a:rPr lang="de-DE" sz="1600" dirty="0" smtClean="0">
                <a:solidFill>
                  <a:schemeClr val="bg1"/>
                </a:solidFill>
                <a:latin typeface="Palatino Linotype" panose="02040502050505030304" pitchFamily="18" charset="0"/>
              </a:rPr>
              <a:t>	π</a:t>
            </a:r>
            <a:r>
              <a:rPr lang="de-DE" sz="1600" dirty="0" err="1" smtClean="0">
                <a:solidFill>
                  <a:schemeClr val="bg1"/>
                </a:solidFill>
                <a:latin typeface="Palatino Linotype" panose="02040502050505030304" pitchFamily="18" charset="0"/>
              </a:rPr>
              <a:t>ίνοντες</a:t>
            </a:r>
            <a:r>
              <a:rPr lang="de-DE" sz="1600" dirty="0" smtClean="0">
                <a:solidFill>
                  <a:schemeClr val="bg1"/>
                </a:solidFill>
                <a:latin typeface="Palatino Linotype" panose="02040502050505030304" pitchFamily="18" charset="0"/>
              </a:rPr>
              <a:t> ο</a:t>
            </a:r>
            <a:r>
              <a:rPr lang="el-GR" sz="1600" dirty="0" smtClean="0">
                <a:solidFill>
                  <a:schemeClr val="bg1"/>
                </a:solidFill>
                <a:latin typeface="Palatino Linotype" panose="02040502050505030304" pitchFamily="18" charset="0"/>
              </a:rPr>
              <a:t>ἶ</a:t>
            </a:r>
            <a:r>
              <a:rPr lang="de-DE" sz="1600" dirty="0" err="1" smtClean="0">
                <a:solidFill>
                  <a:schemeClr val="bg1"/>
                </a:solidFill>
                <a:latin typeface="Palatino Linotype" panose="02040502050505030304" pitchFamily="18" charset="0"/>
              </a:rPr>
              <a:t>νον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καὶ </a:t>
            </a:r>
            <a:r>
              <a:rPr lang="de-DE" sz="1600" dirty="0" err="1">
                <a:solidFill>
                  <a:schemeClr val="bg1"/>
                </a:solidFill>
                <a:latin typeface="Palatino Linotype" panose="02040502050505030304" pitchFamily="18" charset="0"/>
              </a:rPr>
              <a:t>ὑμνοῦντες</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τοὺς</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θεούς</a:t>
            </a:r>
            <a:r>
              <a:rPr lang="de-DE" sz="1600" dirty="0">
                <a:solidFill>
                  <a:schemeClr val="bg1"/>
                </a:solidFill>
                <a:latin typeface="Palatino Linotype" panose="02040502050505030304" pitchFamily="18" charset="0"/>
              </a:rPr>
              <a:t>, καὶ </a:t>
            </a:r>
            <a:r>
              <a:rPr lang="de-DE" sz="1600" dirty="0" err="1">
                <a:solidFill>
                  <a:schemeClr val="bg1"/>
                </a:solidFill>
                <a:latin typeface="Palatino Linotype" panose="02040502050505030304" pitchFamily="18" charset="0"/>
              </a:rPr>
              <a:t>οὕτω</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διά</a:t>
            </a:r>
            <a:r>
              <a:rPr lang="el-GR" sz="1600" dirty="0" smtClean="0">
                <a:solidFill>
                  <a:schemeClr val="bg1"/>
                </a:solidFill>
                <a:latin typeface="Palatino Linotype" panose="02040502050505030304" pitchFamily="18" charset="0"/>
              </a:rPr>
              <a:t>ξουσι</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τὸν</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β</a:t>
            </a:r>
            <a:r>
              <a:rPr lang="de-DE" sz="1600" dirty="0" err="1" smtClean="0">
                <a:solidFill>
                  <a:schemeClr val="bg1"/>
                </a:solidFill>
                <a:latin typeface="Palatino Linotype" panose="02040502050505030304" pitchFamily="18" charset="0"/>
              </a:rPr>
              <a:t>ίον</a:t>
            </a:r>
            <a:endParaRPr lang="de-DE" sz="1600" dirty="0" smtClean="0">
              <a:solidFill>
                <a:schemeClr val="bg1"/>
              </a:solidFill>
              <a:latin typeface="Palatino Linotype" panose="02040502050505030304" pitchFamily="18" charset="0"/>
            </a:endParaRPr>
          </a:p>
          <a:p>
            <a:pPr>
              <a:spcAft>
                <a:spcPts val="50"/>
              </a:spcAft>
            </a:pP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ἐν</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εἰρήνῃ</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μετὰ</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ὑγιεί</a:t>
            </a:r>
            <a:r>
              <a:rPr lang="de-DE" sz="1600" dirty="0" smtClean="0">
                <a:solidFill>
                  <a:schemeClr val="bg1"/>
                </a:solidFill>
                <a:latin typeface="Palatino Linotype" panose="02040502050505030304" pitchFamily="18" charset="0"/>
              </a:rPr>
              <a:t>ας.</a:t>
            </a:r>
            <a:endParaRPr lang="de-DE" sz="16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23561414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6251" y="188640"/>
            <a:ext cx="9015152" cy="6409447"/>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Modell </a:t>
            </a:r>
            <a:r>
              <a:rPr lang="de-DE" sz="2000" b="1" u="sng" dirty="0" smtClean="0">
                <a:solidFill>
                  <a:schemeClr val="bg1"/>
                </a:solidFill>
                <a:latin typeface="Palatino Linotype" panose="02040502050505030304" pitchFamily="18" charset="0"/>
              </a:rPr>
              <a:t>einer Stadtgründung</a:t>
            </a:r>
            <a:r>
              <a:rPr lang="de-DE" sz="1200" dirty="0" smtClean="0">
                <a:solidFill>
                  <a:schemeClr val="bg1"/>
                </a:solidFill>
                <a:latin typeface="Palatino Linotype" panose="02040502050505030304" pitchFamily="18" charset="0"/>
              </a:rPr>
              <a:t> (</a:t>
            </a:r>
            <a:r>
              <a:rPr lang="de-DE" sz="1200" dirty="0" err="1" smtClean="0">
                <a:solidFill>
                  <a:schemeClr val="bg1"/>
                </a:solidFill>
                <a:latin typeface="Palatino Linotype" panose="02040502050505030304" pitchFamily="18" charset="0"/>
              </a:rPr>
              <a:t>Politeia</a:t>
            </a:r>
            <a:r>
              <a:rPr lang="de-DE" sz="1200" dirty="0" smtClean="0">
                <a:solidFill>
                  <a:schemeClr val="bg1"/>
                </a:solidFill>
                <a:latin typeface="Palatino Linotype" panose="02040502050505030304" pitchFamily="18" charset="0"/>
              </a:rPr>
              <a:t> 369c-372d, gekürzt)</a:t>
            </a:r>
            <a:r>
              <a:rPr lang="de-DE" sz="2000" b="1" u="sng" dirty="0" smtClean="0">
                <a:solidFill>
                  <a:schemeClr val="bg1"/>
                </a:solidFill>
                <a:latin typeface="Palatino Linotype" panose="02040502050505030304" pitchFamily="18" charset="0"/>
              </a:rPr>
              <a:t> </a:t>
            </a:r>
          </a:p>
          <a:p>
            <a:pPr>
              <a:spcAft>
                <a:spcPts val="50"/>
              </a:spcAft>
            </a:pPr>
            <a:r>
              <a:rPr lang="de-DE" sz="1600" dirty="0" err="1" smtClean="0">
                <a:solidFill>
                  <a:schemeClr val="bg1"/>
                </a:solidFill>
                <a:latin typeface="Palatino Linotype" panose="02040502050505030304" pitchFamily="18" charset="0"/>
              </a:rPr>
              <a:t>Σω</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οιήσει</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δὲ</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τ</a:t>
            </a:r>
            <a:r>
              <a:rPr lang="el-GR" sz="1600" dirty="0" smtClean="0">
                <a:solidFill>
                  <a:schemeClr val="bg1"/>
                </a:solidFill>
                <a:latin typeface="Palatino Linotype" panose="02040502050505030304" pitchFamily="18" charset="0"/>
              </a:rPr>
              <a:t>ὴ</a:t>
            </a:r>
            <a:r>
              <a:rPr lang="de-DE" sz="1600" dirty="0" smtClean="0">
                <a:solidFill>
                  <a:schemeClr val="bg1"/>
                </a:solidFill>
                <a:latin typeface="Palatino Linotype" panose="02040502050505030304" pitchFamily="18" charset="0"/>
              </a:rPr>
              <a:t>ν </a:t>
            </a:r>
            <a:r>
              <a:rPr lang="el-GR" sz="1600" dirty="0" smtClean="0">
                <a:solidFill>
                  <a:schemeClr val="bg1"/>
                </a:solidFill>
                <a:latin typeface="Palatino Linotype" panose="02040502050505030304" pitchFamily="18" charset="0"/>
              </a:rPr>
              <a:t>πόλιν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ἡ </a:t>
            </a:r>
            <a:r>
              <a:rPr lang="de-DE" sz="1600" dirty="0" err="1">
                <a:solidFill>
                  <a:schemeClr val="bg1"/>
                </a:solidFill>
                <a:latin typeface="Palatino Linotype" panose="02040502050505030304" pitchFamily="18" charset="0"/>
              </a:rPr>
              <a:t>ἡμετέρ</a:t>
            </a:r>
            <a:r>
              <a:rPr lang="de-DE" sz="1600" dirty="0">
                <a:solidFill>
                  <a:schemeClr val="bg1"/>
                </a:solidFill>
                <a:latin typeface="Palatino Linotype" panose="02040502050505030304" pitchFamily="18" charset="0"/>
              </a:rPr>
              <a:t>α χρεία. </a:t>
            </a:r>
            <a:endParaRPr lang="de-DE" sz="1600" dirty="0" smtClean="0">
              <a:solidFill>
                <a:schemeClr val="bg1"/>
              </a:solidFill>
              <a:latin typeface="Palatino Linotype" panose="02040502050505030304" pitchFamily="18" charset="0"/>
            </a:endParaRPr>
          </a:p>
          <a:p>
            <a:pPr>
              <a:spcAft>
                <a:spcPts val="50"/>
              </a:spcAft>
            </a:pPr>
            <a:r>
              <a:rPr lang="de-DE" sz="1600" dirty="0" smtClean="0">
                <a:solidFill>
                  <a:schemeClr val="bg1"/>
                </a:solidFill>
                <a:latin typeface="Palatino Linotype" panose="02040502050505030304" pitchFamily="18" charset="0"/>
              </a:rPr>
              <a:t>Ἀ</a:t>
            </a:r>
            <a:r>
              <a:rPr lang="el-GR" sz="1600" dirty="0" smtClean="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ῶς</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δ' </a:t>
            </a:r>
            <a:r>
              <a:rPr lang="de-DE" sz="1600" dirty="0" err="1">
                <a:solidFill>
                  <a:schemeClr val="bg1"/>
                </a:solidFill>
                <a:latin typeface="Palatino Linotype" panose="02040502050505030304" pitchFamily="18" charset="0"/>
              </a:rPr>
              <a:t>οὔ</a:t>
            </a:r>
            <a:r>
              <a:rPr lang="de-DE" sz="1600" dirty="0">
                <a:solidFill>
                  <a:schemeClr val="bg1"/>
                </a:solidFill>
                <a:latin typeface="Palatino Linotype" panose="02040502050505030304" pitchFamily="18" charset="0"/>
              </a:rPr>
              <a:t>;</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Ἀλλὰ</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μὴν</a:t>
            </a:r>
            <a:r>
              <a:rPr lang="de-DE" sz="1600" dirty="0">
                <a:solidFill>
                  <a:schemeClr val="bg1"/>
                </a:solidFill>
                <a:latin typeface="Palatino Linotype" panose="02040502050505030304" pitchFamily="18" charset="0"/>
              </a:rPr>
              <a:t> π</a:t>
            </a:r>
            <a:r>
              <a:rPr lang="de-DE" sz="1600" dirty="0" err="1">
                <a:solidFill>
                  <a:schemeClr val="bg1"/>
                </a:solidFill>
                <a:latin typeface="Palatino Linotype" panose="02040502050505030304" pitchFamily="18" charset="0"/>
              </a:rPr>
              <a:t>ρώτη</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γε</a:t>
            </a:r>
            <a:r>
              <a:rPr lang="de-DE" sz="1600" dirty="0">
                <a:solidFill>
                  <a:schemeClr val="bg1"/>
                </a:solidFill>
                <a:latin typeface="Palatino Linotype" panose="02040502050505030304" pitchFamily="18" charset="0"/>
              </a:rPr>
              <a:t> καὶ </a:t>
            </a:r>
            <a:r>
              <a:rPr lang="de-DE" sz="1600" dirty="0" err="1">
                <a:solidFill>
                  <a:schemeClr val="bg1"/>
                </a:solidFill>
                <a:latin typeface="Palatino Linotype" panose="02040502050505030304" pitchFamily="18" charset="0"/>
              </a:rPr>
              <a:t>μεγίστη</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τῶν</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χρειῶν</a:t>
            </a:r>
            <a:r>
              <a:rPr lang="de-DE" sz="1600" dirty="0">
                <a:solidFill>
                  <a:schemeClr val="bg1"/>
                </a:solidFill>
                <a:latin typeface="Palatino Linotype" panose="02040502050505030304" pitchFamily="18" charset="0"/>
              </a:rPr>
              <a:t> ἡ </a:t>
            </a:r>
            <a:r>
              <a:rPr lang="de-DE" sz="1600" dirty="0" err="1">
                <a:solidFill>
                  <a:schemeClr val="bg1"/>
                </a:solidFill>
                <a:latin typeface="Palatino Linotype" panose="02040502050505030304" pitchFamily="18" charset="0"/>
              </a:rPr>
              <a:t>τῆς</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τροφῆς</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παρα</a:t>
            </a:r>
            <a:r>
              <a:rPr lang="de-DE" sz="1600" dirty="0" err="1" smtClean="0">
                <a:solidFill>
                  <a:schemeClr val="bg1"/>
                </a:solidFill>
                <a:latin typeface="Palatino Linotype" panose="02040502050505030304" pitchFamily="18" charset="0"/>
              </a:rPr>
              <a:t>σκευ</a:t>
            </a:r>
            <a:r>
              <a:rPr lang="el-GR" sz="1600" dirty="0" smtClean="0">
                <a:solidFill>
                  <a:schemeClr val="bg1"/>
                </a:solidFill>
                <a:latin typeface="Palatino Linotype" panose="02040502050505030304" pitchFamily="18" charset="0"/>
              </a:rPr>
              <a:t>ή</a:t>
            </a:r>
            <a:r>
              <a:rPr lang="de-DE" sz="1600" dirty="0" smtClean="0">
                <a:solidFill>
                  <a:schemeClr val="bg1"/>
                </a:solidFill>
                <a:latin typeface="Palatino Linotype" panose="02040502050505030304" pitchFamily="18" charset="0"/>
              </a:rPr>
              <a:t>. </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smtClean="0">
                <a:solidFill>
                  <a:schemeClr val="bg1"/>
                </a:solidFill>
                <a:latin typeface="Palatino Linotype" panose="02040502050505030304" pitchFamily="18" charset="0"/>
              </a:rPr>
              <a:t>α</a:t>
            </a:r>
            <a:r>
              <a:rPr lang="de-DE" sz="1600" dirty="0" err="1" smtClean="0">
                <a:solidFill>
                  <a:schemeClr val="bg1"/>
                </a:solidFill>
                <a:latin typeface="Palatino Linotype" panose="02040502050505030304" pitchFamily="18" charset="0"/>
              </a:rPr>
              <a:t>ντά</a:t>
            </a:r>
            <a:r>
              <a:rPr lang="de-DE" sz="1600" dirty="0" smtClean="0">
                <a:solidFill>
                  <a:schemeClr val="bg1"/>
                </a:solidFill>
                <a:latin typeface="Palatino Linotype" panose="02040502050505030304" pitchFamily="18" charset="0"/>
              </a:rPr>
              <a:t>πασί </a:t>
            </a:r>
            <a:r>
              <a:rPr lang="de-DE" sz="1600" dirty="0">
                <a:solidFill>
                  <a:schemeClr val="bg1"/>
                </a:solidFill>
                <a:latin typeface="Palatino Linotype" panose="02040502050505030304" pitchFamily="18" charset="0"/>
              </a:rPr>
              <a:t>γε.</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Δ</a:t>
            </a:r>
            <a:r>
              <a:rPr lang="de-DE" sz="1600" dirty="0" err="1" smtClean="0">
                <a:solidFill>
                  <a:schemeClr val="bg1"/>
                </a:solidFill>
                <a:latin typeface="Palatino Linotype" panose="02040502050505030304" pitchFamily="18" charset="0"/>
              </a:rPr>
              <a:t>ευτέρ</a:t>
            </a:r>
            <a:r>
              <a:rPr lang="de-DE" sz="1600" dirty="0" smtClean="0">
                <a:solidFill>
                  <a:schemeClr val="bg1"/>
                </a:solidFill>
                <a:latin typeface="Palatino Linotype" panose="02040502050505030304" pitchFamily="18" charset="0"/>
              </a:rPr>
              <a:t>α </a:t>
            </a:r>
            <a:r>
              <a:rPr lang="de-DE" sz="1600" dirty="0">
                <a:solidFill>
                  <a:schemeClr val="bg1"/>
                </a:solidFill>
                <a:latin typeface="Palatino Linotype" panose="02040502050505030304" pitchFamily="18" charset="0"/>
              </a:rPr>
              <a:t>δὴ </a:t>
            </a:r>
            <a:r>
              <a:rPr lang="de-DE" sz="1600" dirty="0" smtClean="0">
                <a:solidFill>
                  <a:schemeClr val="bg1"/>
                </a:solidFill>
                <a:latin typeface="Palatino Linotype" panose="02040502050505030304" pitchFamily="18" charset="0"/>
              </a:rPr>
              <a:t>οἰκ</a:t>
            </a:r>
            <a:r>
              <a:rPr lang="el-GR" sz="1600" dirty="0" smtClean="0">
                <a:solidFill>
                  <a:schemeClr val="bg1"/>
                </a:solidFill>
                <a:latin typeface="Palatino Linotype" panose="02040502050505030304" pitchFamily="18" charset="0"/>
              </a:rPr>
              <a:t>ίας</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τρίτη δὲ ἐσθῆτος καὶ τῶν τοιούτων.</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Ἔστι</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τα</a:t>
            </a:r>
            <a:r>
              <a:rPr lang="de-DE" sz="1600" dirty="0" err="1">
                <a:solidFill>
                  <a:schemeClr val="bg1"/>
                </a:solidFill>
                <a:latin typeface="Palatino Linotype" panose="02040502050505030304" pitchFamily="18" charset="0"/>
              </a:rPr>
              <a:t>ῦτ</a:t>
            </a:r>
            <a:r>
              <a:rPr lang="de-DE" sz="1600" dirty="0">
                <a:solidFill>
                  <a:schemeClr val="bg1"/>
                </a:solidFill>
                <a:latin typeface="Palatino Linotype" panose="02040502050505030304" pitchFamily="18" charset="0"/>
              </a:rPr>
              <a:t>α.</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Φ</a:t>
            </a:r>
            <a:r>
              <a:rPr lang="de-DE" sz="1600" b="1" dirty="0" err="1" smtClean="0">
                <a:solidFill>
                  <a:srgbClr val="FF0000"/>
                </a:solidFill>
                <a:latin typeface="Palatino Linotype" panose="02040502050505030304" pitchFamily="18" charset="0"/>
              </a:rPr>
              <a:t>έρε</a:t>
            </a:r>
            <a:r>
              <a:rPr lang="de-DE" sz="1600" b="1" dirty="0" smtClean="0">
                <a:solidFill>
                  <a:srgbClr val="FF0000"/>
                </a:solidFill>
                <a:latin typeface="Palatino Linotype" panose="02040502050505030304" pitchFamily="18" charset="0"/>
              </a:rPr>
              <a:t> </a:t>
            </a:r>
            <a:r>
              <a:rPr lang="de-DE" sz="1600" b="1" dirty="0" err="1">
                <a:solidFill>
                  <a:srgbClr val="FF0000"/>
                </a:solidFill>
                <a:latin typeface="Palatino Linotype" panose="02040502050505030304" pitchFamily="18" charset="0"/>
              </a:rPr>
              <a:t>δή</a:t>
            </a:r>
            <a:r>
              <a:rPr lang="de-DE" sz="1600" b="1" dirty="0">
                <a:solidFill>
                  <a:srgbClr val="FF0000"/>
                </a:solidFill>
                <a:latin typeface="Palatino Linotype" panose="02040502050505030304" pitchFamily="18" charset="0"/>
              </a:rPr>
              <a:t>, </a:t>
            </a:r>
            <a:r>
              <a:rPr lang="de-DE" sz="1600" b="1" dirty="0" smtClean="0">
                <a:solidFill>
                  <a:srgbClr val="FF0000"/>
                </a:solidFill>
                <a:latin typeface="Palatino Linotype" panose="02040502050505030304" pitchFamily="18" charset="0"/>
              </a:rPr>
              <a:t>π</a:t>
            </a:r>
            <a:r>
              <a:rPr lang="de-DE" sz="1600" b="1" dirty="0" err="1" smtClean="0">
                <a:solidFill>
                  <a:srgbClr val="FF0000"/>
                </a:solidFill>
                <a:latin typeface="Palatino Linotype" panose="02040502050505030304" pitchFamily="18" charset="0"/>
              </a:rPr>
              <a:t>ῶς</a:t>
            </a:r>
            <a:r>
              <a:rPr lang="de-DE" sz="1600" b="1" dirty="0" smtClean="0">
                <a:solidFill>
                  <a:srgbClr val="FF0000"/>
                </a:solidFill>
                <a:latin typeface="Palatino Linotype" panose="02040502050505030304" pitchFamily="18" charset="0"/>
              </a:rPr>
              <a:t> </a:t>
            </a:r>
            <a:r>
              <a:rPr lang="de-DE" sz="1600" b="1" dirty="0">
                <a:solidFill>
                  <a:srgbClr val="FF0000"/>
                </a:solidFill>
                <a:latin typeface="Palatino Linotype" panose="02040502050505030304" pitchFamily="18" charset="0"/>
              </a:rPr>
              <a:t>ἡ π</a:t>
            </a:r>
            <a:r>
              <a:rPr lang="de-DE" sz="1600" b="1" dirty="0" err="1">
                <a:solidFill>
                  <a:srgbClr val="FF0000"/>
                </a:solidFill>
                <a:latin typeface="Palatino Linotype" panose="02040502050505030304" pitchFamily="18" charset="0"/>
              </a:rPr>
              <a:t>όλις</a:t>
            </a:r>
            <a:r>
              <a:rPr lang="de-DE" sz="1600" b="1" dirty="0">
                <a:solidFill>
                  <a:srgbClr val="FF0000"/>
                </a:solidFill>
                <a:latin typeface="Palatino Linotype" panose="02040502050505030304" pitchFamily="18" charset="0"/>
              </a:rPr>
              <a:t> </a:t>
            </a:r>
            <a:r>
              <a:rPr lang="de-DE" sz="1600" b="1" dirty="0" err="1">
                <a:solidFill>
                  <a:srgbClr val="FF0000"/>
                </a:solidFill>
                <a:latin typeface="Palatino Linotype" panose="02040502050505030304" pitchFamily="18" charset="0"/>
              </a:rPr>
              <a:t>ἀρκέσει</a:t>
            </a:r>
            <a:r>
              <a:rPr lang="de-DE" sz="1600" b="1" dirty="0">
                <a:solidFill>
                  <a:srgbClr val="FF0000"/>
                </a:solidFill>
                <a:latin typeface="Palatino Linotype" panose="02040502050505030304" pitchFamily="18" charset="0"/>
              </a:rPr>
              <a:t> ἐπὶ </a:t>
            </a:r>
            <a:r>
              <a:rPr lang="de-DE" sz="1600" b="1" dirty="0" err="1">
                <a:solidFill>
                  <a:srgbClr val="FF0000"/>
                </a:solidFill>
                <a:latin typeface="Palatino Linotype" panose="02040502050505030304" pitchFamily="18" charset="0"/>
              </a:rPr>
              <a:t>τοσ</a:t>
            </a:r>
            <a:r>
              <a:rPr lang="de-DE" sz="1600" b="1" dirty="0">
                <a:solidFill>
                  <a:srgbClr val="FF0000"/>
                </a:solidFill>
                <a:latin typeface="Palatino Linotype" panose="02040502050505030304" pitchFamily="18" charset="0"/>
              </a:rPr>
              <a:t>αύτην παρασκευήν; </a:t>
            </a:r>
            <a:r>
              <a:rPr lang="el-GR" sz="1600" b="1" dirty="0" smtClean="0">
                <a:solidFill>
                  <a:srgbClr val="FF0000"/>
                </a:solidFill>
                <a:latin typeface="Palatino Linotype" panose="02040502050505030304" pitchFamily="18" charset="0"/>
              </a:rPr>
              <a:t>Οὐ</a:t>
            </a:r>
            <a:r>
              <a:rPr lang="de-DE" sz="1600" b="1" dirty="0" smtClean="0">
                <a:solidFill>
                  <a:srgbClr val="FF0000"/>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πολλῶν</a:t>
            </a:r>
            <a:r>
              <a:rPr lang="de-DE" sz="1600" b="1" dirty="0" smtClean="0">
                <a:solidFill>
                  <a:srgbClr val="FF0000"/>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δεήσει</a:t>
            </a:r>
            <a:r>
              <a:rPr lang="de-DE" sz="1600" b="1" dirty="0" smtClean="0">
                <a:solidFill>
                  <a:srgbClr val="FF0000"/>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πολιτῶν</a:t>
            </a:r>
            <a:r>
              <a:rPr lang="de-DE" sz="1600" b="1" dirty="0" smtClean="0">
                <a:solidFill>
                  <a:srgbClr val="FF0000"/>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Ὁ</a:t>
            </a:r>
            <a:r>
              <a:rPr lang="de-DE" sz="1600" b="1" dirty="0" smtClean="0">
                <a:solidFill>
                  <a:srgbClr val="FF0000"/>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γὰρ</a:t>
            </a:r>
            <a:r>
              <a:rPr lang="de-DE" sz="1600" b="1" dirty="0" smtClean="0">
                <a:solidFill>
                  <a:srgbClr val="FF0000"/>
                </a:solidFill>
                <a:latin typeface="Palatino Linotype" panose="02040502050505030304" pitchFamily="18" charset="0"/>
              </a:rPr>
              <a:t> </a:t>
            </a:r>
            <a:r>
              <a:rPr lang="de-DE" sz="1600" b="1" dirty="0" err="1" smtClean="0">
                <a:solidFill>
                  <a:srgbClr val="FF0000"/>
                </a:solidFill>
                <a:latin typeface="Palatino Linotype" panose="02040502050505030304" pitchFamily="18" charset="0"/>
              </a:rPr>
              <a:t>γεωργὸς</a:t>
            </a:r>
            <a:r>
              <a:rPr lang="de-DE" sz="1600" b="1" dirty="0" smtClean="0">
                <a:solidFill>
                  <a:srgbClr val="FF0000"/>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οὐκ</a:t>
            </a:r>
            <a:r>
              <a:rPr lang="de-DE" sz="1600" b="1" dirty="0" smtClean="0">
                <a:solidFill>
                  <a:srgbClr val="FF0000"/>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αὐτὸς</a:t>
            </a:r>
            <a:r>
              <a:rPr lang="de-DE" sz="1600" b="1" dirty="0" smtClean="0">
                <a:solidFill>
                  <a:srgbClr val="FF0000"/>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ποιήσεται</a:t>
            </a:r>
            <a:r>
              <a:rPr lang="de-DE" sz="1600" b="1" dirty="0" smtClean="0">
                <a:solidFill>
                  <a:srgbClr val="FF0000"/>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ἑαυτῷ</a:t>
            </a:r>
            <a:r>
              <a:rPr lang="de-DE" sz="1600" b="1" dirty="0" smtClean="0">
                <a:solidFill>
                  <a:srgbClr val="FF0000"/>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τὸ</a:t>
            </a:r>
            <a:r>
              <a:rPr lang="de-DE" sz="1600" b="1" dirty="0" smtClean="0">
                <a:solidFill>
                  <a:srgbClr val="FF0000"/>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ἄροτρον</a:t>
            </a:r>
            <a:r>
              <a:rPr lang="de-DE" sz="1600" b="1" dirty="0" smtClean="0">
                <a:solidFill>
                  <a:srgbClr val="FF0000"/>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οὐδὲ</a:t>
            </a:r>
            <a:r>
              <a:rPr lang="de-DE" sz="1600" b="1" dirty="0" smtClean="0">
                <a:solidFill>
                  <a:srgbClr val="FF0000"/>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τὰ</a:t>
            </a:r>
            <a:r>
              <a:rPr lang="de-DE" sz="1600" b="1" dirty="0" smtClean="0">
                <a:solidFill>
                  <a:srgbClr val="FF0000"/>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ἄλλα</a:t>
            </a:r>
            <a:r>
              <a:rPr lang="de-DE" sz="1600" b="1" dirty="0" smtClean="0">
                <a:solidFill>
                  <a:srgbClr val="FF0000"/>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ὄργανα</a:t>
            </a:r>
            <a:r>
              <a:rPr lang="de-DE" sz="1600" b="1" dirty="0" smtClean="0">
                <a:solidFill>
                  <a:srgbClr val="FF0000"/>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τοιαῦτα</a:t>
            </a:r>
            <a:r>
              <a:rPr lang="de-DE" sz="1600" b="1" dirty="0" smtClean="0">
                <a:solidFill>
                  <a:srgbClr val="FF0000"/>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οὐδ</a:t>
            </a:r>
            <a:r>
              <a:rPr lang="de-DE" sz="1600" b="1" dirty="0">
                <a:solidFill>
                  <a:srgbClr val="FF0000"/>
                </a:solidFill>
                <a:latin typeface="Palatino Linotype" panose="02040502050505030304" pitchFamily="18" charset="0"/>
              </a:rPr>
              <a:t>̉</a:t>
            </a:r>
            <a:r>
              <a:rPr lang="de-DE" sz="1600" b="1" dirty="0" smtClean="0">
                <a:solidFill>
                  <a:srgbClr val="FF0000"/>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αὖ</a:t>
            </a:r>
            <a:r>
              <a:rPr lang="de-DE" sz="1600" b="1" dirty="0" smtClean="0">
                <a:solidFill>
                  <a:srgbClr val="FF0000"/>
                </a:solidFill>
                <a:latin typeface="Palatino Linotype" panose="02040502050505030304" pitchFamily="18" charset="0"/>
              </a:rPr>
              <a:t> ὁ </a:t>
            </a:r>
            <a:r>
              <a:rPr lang="de-DE" sz="1600" b="1" dirty="0" err="1" smtClean="0">
                <a:solidFill>
                  <a:srgbClr val="FF0000"/>
                </a:solidFill>
                <a:latin typeface="Palatino Linotype" panose="02040502050505030304" pitchFamily="18" charset="0"/>
              </a:rPr>
              <a:t>οἰκοδόμος</a:t>
            </a:r>
            <a:r>
              <a:rPr lang="de-DE" sz="1600" b="1" dirty="0" smtClean="0">
                <a:solidFill>
                  <a:srgbClr val="FF0000"/>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ἢ</a:t>
            </a:r>
            <a:r>
              <a:rPr lang="de-DE" sz="1600" b="1" dirty="0" smtClean="0">
                <a:solidFill>
                  <a:srgbClr val="FF0000"/>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οὔ</a:t>
            </a:r>
            <a:r>
              <a:rPr lang="de-DE" sz="1600" b="1" dirty="0" smtClean="0">
                <a:solidFill>
                  <a:srgbClr val="FF0000"/>
                </a:solidFill>
                <a:latin typeface="Palatino Linotype" panose="02040502050505030304" pitchFamily="18" charset="0"/>
              </a:rPr>
              <a:t>;</a:t>
            </a:r>
            <a:endParaRPr lang="de-DE" sz="1600" b="1" dirty="0">
              <a:solidFill>
                <a:srgbClr val="FF0000"/>
              </a:solidFill>
              <a:latin typeface="Palatino Linotype" panose="02040502050505030304" pitchFamily="18" charset="0"/>
            </a:endParaRP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Φα</a:t>
            </a:r>
            <a:r>
              <a:rPr lang="de-DE" sz="1600" dirty="0" err="1" smtClean="0">
                <a:solidFill>
                  <a:schemeClr val="bg1"/>
                </a:solidFill>
                <a:latin typeface="Palatino Linotype" panose="02040502050505030304" pitchFamily="18" charset="0"/>
              </a:rPr>
              <a:t>ίν</a:t>
            </a:r>
            <a:r>
              <a:rPr lang="el-GR" sz="1600" dirty="0" smtClean="0">
                <a:solidFill>
                  <a:schemeClr val="bg1"/>
                </a:solidFill>
                <a:latin typeface="Palatino Linotype" panose="02040502050505030304" pitchFamily="18" charset="0"/>
              </a:rPr>
              <a:t>ε</a:t>
            </a:r>
            <a:r>
              <a:rPr lang="de-DE" sz="1600" dirty="0" smtClean="0">
                <a:solidFill>
                  <a:schemeClr val="bg1"/>
                </a:solidFill>
                <a:latin typeface="Palatino Linotype" panose="02040502050505030304" pitchFamily="18" charset="0"/>
              </a:rPr>
              <a:t>ται.</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Τέκτονες</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οὖν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καὶ </a:t>
            </a:r>
            <a:r>
              <a:rPr lang="de-DE" sz="1600" dirty="0" smtClean="0">
                <a:solidFill>
                  <a:schemeClr val="bg1"/>
                </a:solidFill>
                <a:latin typeface="Palatino Linotype" panose="02040502050505030304" pitchFamily="18" charset="0"/>
              </a:rPr>
              <a:t>χα</a:t>
            </a:r>
            <a:r>
              <a:rPr lang="de-DE" sz="1600" dirty="0" err="1" smtClean="0">
                <a:solidFill>
                  <a:schemeClr val="bg1"/>
                </a:solidFill>
                <a:latin typeface="Palatino Linotype" panose="02040502050505030304" pitchFamily="18" charset="0"/>
              </a:rPr>
              <a:t>λκ</a:t>
            </a:r>
            <a:r>
              <a:rPr lang="el-GR" sz="1600" dirty="0" smtClean="0">
                <a:solidFill>
                  <a:schemeClr val="bg1"/>
                </a:solidFill>
                <a:latin typeface="Palatino Linotype" panose="02040502050505030304" pitchFamily="18" charset="0"/>
              </a:rPr>
              <a:t>εῖ</a:t>
            </a:r>
            <a:r>
              <a:rPr lang="de-DE" sz="1600" dirty="0" smtClean="0">
                <a:solidFill>
                  <a:schemeClr val="bg1"/>
                </a:solidFill>
                <a:latin typeface="Palatino Linotype" panose="02040502050505030304" pitchFamily="18" charset="0"/>
              </a:rPr>
              <a:t>ς </a:t>
            </a:r>
            <a:r>
              <a:rPr lang="de-DE" sz="1600" dirty="0">
                <a:solidFill>
                  <a:schemeClr val="bg1"/>
                </a:solidFill>
                <a:latin typeface="Palatino Linotype" panose="02040502050505030304" pitchFamily="18" charset="0"/>
              </a:rPr>
              <a:t>καὶ </a:t>
            </a:r>
            <a:r>
              <a:rPr lang="de-DE" sz="1600" dirty="0" err="1" smtClean="0">
                <a:solidFill>
                  <a:schemeClr val="bg1"/>
                </a:solidFill>
                <a:latin typeface="Palatino Linotype" panose="02040502050505030304" pitchFamily="18" charset="0"/>
              </a:rPr>
              <a:t>τοιοῦτο</a:t>
            </a:r>
            <a:r>
              <a:rPr lang="el-GR" sz="1600" dirty="0" smtClean="0">
                <a:solidFill>
                  <a:schemeClr val="bg1"/>
                </a:solidFill>
                <a:latin typeface="Palatino Linotype" panose="02040502050505030304" pitchFamily="18" charset="0"/>
              </a:rPr>
              <a:t>ι</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π</a:t>
            </a:r>
            <a:r>
              <a:rPr lang="de-DE" sz="1600" dirty="0" err="1">
                <a:solidFill>
                  <a:schemeClr val="bg1"/>
                </a:solidFill>
                <a:latin typeface="Palatino Linotype" panose="02040502050505030304" pitchFamily="18" charset="0"/>
              </a:rPr>
              <a:t>ολλοὶ</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δημιουργοί</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συχνὸν</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τὸ</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πολίχνιον</a:t>
            </a:r>
            <a:r>
              <a:rPr lang="de-DE" sz="1600" dirty="0" smtClean="0">
                <a:solidFill>
                  <a:schemeClr val="bg1"/>
                </a:solidFill>
                <a:latin typeface="Palatino Linotype" panose="02040502050505030304" pitchFamily="18" charset="0"/>
              </a:rPr>
              <a:t> 	π</a:t>
            </a:r>
            <a:r>
              <a:rPr lang="de-DE" sz="1600" dirty="0" err="1" smtClean="0">
                <a:solidFill>
                  <a:schemeClr val="bg1"/>
                </a:solidFill>
                <a:latin typeface="Palatino Linotype" panose="02040502050505030304" pitchFamily="18" charset="0"/>
              </a:rPr>
              <a:t>οι</a:t>
            </a:r>
            <a:r>
              <a:rPr lang="el-GR" sz="1600" dirty="0" smtClean="0">
                <a:solidFill>
                  <a:schemeClr val="bg1"/>
                </a:solidFill>
                <a:latin typeface="Palatino Linotype" panose="02040502050505030304" pitchFamily="18" charset="0"/>
              </a:rPr>
              <a:t>ήσου</a:t>
            </a:r>
            <a:r>
              <a:rPr lang="de-DE" sz="1600" dirty="0" err="1" smtClean="0">
                <a:solidFill>
                  <a:schemeClr val="bg1"/>
                </a:solidFill>
                <a:latin typeface="Palatino Linotype" panose="02040502050505030304" pitchFamily="18" charset="0"/>
              </a:rPr>
              <a:t>σιν</a:t>
            </a:r>
            <a:r>
              <a:rPr lang="de-DE" sz="1600" dirty="0">
                <a:solidFill>
                  <a:schemeClr val="bg1"/>
                </a:solidFill>
                <a:latin typeface="Palatino Linotype" panose="02040502050505030304" pitchFamily="18" charset="0"/>
              </a:rPr>
              <a:t>.</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άνυ</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μὲν</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οὖν</a:t>
            </a:r>
            <a:r>
              <a:rPr lang="de-DE" sz="1600" dirty="0">
                <a:solidFill>
                  <a:schemeClr val="bg1"/>
                </a:solidFill>
                <a:latin typeface="Palatino Linotype" panose="02040502050505030304" pitchFamily="18" charset="0"/>
              </a:rPr>
              <a:t>.</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Ἀλλὰ</a:t>
            </a:r>
            <a:r>
              <a:rPr lang="de-DE" sz="1600" dirty="0" smtClean="0">
                <a:solidFill>
                  <a:schemeClr val="bg1"/>
                </a:solidFill>
                <a:latin typeface="Palatino Linotype" panose="02040502050505030304" pitchFamily="18" charset="0"/>
              </a:rPr>
              <a:t> μ</a:t>
            </a:r>
            <a:r>
              <a:rPr lang="el-GR" sz="1600" dirty="0" smtClean="0">
                <a:solidFill>
                  <a:schemeClr val="bg1"/>
                </a:solidFill>
                <a:latin typeface="Palatino Linotype" panose="02040502050505030304" pitchFamily="18" charset="0"/>
              </a:rPr>
              <a:t>ὴ</a:t>
            </a:r>
            <a:r>
              <a:rPr lang="de-DE" sz="1600" dirty="0" smtClean="0">
                <a:solidFill>
                  <a:schemeClr val="bg1"/>
                </a:solidFill>
                <a:latin typeface="Palatino Linotype" panose="02040502050505030304" pitchFamily="18" charset="0"/>
              </a:rPr>
              <a:t>ν κα</a:t>
            </a:r>
            <a:r>
              <a:rPr lang="de-DE" sz="1600" dirty="0" err="1" smtClean="0">
                <a:solidFill>
                  <a:schemeClr val="bg1"/>
                </a:solidFill>
                <a:latin typeface="Palatino Linotype" panose="02040502050505030304" pitchFamily="18" charset="0"/>
              </a:rPr>
              <a:t>τοικίσ</a:t>
            </a:r>
            <a:r>
              <a:rPr lang="de-DE" sz="1600" dirty="0" smtClean="0">
                <a:solidFill>
                  <a:schemeClr val="bg1"/>
                </a:solidFill>
                <a:latin typeface="Palatino Linotype" panose="02040502050505030304" pitchFamily="18" charset="0"/>
              </a:rPr>
              <a:t>αι </a:t>
            </a:r>
            <a:r>
              <a:rPr lang="de-DE" sz="1600" dirty="0">
                <a:solidFill>
                  <a:schemeClr val="bg1"/>
                </a:solidFill>
                <a:latin typeface="Palatino Linotype" panose="02040502050505030304" pitchFamily="18" charset="0"/>
              </a:rPr>
              <a:t>γε αὐτὴν τὴν πόλιν εἰς τοιοῦτον </a:t>
            </a:r>
            <a:r>
              <a:rPr lang="de-DE" sz="1600" dirty="0" smtClean="0">
                <a:solidFill>
                  <a:schemeClr val="bg1"/>
                </a:solidFill>
                <a:latin typeface="Palatino Linotype" panose="02040502050505030304" pitchFamily="18" charset="0"/>
              </a:rPr>
              <a:t>τόπον, </a:t>
            </a:r>
            <a:r>
              <a:rPr lang="de-DE" sz="1600" dirty="0">
                <a:solidFill>
                  <a:schemeClr val="bg1"/>
                </a:solidFill>
                <a:latin typeface="Palatino Linotype" panose="02040502050505030304" pitchFamily="18" charset="0"/>
              </a:rPr>
              <a:t>οὗ ἐπεισαγωγίμων μὴ </a:t>
            </a:r>
            <a:r>
              <a:rPr lang="de-DE" sz="1600" dirty="0" smtClean="0">
                <a:solidFill>
                  <a:schemeClr val="bg1"/>
                </a:solidFill>
                <a:latin typeface="Palatino Linotype" panose="02040502050505030304" pitchFamily="18" charset="0"/>
              </a:rPr>
              <a:t>	δεήσεται</a:t>
            </a:r>
            <a:r>
              <a:rPr lang="de-DE" sz="1600" dirty="0">
                <a:solidFill>
                  <a:schemeClr val="bg1"/>
                </a:solidFill>
                <a:latin typeface="Palatino Linotype" panose="02040502050505030304" pitchFamily="18" charset="0"/>
              </a:rPr>
              <a:t>, σχεδόν τι ἀδύνατον.</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Ἀδύν</a:t>
            </a:r>
            <a:r>
              <a:rPr lang="de-DE" sz="1600" dirty="0" smtClean="0">
                <a:solidFill>
                  <a:schemeClr val="bg1"/>
                </a:solidFill>
                <a:latin typeface="Palatino Linotype" panose="02040502050505030304" pitchFamily="18" charset="0"/>
              </a:rPr>
              <a:t>ατον </a:t>
            </a:r>
            <a:r>
              <a:rPr lang="de-DE" sz="1600" dirty="0">
                <a:solidFill>
                  <a:schemeClr val="bg1"/>
                </a:solidFill>
                <a:latin typeface="Palatino Linotype" panose="02040502050505030304" pitchFamily="18" charset="0"/>
              </a:rPr>
              <a:t>γάρ</a:t>
            </a:r>
            <a:r>
              <a:rPr lang="de-DE" sz="1600" dirty="0" smtClean="0">
                <a:solidFill>
                  <a:schemeClr val="bg1"/>
                </a:solidFill>
                <a:latin typeface="Palatino Linotype" panose="02040502050505030304" pitchFamily="18" charset="0"/>
              </a:rPr>
              <a:t>.</a:t>
            </a:r>
            <a:endParaRPr lang="de-DE" sz="1600" dirty="0">
              <a:solidFill>
                <a:schemeClr val="bg1"/>
              </a:solidFill>
              <a:latin typeface="Palatino Linotype" panose="02040502050505030304" pitchFamily="18" charset="0"/>
            </a:endParaRPr>
          </a:p>
          <a:p>
            <a:pPr>
              <a:spcAft>
                <a:spcPts val="50"/>
              </a:spcAft>
            </a:pPr>
            <a:r>
              <a:rPr lang="de-DE" sz="1600" dirty="0" err="1">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ροσδεήσει</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ἄρ</a:t>
            </a:r>
            <a:r>
              <a:rPr lang="de-DE" sz="1600" dirty="0">
                <a:solidFill>
                  <a:schemeClr val="bg1"/>
                </a:solidFill>
                <a:latin typeface="Palatino Linotype" panose="02040502050505030304" pitchFamily="18" charset="0"/>
              </a:rPr>
              <a:t>α ἔτι καὶ ἄλλων, οἳ </a:t>
            </a:r>
            <a:r>
              <a:rPr lang="el-GR" sz="1600" dirty="0" smtClean="0">
                <a:solidFill>
                  <a:schemeClr val="bg1"/>
                </a:solidFill>
                <a:latin typeface="Palatino Linotype" panose="02040502050505030304" pitchFamily="18" charset="0"/>
              </a:rPr>
              <a:t>ἄλλοθεν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α</a:t>
            </a:r>
            <a:r>
              <a:rPr lang="de-DE" sz="1600" dirty="0" err="1">
                <a:solidFill>
                  <a:schemeClr val="bg1"/>
                </a:solidFill>
                <a:latin typeface="Palatino Linotype" panose="02040502050505030304" pitchFamily="18" charset="0"/>
              </a:rPr>
              <a:t>ὐτῇ</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κομιοῦσιν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ὧν </a:t>
            </a:r>
            <a:r>
              <a:rPr lang="de-DE" sz="1600" dirty="0" err="1">
                <a:solidFill>
                  <a:schemeClr val="bg1"/>
                </a:solidFill>
                <a:latin typeface="Palatino Linotype" panose="02040502050505030304" pitchFamily="18" charset="0"/>
              </a:rPr>
              <a:t>δεῖτ</a:t>
            </a:r>
            <a:r>
              <a:rPr lang="de-DE" sz="1600" dirty="0">
                <a:solidFill>
                  <a:schemeClr val="bg1"/>
                </a:solidFill>
                <a:latin typeface="Palatino Linotype" panose="02040502050505030304" pitchFamily="18" charset="0"/>
              </a:rPr>
              <a:t>αι</a:t>
            </a:r>
            <a:r>
              <a:rPr lang="de-DE" sz="1600" dirty="0" smtClean="0">
                <a:solidFill>
                  <a:schemeClr val="bg1"/>
                </a:solidFill>
                <a:latin typeface="Palatino Linotype" panose="02040502050505030304" pitchFamily="18" charset="0"/>
              </a:rPr>
              <a:t>.</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Δ</a:t>
            </a:r>
            <a:r>
              <a:rPr lang="de-DE" sz="1600" dirty="0" err="1" smtClean="0">
                <a:solidFill>
                  <a:schemeClr val="bg1"/>
                </a:solidFill>
                <a:latin typeface="Palatino Linotype" panose="02040502050505030304" pitchFamily="18" charset="0"/>
              </a:rPr>
              <a:t>εήσει</a:t>
            </a:r>
            <a:r>
              <a:rPr lang="de-DE" sz="1600" dirty="0" smtClean="0">
                <a:solidFill>
                  <a:schemeClr val="bg1"/>
                </a:solidFill>
                <a:latin typeface="Palatino Linotype" panose="02040502050505030304" pitchFamily="18" charset="0"/>
              </a:rPr>
              <a:t>.</a:t>
            </a:r>
          </a:p>
          <a:p>
            <a:pPr>
              <a:spcAft>
                <a:spcPts val="50"/>
              </a:spcAft>
            </a:pPr>
            <a:r>
              <a:rPr lang="de-DE" sz="1600" dirty="0" err="1">
                <a:solidFill>
                  <a:schemeClr val="bg1"/>
                </a:solidFill>
                <a:latin typeface="Palatino Linotype" panose="02040502050505030304" pitchFamily="18" charset="0"/>
              </a:rPr>
              <a:t>Σω</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ρῶτον</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οὖν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τίνα τρόπον διαιτήσονται οἱ οὕτω παρεσκευασμένοι. </a:t>
            </a:r>
            <a:r>
              <a:rPr lang="el-GR" sz="1600" dirty="0" smtClean="0">
                <a:solidFill>
                  <a:schemeClr val="bg1"/>
                </a:solidFill>
                <a:latin typeface="Palatino Linotype" panose="02040502050505030304" pitchFamily="18" charset="0"/>
              </a:rPr>
              <a:t>Ἄ</a:t>
            </a:r>
            <a:r>
              <a:rPr lang="de-DE" sz="1600" dirty="0" err="1" smtClean="0">
                <a:solidFill>
                  <a:schemeClr val="bg1"/>
                </a:solidFill>
                <a:latin typeface="Palatino Linotype" panose="02040502050505030304" pitchFamily="18" charset="0"/>
              </a:rPr>
              <a:t>λλο</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τι</a:t>
            </a:r>
            <a:r>
              <a:rPr lang="de-DE" sz="1600" dirty="0">
                <a:solidFill>
                  <a:schemeClr val="bg1"/>
                </a:solidFill>
                <a:latin typeface="Palatino Linotype" panose="02040502050505030304" pitchFamily="18" charset="0"/>
              </a:rPr>
              <a:t> ἢ </a:t>
            </a:r>
            <a:r>
              <a:rPr lang="de-DE" sz="1600" dirty="0" err="1">
                <a:solidFill>
                  <a:schemeClr val="bg1"/>
                </a:solidFill>
                <a:latin typeface="Palatino Linotype" panose="02040502050505030304" pitchFamily="18" charset="0"/>
              </a:rPr>
              <a:t>σῖτόν</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τε</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π</a:t>
            </a:r>
            <a:r>
              <a:rPr lang="de-DE" sz="1600" dirty="0" err="1">
                <a:solidFill>
                  <a:schemeClr val="bg1"/>
                </a:solidFill>
                <a:latin typeface="Palatino Linotype" panose="02040502050505030304" pitchFamily="18" charset="0"/>
              </a:rPr>
              <a:t>οι</a:t>
            </a:r>
            <a:r>
              <a:rPr lang="el-GR" sz="1600" dirty="0">
                <a:solidFill>
                  <a:schemeClr val="bg1"/>
                </a:solidFill>
                <a:latin typeface="Palatino Linotype" panose="02040502050505030304" pitchFamily="18" charset="0"/>
              </a:rPr>
              <a:t>ήσου</a:t>
            </a:r>
            <a:r>
              <a:rPr lang="de-DE" sz="1600" dirty="0" err="1" smtClean="0">
                <a:solidFill>
                  <a:schemeClr val="bg1"/>
                </a:solidFill>
                <a:latin typeface="Palatino Linotype" panose="02040502050505030304" pitchFamily="18" charset="0"/>
              </a:rPr>
              <a:t>σι</a:t>
            </a:r>
            <a:r>
              <a:rPr lang="de-DE" sz="1600" dirty="0" smtClean="0">
                <a:solidFill>
                  <a:schemeClr val="bg1"/>
                </a:solidFill>
                <a:latin typeface="Palatino Linotype" panose="02040502050505030304" pitchFamily="18" charset="0"/>
              </a:rPr>
              <a:t> καὶ </a:t>
            </a:r>
            <a:r>
              <a:rPr lang="de-DE" sz="1600" dirty="0">
                <a:solidFill>
                  <a:schemeClr val="bg1"/>
                </a:solidFill>
                <a:latin typeface="Palatino Linotype" panose="02040502050505030304" pitchFamily="18" charset="0"/>
              </a:rPr>
              <a:t>οἶνον καὶ </a:t>
            </a:r>
            <a:r>
              <a:rPr lang="de-DE" sz="1600" dirty="0" err="1" smtClean="0">
                <a:solidFill>
                  <a:schemeClr val="bg1"/>
                </a:solidFill>
                <a:latin typeface="Palatino Linotype" panose="02040502050505030304" pitchFamily="18" charset="0"/>
              </a:rPr>
              <a:t>ἱμάτι</a:t>
            </a:r>
            <a:r>
              <a:rPr lang="de-DE" sz="1600" dirty="0" smtClean="0">
                <a:solidFill>
                  <a:schemeClr val="bg1"/>
                </a:solidFill>
                <a:latin typeface="Palatino Linotype" panose="02040502050505030304" pitchFamily="18" charset="0"/>
              </a:rPr>
              <a:t>α. </a:t>
            </a:r>
            <a:r>
              <a:rPr lang="el-GR" sz="1600" dirty="0" smtClean="0">
                <a:solidFill>
                  <a:schemeClr val="bg1"/>
                </a:solidFill>
                <a:latin typeface="Palatino Linotype" panose="02040502050505030304" pitchFamily="18" charset="0"/>
              </a:rPr>
              <a:t>Κ</a:t>
            </a:r>
            <a:r>
              <a:rPr lang="de-DE" sz="1600" dirty="0" smtClean="0">
                <a:solidFill>
                  <a:schemeClr val="bg1"/>
                </a:solidFill>
                <a:latin typeface="Palatino Linotype" panose="02040502050505030304" pitchFamily="18" charset="0"/>
              </a:rPr>
              <a:t>αὶ </a:t>
            </a:r>
            <a:r>
              <a:rPr lang="de-DE" sz="1600" dirty="0" err="1" smtClean="0">
                <a:solidFill>
                  <a:schemeClr val="bg1"/>
                </a:solidFill>
                <a:latin typeface="Palatino Linotype" panose="02040502050505030304" pitchFamily="18" charset="0"/>
              </a:rPr>
              <a:t>οἰκοδομ</a:t>
            </a:r>
            <a:r>
              <a:rPr lang="el-GR" sz="1600" dirty="0" smtClean="0">
                <a:solidFill>
                  <a:schemeClr val="bg1"/>
                </a:solidFill>
                <a:latin typeface="Palatino Linotype" panose="02040502050505030304" pitchFamily="18" charset="0"/>
              </a:rPr>
              <a:t>ήσονται</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οἰκί</a:t>
            </a:r>
            <a:r>
              <a:rPr lang="de-DE" sz="1600" dirty="0" smtClean="0">
                <a:solidFill>
                  <a:schemeClr val="bg1"/>
                </a:solidFill>
                <a:latin typeface="Palatino Linotype" panose="02040502050505030304" pitchFamily="18" charset="0"/>
              </a:rPr>
              <a:t>ας καὶ</a:t>
            </a:r>
          </a:p>
          <a:p>
            <a:pPr>
              <a:spcAft>
                <a:spcPts val="50"/>
              </a:spcAft>
            </a:pP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θρέψοντ</a:t>
            </a:r>
            <a:r>
              <a:rPr lang="de-DE" sz="1600" dirty="0" smtClean="0">
                <a:solidFill>
                  <a:schemeClr val="bg1"/>
                </a:solidFill>
                <a:latin typeface="Palatino Linotype" panose="02040502050505030304" pitchFamily="18" charset="0"/>
              </a:rPr>
              <a:t>αι ἐκ τῶν κριθῶν </a:t>
            </a:r>
            <a:r>
              <a:rPr lang="de-DE" sz="1600" dirty="0">
                <a:solidFill>
                  <a:schemeClr val="bg1"/>
                </a:solidFill>
                <a:latin typeface="Palatino Linotype" panose="02040502050505030304" pitchFamily="18" charset="0"/>
              </a:rPr>
              <a:t>ἄλφιτα σκευαζόμενοι. </a:t>
            </a:r>
            <a:r>
              <a:rPr lang="de-DE" sz="1600" dirty="0" err="1">
                <a:solidFill>
                  <a:schemeClr val="bg1"/>
                </a:solidFill>
                <a:latin typeface="Palatino Linotype" panose="02040502050505030304" pitchFamily="18" charset="0"/>
              </a:rPr>
              <a:t>Ε</a:t>
            </a:r>
            <a:r>
              <a:rPr lang="de-DE" sz="1600" dirty="0" err="1" smtClean="0">
                <a:solidFill>
                  <a:schemeClr val="bg1"/>
                </a:solidFill>
                <a:latin typeface="Palatino Linotype" panose="02040502050505030304" pitchFamily="18" charset="0"/>
              </a:rPr>
              <a:t>ὐωχήσοντ</a:t>
            </a:r>
            <a:r>
              <a:rPr lang="de-DE" sz="1600" dirty="0" smtClean="0">
                <a:solidFill>
                  <a:schemeClr val="bg1"/>
                </a:solidFill>
                <a:latin typeface="Palatino Linotype" panose="02040502050505030304" pitchFamily="18" charset="0"/>
              </a:rPr>
              <a:t>αι δὲ</a:t>
            </a:r>
          </a:p>
          <a:p>
            <a:pPr>
              <a:spcAft>
                <a:spcPts val="50"/>
              </a:spcAft>
            </a:pPr>
            <a:r>
              <a:rPr lang="de-DE" sz="1600" dirty="0" smtClean="0">
                <a:solidFill>
                  <a:schemeClr val="bg1"/>
                </a:solidFill>
                <a:latin typeface="Palatino Linotype" panose="02040502050505030304" pitchFamily="18" charset="0"/>
              </a:rPr>
              <a:t>	π</a:t>
            </a:r>
            <a:r>
              <a:rPr lang="de-DE" sz="1600" dirty="0" err="1" smtClean="0">
                <a:solidFill>
                  <a:schemeClr val="bg1"/>
                </a:solidFill>
                <a:latin typeface="Palatino Linotype" panose="02040502050505030304" pitchFamily="18" charset="0"/>
              </a:rPr>
              <a:t>ίνοντες</a:t>
            </a:r>
            <a:r>
              <a:rPr lang="de-DE" sz="1600" dirty="0" smtClean="0">
                <a:solidFill>
                  <a:schemeClr val="bg1"/>
                </a:solidFill>
                <a:latin typeface="Palatino Linotype" panose="02040502050505030304" pitchFamily="18" charset="0"/>
              </a:rPr>
              <a:t> ο</a:t>
            </a:r>
            <a:r>
              <a:rPr lang="el-GR" sz="1600" dirty="0" smtClean="0">
                <a:solidFill>
                  <a:schemeClr val="bg1"/>
                </a:solidFill>
                <a:latin typeface="Palatino Linotype" panose="02040502050505030304" pitchFamily="18" charset="0"/>
              </a:rPr>
              <a:t>ἶ</a:t>
            </a:r>
            <a:r>
              <a:rPr lang="de-DE" sz="1600" dirty="0" err="1" smtClean="0">
                <a:solidFill>
                  <a:schemeClr val="bg1"/>
                </a:solidFill>
                <a:latin typeface="Palatino Linotype" panose="02040502050505030304" pitchFamily="18" charset="0"/>
              </a:rPr>
              <a:t>νον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καὶ </a:t>
            </a:r>
            <a:r>
              <a:rPr lang="de-DE" sz="1600" dirty="0" err="1">
                <a:solidFill>
                  <a:schemeClr val="bg1"/>
                </a:solidFill>
                <a:latin typeface="Palatino Linotype" panose="02040502050505030304" pitchFamily="18" charset="0"/>
              </a:rPr>
              <a:t>ὑμνοῦντες</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τοὺς</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θεούς</a:t>
            </a:r>
            <a:r>
              <a:rPr lang="de-DE" sz="1600" dirty="0">
                <a:solidFill>
                  <a:schemeClr val="bg1"/>
                </a:solidFill>
                <a:latin typeface="Palatino Linotype" panose="02040502050505030304" pitchFamily="18" charset="0"/>
              </a:rPr>
              <a:t>, καὶ </a:t>
            </a:r>
            <a:r>
              <a:rPr lang="de-DE" sz="1600" dirty="0" err="1">
                <a:solidFill>
                  <a:schemeClr val="bg1"/>
                </a:solidFill>
                <a:latin typeface="Palatino Linotype" panose="02040502050505030304" pitchFamily="18" charset="0"/>
              </a:rPr>
              <a:t>οὕτω</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διά</a:t>
            </a:r>
            <a:r>
              <a:rPr lang="el-GR" sz="1600" dirty="0" smtClean="0">
                <a:solidFill>
                  <a:schemeClr val="bg1"/>
                </a:solidFill>
                <a:latin typeface="Palatino Linotype" panose="02040502050505030304" pitchFamily="18" charset="0"/>
              </a:rPr>
              <a:t>ξουσι</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τὸν</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β</a:t>
            </a:r>
            <a:r>
              <a:rPr lang="de-DE" sz="1600" dirty="0" err="1" smtClean="0">
                <a:solidFill>
                  <a:schemeClr val="bg1"/>
                </a:solidFill>
                <a:latin typeface="Palatino Linotype" panose="02040502050505030304" pitchFamily="18" charset="0"/>
              </a:rPr>
              <a:t>ίον</a:t>
            </a:r>
            <a:endParaRPr lang="de-DE" sz="1600" dirty="0" smtClean="0">
              <a:solidFill>
                <a:schemeClr val="bg1"/>
              </a:solidFill>
              <a:latin typeface="Palatino Linotype" panose="02040502050505030304" pitchFamily="18" charset="0"/>
            </a:endParaRPr>
          </a:p>
          <a:p>
            <a:pPr>
              <a:spcAft>
                <a:spcPts val="50"/>
              </a:spcAft>
            </a:pP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ἐν</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εἰρήνῃ</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μετὰ</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ὑγιεί</a:t>
            </a:r>
            <a:r>
              <a:rPr lang="de-DE" sz="1600" dirty="0" smtClean="0">
                <a:solidFill>
                  <a:schemeClr val="bg1"/>
                </a:solidFill>
                <a:latin typeface="Palatino Linotype" panose="02040502050505030304" pitchFamily="18" charset="0"/>
              </a:rPr>
              <a:t>ας.</a:t>
            </a:r>
            <a:endParaRPr lang="de-DE" sz="1600" dirty="0">
              <a:solidFill>
                <a:schemeClr val="bg1"/>
              </a:solidFill>
              <a:latin typeface="Palatino Linotype" panose="02040502050505030304" pitchFamily="18" charset="0"/>
            </a:endParaRPr>
          </a:p>
        </p:txBody>
      </p:sp>
      <p:sp>
        <p:nvSpPr>
          <p:cNvPr id="4" name="Ellipse 3"/>
          <p:cNvSpPr/>
          <p:nvPr/>
        </p:nvSpPr>
        <p:spPr>
          <a:xfrm>
            <a:off x="2123728" y="4725144"/>
            <a:ext cx="504056" cy="2880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5005488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95536" y="620688"/>
            <a:ext cx="8280920" cy="5068054"/>
          </a:xfrm>
          <a:prstGeom prst="rect">
            <a:avLst/>
          </a:prstGeom>
          <a:noFill/>
        </p:spPr>
        <p:txBody>
          <a:bodyPr wrap="square" rtlCol="0">
            <a:spAutoFit/>
          </a:bodyPr>
          <a:lstStyle/>
          <a:p>
            <a:pPr>
              <a:spcAft>
                <a:spcPts val="1000"/>
              </a:spcAft>
            </a:pPr>
            <a:r>
              <a:rPr lang="de-DE" sz="1600" b="1" dirty="0" smtClean="0">
                <a:solidFill>
                  <a:schemeClr val="bg1"/>
                </a:solidFill>
                <a:latin typeface="Palatino Linotype" panose="02040502050505030304" pitchFamily="18" charset="0"/>
              </a:rPr>
              <a:t>Bildungsplan 2016</a:t>
            </a:r>
          </a:p>
          <a:p>
            <a:pPr>
              <a:spcAft>
                <a:spcPts val="1000"/>
              </a:spcAft>
            </a:pPr>
            <a:endParaRPr lang="de-DE" sz="1600" b="1" dirty="0">
              <a:solidFill>
                <a:schemeClr val="bg1"/>
              </a:solidFill>
              <a:latin typeface="Palatino Linotype" panose="02040502050505030304" pitchFamily="18" charset="0"/>
            </a:endParaRPr>
          </a:p>
          <a:p>
            <a:pPr>
              <a:spcAft>
                <a:spcPts val="1000"/>
              </a:spcAft>
            </a:pPr>
            <a:r>
              <a:rPr lang="de-DE" sz="1600" b="1" dirty="0" smtClean="0">
                <a:solidFill>
                  <a:schemeClr val="bg1"/>
                </a:solidFill>
                <a:latin typeface="Palatino Linotype" panose="02040502050505030304" pitchFamily="18" charset="0"/>
              </a:rPr>
              <a:t>3.1.4 Texte und Literatur</a:t>
            </a:r>
          </a:p>
          <a:p>
            <a:pPr>
              <a:spcAft>
                <a:spcPts val="1000"/>
              </a:spcAft>
            </a:pPr>
            <a:r>
              <a:rPr lang="de-DE" sz="1600" dirty="0" smtClean="0">
                <a:solidFill>
                  <a:schemeClr val="bg1"/>
                </a:solidFill>
                <a:latin typeface="Palatino Linotype" panose="02040502050505030304" pitchFamily="18" charset="0"/>
              </a:rPr>
              <a:t>[…] Sie </a:t>
            </a:r>
            <a:r>
              <a:rPr lang="de-DE" sz="1600" b="1" dirty="0" smtClean="0">
                <a:solidFill>
                  <a:srgbClr val="FF0000"/>
                </a:solidFill>
                <a:latin typeface="Palatino Linotype" panose="02040502050505030304" pitchFamily="18" charset="0"/>
              </a:rPr>
              <a:t>strukturieren die Texte </a:t>
            </a:r>
            <a:r>
              <a:rPr lang="de-DE" sz="1600" dirty="0" smtClean="0">
                <a:solidFill>
                  <a:schemeClr val="bg1"/>
                </a:solidFill>
                <a:latin typeface="Palatino Linotype" panose="02040502050505030304" pitchFamily="18" charset="0"/>
              </a:rPr>
              <a:t>nach </a:t>
            </a:r>
            <a:r>
              <a:rPr lang="de-DE" sz="1600" b="1" dirty="0" smtClean="0">
                <a:solidFill>
                  <a:srgbClr val="FF0000"/>
                </a:solidFill>
                <a:latin typeface="Palatino Linotype" panose="02040502050505030304" pitchFamily="18" charset="0"/>
              </a:rPr>
              <a:t>formalen und inhaltlichen Kriterien </a:t>
            </a:r>
            <a:r>
              <a:rPr lang="de-DE" sz="1600" dirty="0" smtClean="0">
                <a:solidFill>
                  <a:schemeClr val="bg1"/>
                </a:solidFill>
                <a:latin typeface="Palatino Linotype" panose="02040502050505030304" pitchFamily="18" charset="0"/>
              </a:rPr>
              <a:t>und interpretieren sie zunehmend selbstständig, indem sie auch sachliche und historische Hintergründe </a:t>
            </a:r>
            <a:r>
              <a:rPr lang="de-DE" sz="1600" dirty="0">
                <a:solidFill>
                  <a:schemeClr val="bg1"/>
                </a:solidFill>
                <a:latin typeface="Palatino Linotype" panose="02040502050505030304" pitchFamily="18" charset="0"/>
              </a:rPr>
              <a:t>einbeziehen. […]</a:t>
            </a:r>
          </a:p>
          <a:p>
            <a:pPr>
              <a:spcAft>
                <a:spcPts val="1000"/>
              </a:spcAft>
            </a:pPr>
            <a:endParaRPr lang="de-DE" sz="1600" dirty="0" smtClean="0">
              <a:solidFill>
                <a:schemeClr val="bg1"/>
              </a:solidFill>
              <a:latin typeface="Palatino Linotype" panose="02040502050505030304" pitchFamily="18" charset="0"/>
            </a:endParaRPr>
          </a:p>
          <a:p>
            <a:pPr>
              <a:spcAft>
                <a:spcPts val="1000"/>
              </a:spcAft>
            </a:pPr>
            <a:r>
              <a:rPr lang="de-DE" sz="1600" dirty="0" smtClean="0">
                <a:solidFill>
                  <a:schemeClr val="bg1"/>
                </a:solidFill>
                <a:latin typeface="Palatino Linotype" panose="02040502050505030304" pitchFamily="18" charset="0"/>
              </a:rPr>
              <a:t>Die Schülerinnen und Schüler können</a:t>
            </a:r>
          </a:p>
          <a:p>
            <a:pPr>
              <a:spcAft>
                <a:spcPts val="1000"/>
              </a:spcAft>
            </a:pPr>
            <a:r>
              <a:rPr lang="de-DE" sz="1600" b="1" dirty="0" smtClean="0">
                <a:solidFill>
                  <a:schemeClr val="bg1"/>
                </a:solidFill>
                <a:latin typeface="Palatino Linotype" panose="02040502050505030304" pitchFamily="18" charset="0"/>
              </a:rPr>
              <a:t>Strukturierung</a:t>
            </a:r>
          </a:p>
          <a:p>
            <a:pPr marL="342900" indent="-342900">
              <a:spcAft>
                <a:spcPts val="1000"/>
              </a:spcAft>
              <a:buAutoNum type="arabicParenBoth" startAt="9"/>
            </a:pPr>
            <a:r>
              <a:rPr lang="de-DE" sz="1600" dirty="0" smtClean="0">
                <a:solidFill>
                  <a:schemeClr val="bg1"/>
                </a:solidFill>
                <a:latin typeface="Palatino Linotype" panose="02040502050505030304" pitchFamily="18" charset="0"/>
              </a:rPr>
              <a:t>sprachlich-formale und </a:t>
            </a:r>
            <a:r>
              <a:rPr lang="de-DE" sz="1600" b="1" dirty="0" smtClean="0">
                <a:solidFill>
                  <a:srgbClr val="FF0000"/>
                </a:solidFill>
                <a:latin typeface="Palatino Linotype" panose="02040502050505030304" pitchFamily="18" charset="0"/>
              </a:rPr>
              <a:t>inhaltliche Textmerkmale</a:t>
            </a:r>
            <a:r>
              <a:rPr lang="de-DE" sz="1600" dirty="0" smtClean="0">
                <a:solidFill>
                  <a:schemeClr val="bg1"/>
                </a:solidFill>
                <a:latin typeface="Palatino Linotype" panose="02040502050505030304" pitchFamily="18" charset="0"/>
              </a:rPr>
              <a:t> zunehmend selbstständig </a:t>
            </a:r>
            <a:r>
              <a:rPr lang="de-DE" sz="1600" b="1" dirty="0" smtClean="0">
                <a:solidFill>
                  <a:srgbClr val="FF0000"/>
                </a:solidFill>
                <a:latin typeface="Palatino Linotype" panose="02040502050505030304" pitchFamily="18" charset="0"/>
              </a:rPr>
              <a:t>herausarbeiten</a:t>
            </a:r>
            <a:r>
              <a:rPr lang="de-DE" sz="1600" dirty="0" smtClean="0">
                <a:solidFill>
                  <a:schemeClr val="bg1"/>
                </a:solidFill>
                <a:latin typeface="Palatino Linotype" panose="02040502050505030304" pitchFamily="18" charset="0"/>
              </a:rPr>
              <a:t> (zum Beispiel Textsorte, Personen, Tempora, Modi, Diathesen,      Wort- und Sachfelder, sinntragende Begriffe).</a:t>
            </a:r>
          </a:p>
          <a:p>
            <a:pPr>
              <a:spcAft>
                <a:spcPts val="1000"/>
              </a:spcAft>
            </a:pPr>
            <a:endParaRPr lang="de-DE" sz="1600" dirty="0" smtClean="0">
              <a:solidFill>
                <a:schemeClr val="bg1"/>
              </a:solidFill>
              <a:latin typeface="Palatino Linotype" panose="02040502050505030304" pitchFamily="18" charset="0"/>
            </a:endParaRPr>
          </a:p>
          <a:p>
            <a:pPr>
              <a:spcAft>
                <a:spcPts val="1000"/>
              </a:spcAft>
            </a:pPr>
            <a:r>
              <a:rPr lang="de-DE" sz="1600" b="1" dirty="0" smtClean="0">
                <a:solidFill>
                  <a:schemeClr val="bg1"/>
                </a:solidFill>
                <a:latin typeface="Palatino Linotype" panose="02040502050505030304" pitchFamily="18" charset="0"/>
              </a:rPr>
              <a:t>Rekapitulation</a:t>
            </a:r>
          </a:p>
          <a:p>
            <a:pPr>
              <a:spcAft>
                <a:spcPts val="1000"/>
              </a:spcAft>
            </a:pPr>
            <a:r>
              <a:rPr lang="de-DE" sz="1600" dirty="0" smtClean="0">
                <a:solidFill>
                  <a:schemeClr val="bg1"/>
                </a:solidFill>
                <a:latin typeface="Palatino Linotype" panose="02040502050505030304" pitchFamily="18" charset="0"/>
              </a:rPr>
              <a:t>(12) Texte sinngebend vorlesen und so ihr Textverständnis zeigen.</a:t>
            </a:r>
          </a:p>
        </p:txBody>
      </p:sp>
    </p:spTree>
    <p:extLst>
      <p:ext uri="{BB962C8B-B14F-4D97-AF65-F5344CB8AC3E}">
        <p14:creationId xmlns:p14="http://schemas.microsoft.com/office/powerpoint/2010/main" val="31687159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6251" y="188640"/>
            <a:ext cx="9015152" cy="6409447"/>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Modell </a:t>
            </a:r>
            <a:r>
              <a:rPr lang="de-DE" sz="2000" b="1" u="sng" dirty="0" smtClean="0">
                <a:solidFill>
                  <a:schemeClr val="bg1"/>
                </a:solidFill>
                <a:latin typeface="Palatino Linotype" panose="02040502050505030304" pitchFamily="18" charset="0"/>
              </a:rPr>
              <a:t>einer Stadtgründung</a:t>
            </a:r>
            <a:r>
              <a:rPr lang="de-DE" sz="1200" dirty="0" smtClean="0">
                <a:solidFill>
                  <a:schemeClr val="bg1"/>
                </a:solidFill>
                <a:latin typeface="Palatino Linotype" panose="02040502050505030304" pitchFamily="18" charset="0"/>
              </a:rPr>
              <a:t> (</a:t>
            </a:r>
            <a:r>
              <a:rPr lang="de-DE" sz="1200" dirty="0" err="1" smtClean="0">
                <a:solidFill>
                  <a:schemeClr val="bg1"/>
                </a:solidFill>
                <a:latin typeface="Palatino Linotype" panose="02040502050505030304" pitchFamily="18" charset="0"/>
              </a:rPr>
              <a:t>Politeia</a:t>
            </a:r>
            <a:r>
              <a:rPr lang="de-DE" sz="1200" dirty="0" smtClean="0">
                <a:solidFill>
                  <a:schemeClr val="bg1"/>
                </a:solidFill>
                <a:latin typeface="Palatino Linotype" panose="02040502050505030304" pitchFamily="18" charset="0"/>
              </a:rPr>
              <a:t> 369c-372d, gekürzt)</a:t>
            </a:r>
            <a:r>
              <a:rPr lang="de-DE" sz="2000" b="1" u="sng" dirty="0" smtClean="0">
                <a:solidFill>
                  <a:schemeClr val="bg1"/>
                </a:solidFill>
                <a:latin typeface="Palatino Linotype" panose="02040502050505030304" pitchFamily="18" charset="0"/>
              </a:rPr>
              <a:t> </a:t>
            </a:r>
          </a:p>
          <a:p>
            <a:pPr>
              <a:spcAft>
                <a:spcPts val="50"/>
              </a:spcAft>
            </a:pPr>
            <a:r>
              <a:rPr lang="de-DE" sz="1600" dirty="0" err="1" smtClean="0">
                <a:solidFill>
                  <a:schemeClr val="bg1"/>
                </a:solidFill>
                <a:latin typeface="Palatino Linotype" panose="02040502050505030304" pitchFamily="18" charset="0"/>
              </a:rPr>
              <a:t>Σω</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οιήσει</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δὲ</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τ</a:t>
            </a:r>
            <a:r>
              <a:rPr lang="el-GR" sz="1600" dirty="0" smtClean="0">
                <a:solidFill>
                  <a:schemeClr val="bg1"/>
                </a:solidFill>
                <a:latin typeface="Palatino Linotype" panose="02040502050505030304" pitchFamily="18" charset="0"/>
              </a:rPr>
              <a:t>ὴ</a:t>
            </a:r>
            <a:r>
              <a:rPr lang="de-DE" sz="1600" dirty="0" smtClean="0">
                <a:solidFill>
                  <a:schemeClr val="bg1"/>
                </a:solidFill>
                <a:latin typeface="Palatino Linotype" panose="02040502050505030304" pitchFamily="18" charset="0"/>
              </a:rPr>
              <a:t>ν </a:t>
            </a:r>
            <a:r>
              <a:rPr lang="el-GR" sz="1600" dirty="0" smtClean="0">
                <a:solidFill>
                  <a:schemeClr val="bg1"/>
                </a:solidFill>
                <a:latin typeface="Palatino Linotype" panose="02040502050505030304" pitchFamily="18" charset="0"/>
              </a:rPr>
              <a:t>πόλιν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ἡ </a:t>
            </a:r>
            <a:r>
              <a:rPr lang="de-DE" sz="1600" dirty="0" err="1">
                <a:solidFill>
                  <a:schemeClr val="bg1"/>
                </a:solidFill>
                <a:latin typeface="Palatino Linotype" panose="02040502050505030304" pitchFamily="18" charset="0"/>
              </a:rPr>
              <a:t>ἡμετέρ</a:t>
            </a:r>
            <a:r>
              <a:rPr lang="de-DE" sz="1600" dirty="0">
                <a:solidFill>
                  <a:schemeClr val="bg1"/>
                </a:solidFill>
                <a:latin typeface="Palatino Linotype" panose="02040502050505030304" pitchFamily="18" charset="0"/>
              </a:rPr>
              <a:t>α χρεία. </a:t>
            </a:r>
            <a:endParaRPr lang="de-DE" sz="1600" dirty="0" smtClean="0">
              <a:solidFill>
                <a:schemeClr val="bg1"/>
              </a:solidFill>
              <a:latin typeface="Palatino Linotype" panose="02040502050505030304" pitchFamily="18" charset="0"/>
            </a:endParaRPr>
          </a:p>
          <a:p>
            <a:pPr>
              <a:spcAft>
                <a:spcPts val="50"/>
              </a:spcAft>
            </a:pPr>
            <a:r>
              <a:rPr lang="de-DE" sz="1600" dirty="0" smtClean="0">
                <a:solidFill>
                  <a:schemeClr val="bg1"/>
                </a:solidFill>
                <a:latin typeface="Palatino Linotype" panose="02040502050505030304" pitchFamily="18" charset="0"/>
              </a:rPr>
              <a:t>Ἀ</a:t>
            </a:r>
            <a:r>
              <a:rPr lang="el-GR" sz="1600" dirty="0" smtClean="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el-GR" sz="1600" b="1" dirty="0" smtClean="0">
                <a:solidFill>
                  <a:srgbClr val="0000CC"/>
                </a:solidFill>
                <a:latin typeface="Palatino Linotype" panose="02040502050505030304" pitchFamily="18" charset="0"/>
              </a:rPr>
              <a:t>Π</a:t>
            </a:r>
            <a:r>
              <a:rPr lang="de-DE" sz="1600" b="1" dirty="0" err="1" smtClean="0">
                <a:solidFill>
                  <a:srgbClr val="0000CC"/>
                </a:solidFill>
                <a:latin typeface="Palatino Linotype" panose="02040502050505030304" pitchFamily="18" charset="0"/>
              </a:rPr>
              <a:t>ῶς</a:t>
            </a:r>
            <a:r>
              <a:rPr lang="de-DE" sz="1600" b="1" dirty="0" smtClean="0">
                <a:solidFill>
                  <a:srgbClr val="0000CC"/>
                </a:solidFill>
                <a:latin typeface="Palatino Linotype" panose="02040502050505030304" pitchFamily="18" charset="0"/>
              </a:rPr>
              <a:t> </a:t>
            </a:r>
            <a:r>
              <a:rPr lang="de-DE" sz="1600" b="1" dirty="0">
                <a:solidFill>
                  <a:srgbClr val="0000CC"/>
                </a:solidFill>
                <a:latin typeface="Palatino Linotype" panose="02040502050505030304" pitchFamily="18" charset="0"/>
              </a:rPr>
              <a:t>δ' </a:t>
            </a:r>
            <a:r>
              <a:rPr lang="de-DE" sz="1600" b="1" dirty="0" err="1">
                <a:solidFill>
                  <a:srgbClr val="0000CC"/>
                </a:solidFill>
                <a:latin typeface="Palatino Linotype" panose="02040502050505030304" pitchFamily="18" charset="0"/>
              </a:rPr>
              <a:t>οὔ</a:t>
            </a:r>
            <a:r>
              <a:rPr lang="de-DE" sz="1600" b="1" dirty="0">
                <a:solidFill>
                  <a:srgbClr val="0000CC"/>
                </a:solidFill>
                <a:latin typeface="Palatino Linotype" panose="02040502050505030304" pitchFamily="18" charset="0"/>
              </a:rPr>
              <a:t>;</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Ἀλλὰ</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μὴν</a:t>
            </a:r>
            <a:r>
              <a:rPr lang="de-DE" sz="1600" dirty="0">
                <a:solidFill>
                  <a:schemeClr val="bg1"/>
                </a:solidFill>
                <a:latin typeface="Palatino Linotype" panose="02040502050505030304" pitchFamily="18" charset="0"/>
              </a:rPr>
              <a:t> π</a:t>
            </a:r>
            <a:r>
              <a:rPr lang="de-DE" sz="1600" dirty="0" err="1">
                <a:solidFill>
                  <a:schemeClr val="bg1"/>
                </a:solidFill>
                <a:latin typeface="Palatino Linotype" panose="02040502050505030304" pitchFamily="18" charset="0"/>
              </a:rPr>
              <a:t>ρώτη</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γε</a:t>
            </a:r>
            <a:r>
              <a:rPr lang="de-DE" sz="1600" dirty="0">
                <a:solidFill>
                  <a:schemeClr val="bg1"/>
                </a:solidFill>
                <a:latin typeface="Palatino Linotype" panose="02040502050505030304" pitchFamily="18" charset="0"/>
              </a:rPr>
              <a:t> καὶ </a:t>
            </a:r>
            <a:r>
              <a:rPr lang="de-DE" sz="1600" dirty="0" err="1">
                <a:solidFill>
                  <a:schemeClr val="bg1"/>
                </a:solidFill>
                <a:latin typeface="Palatino Linotype" panose="02040502050505030304" pitchFamily="18" charset="0"/>
              </a:rPr>
              <a:t>μεγίστη</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τῶν</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χρειῶν</a:t>
            </a:r>
            <a:r>
              <a:rPr lang="de-DE" sz="1600" dirty="0">
                <a:solidFill>
                  <a:schemeClr val="bg1"/>
                </a:solidFill>
                <a:latin typeface="Palatino Linotype" panose="02040502050505030304" pitchFamily="18" charset="0"/>
              </a:rPr>
              <a:t> ἡ </a:t>
            </a:r>
            <a:r>
              <a:rPr lang="de-DE" sz="1600" dirty="0" err="1">
                <a:solidFill>
                  <a:schemeClr val="bg1"/>
                </a:solidFill>
                <a:latin typeface="Palatino Linotype" panose="02040502050505030304" pitchFamily="18" charset="0"/>
              </a:rPr>
              <a:t>τῆς</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τροφῆς</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παρα</a:t>
            </a:r>
            <a:r>
              <a:rPr lang="de-DE" sz="1600" dirty="0" err="1" smtClean="0">
                <a:solidFill>
                  <a:schemeClr val="bg1"/>
                </a:solidFill>
                <a:latin typeface="Palatino Linotype" panose="02040502050505030304" pitchFamily="18" charset="0"/>
              </a:rPr>
              <a:t>σκευ</a:t>
            </a:r>
            <a:r>
              <a:rPr lang="el-GR" sz="1600" dirty="0" smtClean="0">
                <a:solidFill>
                  <a:schemeClr val="bg1"/>
                </a:solidFill>
                <a:latin typeface="Palatino Linotype" panose="02040502050505030304" pitchFamily="18" charset="0"/>
              </a:rPr>
              <a:t>ή</a:t>
            </a:r>
            <a:r>
              <a:rPr lang="de-DE" sz="1600" dirty="0" smtClean="0">
                <a:solidFill>
                  <a:schemeClr val="bg1"/>
                </a:solidFill>
                <a:latin typeface="Palatino Linotype" panose="02040502050505030304" pitchFamily="18" charset="0"/>
              </a:rPr>
              <a:t>. </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el-GR" sz="1600" b="1" dirty="0" smtClean="0">
                <a:solidFill>
                  <a:srgbClr val="0000CC"/>
                </a:solidFill>
                <a:latin typeface="Palatino Linotype" panose="02040502050505030304" pitchFamily="18" charset="0"/>
              </a:rPr>
              <a:t>Π</a:t>
            </a:r>
            <a:r>
              <a:rPr lang="de-DE" sz="1600" b="1" dirty="0" smtClean="0">
                <a:solidFill>
                  <a:srgbClr val="0000CC"/>
                </a:solidFill>
                <a:latin typeface="Palatino Linotype" panose="02040502050505030304" pitchFamily="18" charset="0"/>
              </a:rPr>
              <a:t>α</a:t>
            </a:r>
            <a:r>
              <a:rPr lang="de-DE" sz="1600" b="1" dirty="0" err="1" smtClean="0">
                <a:solidFill>
                  <a:srgbClr val="0000CC"/>
                </a:solidFill>
                <a:latin typeface="Palatino Linotype" panose="02040502050505030304" pitchFamily="18" charset="0"/>
              </a:rPr>
              <a:t>ντά</a:t>
            </a:r>
            <a:r>
              <a:rPr lang="de-DE" sz="1600" b="1" dirty="0" smtClean="0">
                <a:solidFill>
                  <a:srgbClr val="0000CC"/>
                </a:solidFill>
                <a:latin typeface="Palatino Linotype" panose="02040502050505030304" pitchFamily="18" charset="0"/>
              </a:rPr>
              <a:t>πασί </a:t>
            </a:r>
            <a:r>
              <a:rPr lang="de-DE" sz="1600" b="1" dirty="0">
                <a:solidFill>
                  <a:srgbClr val="0000CC"/>
                </a:solidFill>
                <a:latin typeface="Palatino Linotype" panose="02040502050505030304" pitchFamily="18" charset="0"/>
              </a:rPr>
              <a:t>γε.</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Δ</a:t>
            </a:r>
            <a:r>
              <a:rPr lang="de-DE" sz="1600" dirty="0" err="1" smtClean="0">
                <a:solidFill>
                  <a:schemeClr val="bg1"/>
                </a:solidFill>
                <a:latin typeface="Palatino Linotype" panose="02040502050505030304" pitchFamily="18" charset="0"/>
              </a:rPr>
              <a:t>ευτέρ</a:t>
            </a:r>
            <a:r>
              <a:rPr lang="de-DE" sz="1600" dirty="0" smtClean="0">
                <a:solidFill>
                  <a:schemeClr val="bg1"/>
                </a:solidFill>
                <a:latin typeface="Palatino Linotype" panose="02040502050505030304" pitchFamily="18" charset="0"/>
              </a:rPr>
              <a:t>α </a:t>
            </a:r>
            <a:r>
              <a:rPr lang="de-DE" sz="1600" dirty="0">
                <a:solidFill>
                  <a:schemeClr val="bg1"/>
                </a:solidFill>
                <a:latin typeface="Palatino Linotype" panose="02040502050505030304" pitchFamily="18" charset="0"/>
              </a:rPr>
              <a:t>δὴ </a:t>
            </a:r>
            <a:r>
              <a:rPr lang="de-DE" sz="1600" dirty="0" smtClean="0">
                <a:solidFill>
                  <a:schemeClr val="bg1"/>
                </a:solidFill>
                <a:latin typeface="Palatino Linotype" panose="02040502050505030304" pitchFamily="18" charset="0"/>
              </a:rPr>
              <a:t>οἰκ</a:t>
            </a:r>
            <a:r>
              <a:rPr lang="el-GR" sz="1600" dirty="0" smtClean="0">
                <a:solidFill>
                  <a:schemeClr val="bg1"/>
                </a:solidFill>
                <a:latin typeface="Palatino Linotype" panose="02040502050505030304" pitchFamily="18" charset="0"/>
              </a:rPr>
              <a:t>ίας</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τρίτη δὲ ἐσθῆτος καὶ τῶν τοιούτων.</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de-DE" sz="1600" b="1" dirty="0" err="1" smtClean="0">
                <a:solidFill>
                  <a:srgbClr val="0000CC"/>
                </a:solidFill>
                <a:latin typeface="Palatino Linotype" panose="02040502050505030304" pitchFamily="18" charset="0"/>
              </a:rPr>
              <a:t>Ἔστι</a:t>
            </a:r>
            <a:r>
              <a:rPr lang="de-DE" sz="1600" b="1" dirty="0" smtClean="0">
                <a:solidFill>
                  <a:srgbClr val="0000CC"/>
                </a:solidFill>
                <a:latin typeface="Palatino Linotype" panose="02040502050505030304" pitchFamily="18" charset="0"/>
              </a:rPr>
              <a:t> </a:t>
            </a:r>
            <a:r>
              <a:rPr lang="de-DE" sz="1600" b="1" dirty="0">
                <a:solidFill>
                  <a:srgbClr val="0000CC"/>
                </a:solidFill>
                <a:latin typeface="Palatino Linotype" panose="02040502050505030304" pitchFamily="18" charset="0"/>
              </a:rPr>
              <a:t>τα</a:t>
            </a:r>
            <a:r>
              <a:rPr lang="de-DE" sz="1600" b="1" dirty="0" err="1">
                <a:solidFill>
                  <a:srgbClr val="0000CC"/>
                </a:solidFill>
                <a:latin typeface="Palatino Linotype" panose="02040502050505030304" pitchFamily="18" charset="0"/>
              </a:rPr>
              <a:t>ῦτ</a:t>
            </a:r>
            <a:r>
              <a:rPr lang="de-DE" sz="1600" b="1" dirty="0">
                <a:solidFill>
                  <a:srgbClr val="0000CC"/>
                </a:solidFill>
                <a:latin typeface="Palatino Linotype" panose="02040502050505030304" pitchFamily="18" charset="0"/>
              </a:rPr>
              <a:t>α.</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Φ</a:t>
            </a:r>
            <a:r>
              <a:rPr lang="de-DE" sz="1600" dirty="0" err="1" smtClean="0">
                <a:solidFill>
                  <a:schemeClr val="bg1"/>
                </a:solidFill>
                <a:latin typeface="Palatino Linotype" panose="02040502050505030304" pitchFamily="18" charset="0"/>
              </a:rPr>
              <a:t>έρε</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δή</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ῶς</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ἡ π</a:t>
            </a:r>
            <a:r>
              <a:rPr lang="de-DE" sz="1600" dirty="0" err="1">
                <a:solidFill>
                  <a:schemeClr val="bg1"/>
                </a:solidFill>
                <a:latin typeface="Palatino Linotype" panose="02040502050505030304" pitchFamily="18" charset="0"/>
              </a:rPr>
              <a:t>όλις</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ἀρκέσει</a:t>
            </a:r>
            <a:r>
              <a:rPr lang="de-DE" sz="1600" dirty="0">
                <a:solidFill>
                  <a:schemeClr val="bg1"/>
                </a:solidFill>
                <a:latin typeface="Palatino Linotype" panose="02040502050505030304" pitchFamily="18" charset="0"/>
              </a:rPr>
              <a:t> ἐπὶ </a:t>
            </a:r>
            <a:r>
              <a:rPr lang="de-DE" sz="1600" dirty="0" err="1">
                <a:solidFill>
                  <a:schemeClr val="bg1"/>
                </a:solidFill>
                <a:latin typeface="Palatino Linotype" panose="02040502050505030304" pitchFamily="18" charset="0"/>
              </a:rPr>
              <a:t>τοσ</a:t>
            </a:r>
            <a:r>
              <a:rPr lang="de-DE" sz="1600" dirty="0">
                <a:solidFill>
                  <a:schemeClr val="bg1"/>
                </a:solidFill>
                <a:latin typeface="Palatino Linotype" panose="02040502050505030304" pitchFamily="18" charset="0"/>
              </a:rPr>
              <a:t>αύτην παρασκευήν; </a:t>
            </a:r>
            <a:r>
              <a:rPr lang="el-GR" sz="1600" dirty="0" smtClean="0">
                <a:solidFill>
                  <a:schemeClr val="bg1"/>
                </a:solidFill>
                <a:latin typeface="Palatino Linotype" panose="02040502050505030304" pitchFamily="18" charset="0"/>
              </a:rPr>
              <a:t>Οὐ</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πολλῶν</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δεήσει</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πολιτῶν</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Ὁ</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γὰρ</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γεωργὸς</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οὐκ</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αὐτὸς</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ποιήσεται</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ἑαυτῷ</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τὸ</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ἄροτρον</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οὐδὲ</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τὰ</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ἄλλα</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ὄργανα</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τοιαῦτα</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οὐδ</a:t>
            </a:r>
            <a:r>
              <a:rPr lang="de-DE" sz="1600" dirty="0">
                <a:solidFill>
                  <a:schemeClr val="bg1"/>
                </a:solidFill>
                <a:latin typeface="Palatino Linotype" panose="02040502050505030304" pitchFamily="18" charset="0"/>
              </a:rPr>
              <a:t>̉</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αὖ</a:t>
            </a:r>
            <a:r>
              <a:rPr lang="de-DE" sz="1600" dirty="0" smtClean="0">
                <a:solidFill>
                  <a:schemeClr val="bg1"/>
                </a:solidFill>
                <a:latin typeface="Palatino Linotype" panose="02040502050505030304" pitchFamily="18" charset="0"/>
              </a:rPr>
              <a:t> ὁ </a:t>
            </a:r>
            <a:r>
              <a:rPr lang="de-DE" sz="1600" dirty="0" err="1" smtClean="0">
                <a:solidFill>
                  <a:schemeClr val="bg1"/>
                </a:solidFill>
                <a:latin typeface="Palatino Linotype" panose="02040502050505030304" pitchFamily="18" charset="0"/>
              </a:rPr>
              <a:t>οἰκοδόμος</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ἢ</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οὔ</a:t>
            </a:r>
            <a:r>
              <a:rPr lang="de-DE" sz="1600" dirty="0" smtClean="0">
                <a:solidFill>
                  <a:schemeClr val="bg1"/>
                </a:solidFill>
                <a:latin typeface="Palatino Linotype" panose="02040502050505030304" pitchFamily="18" charset="0"/>
              </a:rPr>
              <a:t>;</a:t>
            </a:r>
            <a:endParaRPr lang="de-DE" sz="1600" dirty="0">
              <a:solidFill>
                <a:schemeClr val="bg1"/>
              </a:solidFill>
              <a:latin typeface="Palatino Linotype" panose="02040502050505030304" pitchFamily="18" charset="0"/>
            </a:endParaRP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de-DE" sz="1600" b="1" dirty="0" smtClean="0">
                <a:solidFill>
                  <a:srgbClr val="0000CC"/>
                </a:solidFill>
                <a:latin typeface="Palatino Linotype" panose="02040502050505030304" pitchFamily="18" charset="0"/>
              </a:rPr>
              <a:t>Φα</a:t>
            </a:r>
            <a:r>
              <a:rPr lang="de-DE" sz="1600" b="1" dirty="0" err="1" smtClean="0">
                <a:solidFill>
                  <a:srgbClr val="0000CC"/>
                </a:solidFill>
                <a:latin typeface="Palatino Linotype" panose="02040502050505030304" pitchFamily="18" charset="0"/>
              </a:rPr>
              <a:t>ίν</a:t>
            </a:r>
            <a:r>
              <a:rPr lang="el-GR" sz="1600" b="1" dirty="0" smtClean="0">
                <a:solidFill>
                  <a:srgbClr val="0000CC"/>
                </a:solidFill>
                <a:latin typeface="Palatino Linotype" panose="02040502050505030304" pitchFamily="18" charset="0"/>
              </a:rPr>
              <a:t>ε</a:t>
            </a:r>
            <a:r>
              <a:rPr lang="de-DE" sz="1600" b="1" dirty="0" smtClean="0">
                <a:solidFill>
                  <a:srgbClr val="0000CC"/>
                </a:solidFill>
                <a:latin typeface="Palatino Linotype" panose="02040502050505030304" pitchFamily="18" charset="0"/>
              </a:rPr>
              <a:t>ται.</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Τέκτονες</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οὖν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καὶ </a:t>
            </a:r>
            <a:r>
              <a:rPr lang="de-DE" sz="1600" dirty="0" smtClean="0">
                <a:solidFill>
                  <a:schemeClr val="bg1"/>
                </a:solidFill>
                <a:latin typeface="Palatino Linotype" panose="02040502050505030304" pitchFamily="18" charset="0"/>
              </a:rPr>
              <a:t>χα</a:t>
            </a:r>
            <a:r>
              <a:rPr lang="de-DE" sz="1600" dirty="0" err="1" smtClean="0">
                <a:solidFill>
                  <a:schemeClr val="bg1"/>
                </a:solidFill>
                <a:latin typeface="Palatino Linotype" panose="02040502050505030304" pitchFamily="18" charset="0"/>
              </a:rPr>
              <a:t>λκ</a:t>
            </a:r>
            <a:r>
              <a:rPr lang="el-GR" sz="1600" dirty="0" smtClean="0">
                <a:solidFill>
                  <a:schemeClr val="bg1"/>
                </a:solidFill>
                <a:latin typeface="Palatino Linotype" panose="02040502050505030304" pitchFamily="18" charset="0"/>
              </a:rPr>
              <a:t>εῖ</a:t>
            </a:r>
            <a:r>
              <a:rPr lang="de-DE" sz="1600" dirty="0" smtClean="0">
                <a:solidFill>
                  <a:schemeClr val="bg1"/>
                </a:solidFill>
                <a:latin typeface="Palatino Linotype" panose="02040502050505030304" pitchFamily="18" charset="0"/>
              </a:rPr>
              <a:t>ς </a:t>
            </a:r>
            <a:r>
              <a:rPr lang="de-DE" sz="1600" dirty="0">
                <a:solidFill>
                  <a:schemeClr val="bg1"/>
                </a:solidFill>
                <a:latin typeface="Palatino Linotype" panose="02040502050505030304" pitchFamily="18" charset="0"/>
              </a:rPr>
              <a:t>καὶ </a:t>
            </a:r>
            <a:r>
              <a:rPr lang="de-DE" sz="1600" dirty="0" err="1" smtClean="0">
                <a:solidFill>
                  <a:schemeClr val="bg1"/>
                </a:solidFill>
                <a:latin typeface="Palatino Linotype" panose="02040502050505030304" pitchFamily="18" charset="0"/>
              </a:rPr>
              <a:t>τοιοῦτο</a:t>
            </a:r>
            <a:r>
              <a:rPr lang="el-GR" sz="1600" dirty="0" smtClean="0">
                <a:solidFill>
                  <a:schemeClr val="bg1"/>
                </a:solidFill>
                <a:latin typeface="Palatino Linotype" panose="02040502050505030304" pitchFamily="18" charset="0"/>
              </a:rPr>
              <a:t>ι</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π</a:t>
            </a:r>
            <a:r>
              <a:rPr lang="de-DE" sz="1600" dirty="0" err="1">
                <a:solidFill>
                  <a:schemeClr val="bg1"/>
                </a:solidFill>
                <a:latin typeface="Palatino Linotype" panose="02040502050505030304" pitchFamily="18" charset="0"/>
              </a:rPr>
              <a:t>ολλοὶ</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δημιουργοί</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συχνὸν</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τὸ</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πολίχνιον</a:t>
            </a:r>
            <a:r>
              <a:rPr lang="de-DE" sz="1600" dirty="0" smtClean="0">
                <a:solidFill>
                  <a:schemeClr val="bg1"/>
                </a:solidFill>
                <a:latin typeface="Palatino Linotype" panose="02040502050505030304" pitchFamily="18" charset="0"/>
              </a:rPr>
              <a:t> 	π</a:t>
            </a:r>
            <a:r>
              <a:rPr lang="de-DE" sz="1600" dirty="0" err="1" smtClean="0">
                <a:solidFill>
                  <a:schemeClr val="bg1"/>
                </a:solidFill>
                <a:latin typeface="Palatino Linotype" panose="02040502050505030304" pitchFamily="18" charset="0"/>
              </a:rPr>
              <a:t>οι</a:t>
            </a:r>
            <a:r>
              <a:rPr lang="el-GR" sz="1600" dirty="0" smtClean="0">
                <a:solidFill>
                  <a:schemeClr val="bg1"/>
                </a:solidFill>
                <a:latin typeface="Palatino Linotype" panose="02040502050505030304" pitchFamily="18" charset="0"/>
              </a:rPr>
              <a:t>ήσου</a:t>
            </a:r>
            <a:r>
              <a:rPr lang="de-DE" sz="1600" dirty="0" err="1" smtClean="0">
                <a:solidFill>
                  <a:schemeClr val="bg1"/>
                </a:solidFill>
                <a:latin typeface="Palatino Linotype" panose="02040502050505030304" pitchFamily="18" charset="0"/>
              </a:rPr>
              <a:t>σιν</a:t>
            </a:r>
            <a:r>
              <a:rPr lang="de-DE" sz="1600" dirty="0">
                <a:solidFill>
                  <a:schemeClr val="bg1"/>
                </a:solidFill>
                <a:latin typeface="Palatino Linotype" panose="02040502050505030304" pitchFamily="18" charset="0"/>
              </a:rPr>
              <a:t>.</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el-GR" sz="1600" b="1" dirty="0" smtClean="0">
                <a:solidFill>
                  <a:srgbClr val="0000CC"/>
                </a:solidFill>
                <a:latin typeface="Palatino Linotype" panose="02040502050505030304" pitchFamily="18" charset="0"/>
              </a:rPr>
              <a:t>Π</a:t>
            </a:r>
            <a:r>
              <a:rPr lang="de-DE" sz="1600" b="1" dirty="0" err="1" smtClean="0">
                <a:solidFill>
                  <a:srgbClr val="0000CC"/>
                </a:solidFill>
                <a:latin typeface="Palatino Linotype" panose="02040502050505030304" pitchFamily="18" charset="0"/>
              </a:rPr>
              <a:t>άνυ</a:t>
            </a:r>
            <a:r>
              <a:rPr lang="de-DE" sz="1600" b="1" dirty="0" smtClean="0">
                <a:solidFill>
                  <a:srgbClr val="0000CC"/>
                </a:solidFill>
                <a:latin typeface="Palatino Linotype" panose="02040502050505030304" pitchFamily="18" charset="0"/>
              </a:rPr>
              <a:t> </a:t>
            </a:r>
            <a:r>
              <a:rPr lang="de-DE" sz="1600" b="1" dirty="0" err="1">
                <a:solidFill>
                  <a:srgbClr val="0000CC"/>
                </a:solidFill>
                <a:latin typeface="Palatino Linotype" panose="02040502050505030304" pitchFamily="18" charset="0"/>
              </a:rPr>
              <a:t>μὲν</a:t>
            </a:r>
            <a:r>
              <a:rPr lang="de-DE" sz="1600" b="1" dirty="0">
                <a:solidFill>
                  <a:srgbClr val="0000CC"/>
                </a:solidFill>
                <a:latin typeface="Palatino Linotype" panose="02040502050505030304" pitchFamily="18" charset="0"/>
              </a:rPr>
              <a:t> </a:t>
            </a:r>
            <a:r>
              <a:rPr lang="de-DE" sz="1600" b="1" dirty="0" err="1">
                <a:solidFill>
                  <a:srgbClr val="0000CC"/>
                </a:solidFill>
                <a:latin typeface="Palatino Linotype" panose="02040502050505030304" pitchFamily="18" charset="0"/>
              </a:rPr>
              <a:t>οὖν</a:t>
            </a:r>
            <a:r>
              <a:rPr lang="de-DE" sz="1600" b="1" dirty="0">
                <a:solidFill>
                  <a:srgbClr val="0000CC"/>
                </a:solidFill>
                <a:latin typeface="Palatino Linotype" panose="02040502050505030304" pitchFamily="18" charset="0"/>
              </a:rPr>
              <a:t>.</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Ἀλλὰ</a:t>
            </a:r>
            <a:r>
              <a:rPr lang="de-DE" sz="1600" dirty="0" smtClean="0">
                <a:solidFill>
                  <a:schemeClr val="bg1"/>
                </a:solidFill>
                <a:latin typeface="Palatino Linotype" panose="02040502050505030304" pitchFamily="18" charset="0"/>
              </a:rPr>
              <a:t> μ</a:t>
            </a:r>
            <a:r>
              <a:rPr lang="el-GR" sz="1600" dirty="0" smtClean="0">
                <a:solidFill>
                  <a:schemeClr val="bg1"/>
                </a:solidFill>
                <a:latin typeface="Palatino Linotype" panose="02040502050505030304" pitchFamily="18" charset="0"/>
              </a:rPr>
              <a:t>ὴ</a:t>
            </a:r>
            <a:r>
              <a:rPr lang="de-DE" sz="1600" dirty="0" smtClean="0">
                <a:solidFill>
                  <a:schemeClr val="bg1"/>
                </a:solidFill>
                <a:latin typeface="Palatino Linotype" panose="02040502050505030304" pitchFamily="18" charset="0"/>
              </a:rPr>
              <a:t>ν κα</a:t>
            </a:r>
            <a:r>
              <a:rPr lang="de-DE" sz="1600" dirty="0" err="1" smtClean="0">
                <a:solidFill>
                  <a:schemeClr val="bg1"/>
                </a:solidFill>
                <a:latin typeface="Palatino Linotype" panose="02040502050505030304" pitchFamily="18" charset="0"/>
              </a:rPr>
              <a:t>τοικίσ</a:t>
            </a:r>
            <a:r>
              <a:rPr lang="de-DE" sz="1600" dirty="0" smtClean="0">
                <a:solidFill>
                  <a:schemeClr val="bg1"/>
                </a:solidFill>
                <a:latin typeface="Palatino Linotype" panose="02040502050505030304" pitchFamily="18" charset="0"/>
              </a:rPr>
              <a:t>αι </a:t>
            </a:r>
            <a:r>
              <a:rPr lang="de-DE" sz="1600" dirty="0">
                <a:solidFill>
                  <a:schemeClr val="bg1"/>
                </a:solidFill>
                <a:latin typeface="Palatino Linotype" panose="02040502050505030304" pitchFamily="18" charset="0"/>
              </a:rPr>
              <a:t>γε αὐτὴν τὴν πόλιν εἰς τοιοῦτον </a:t>
            </a:r>
            <a:r>
              <a:rPr lang="de-DE" sz="1600" dirty="0" smtClean="0">
                <a:solidFill>
                  <a:schemeClr val="bg1"/>
                </a:solidFill>
                <a:latin typeface="Palatino Linotype" panose="02040502050505030304" pitchFamily="18" charset="0"/>
              </a:rPr>
              <a:t>τόπον, </a:t>
            </a:r>
            <a:r>
              <a:rPr lang="de-DE" sz="1600" dirty="0">
                <a:solidFill>
                  <a:schemeClr val="bg1"/>
                </a:solidFill>
                <a:latin typeface="Palatino Linotype" panose="02040502050505030304" pitchFamily="18" charset="0"/>
              </a:rPr>
              <a:t>οὗ ἐπεισαγωγίμων μὴ </a:t>
            </a:r>
            <a:r>
              <a:rPr lang="de-DE" sz="1600" dirty="0" smtClean="0">
                <a:solidFill>
                  <a:schemeClr val="bg1"/>
                </a:solidFill>
                <a:latin typeface="Palatino Linotype" panose="02040502050505030304" pitchFamily="18" charset="0"/>
              </a:rPr>
              <a:t>	δεήσεται</a:t>
            </a:r>
            <a:r>
              <a:rPr lang="de-DE" sz="1600" dirty="0">
                <a:solidFill>
                  <a:schemeClr val="bg1"/>
                </a:solidFill>
                <a:latin typeface="Palatino Linotype" panose="02040502050505030304" pitchFamily="18" charset="0"/>
              </a:rPr>
              <a:t>, σχεδόν τι ἀδύνατον.</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de-DE" sz="1600" b="1" dirty="0" err="1" smtClean="0">
                <a:solidFill>
                  <a:srgbClr val="0000CC"/>
                </a:solidFill>
                <a:latin typeface="Palatino Linotype" panose="02040502050505030304" pitchFamily="18" charset="0"/>
              </a:rPr>
              <a:t>Ἀδύν</a:t>
            </a:r>
            <a:r>
              <a:rPr lang="de-DE" sz="1600" b="1" dirty="0" smtClean="0">
                <a:solidFill>
                  <a:srgbClr val="0000CC"/>
                </a:solidFill>
                <a:latin typeface="Palatino Linotype" panose="02040502050505030304" pitchFamily="18" charset="0"/>
              </a:rPr>
              <a:t>ατον </a:t>
            </a:r>
            <a:r>
              <a:rPr lang="de-DE" sz="1600" b="1" dirty="0">
                <a:solidFill>
                  <a:srgbClr val="0000CC"/>
                </a:solidFill>
                <a:latin typeface="Palatino Linotype" panose="02040502050505030304" pitchFamily="18" charset="0"/>
              </a:rPr>
              <a:t>γάρ</a:t>
            </a:r>
            <a:r>
              <a:rPr lang="de-DE" sz="1600" b="1" dirty="0" smtClean="0">
                <a:solidFill>
                  <a:srgbClr val="0000CC"/>
                </a:solidFill>
                <a:latin typeface="Palatino Linotype" panose="02040502050505030304" pitchFamily="18" charset="0"/>
              </a:rPr>
              <a:t>.</a:t>
            </a:r>
            <a:endParaRPr lang="de-DE" sz="1600" b="1" dirty="0">
              <a:solidFill>
                <a:srgbClr val="0000CC"/>
              </a:solidFill>
              <a:latin typeface="Palatino Linotype" panose="02040502050505030304" pitchFamily="18" charset="0"/>
            </a:endParaRPr>
          </a:p>
          <a:p>
            <a:pPr>
              <a:spcAft>
                <a:spcPts val="50"/>
              </a:spcAft>
            </a:pPr>
            <a:r>
              <a:rPr lang="de-DE" sz="1600" dirty="0" err="1">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ροσδεήσει</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ἄρ</a:t>
            </a:r>
            <a:r>
              <a:rPr lang="de-DE" sz="1600" dirty="0">
                <a:solidFill>
                  <a:schemeClr val="bg1"/>
                </a:solidFill>
                <a:latin typeface="Palatino Linotype" panose="02040502050505030304" pitchFamily="18" charset="0"/>
              </a:rPr>
              <a:t>α ἔτι καὶ ἄλλων, οἳ </a:t>
            </a:r>
            <a:r>
              <a:rPr lang="el-GR" sz="1600" dirty="0" smtClean="0">
                <a:solidFill>
                  <a:schemeClr val="bg1"/>
                </a:solidFill>
                <a:latin typeface="Palatino Linotype" panose="02040502050505030304" pitchFamily="18" charset="0"/>
              </a:rPr>
              <a:t>ἄλλοθεν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α</a:t>
            </a:r>
            <a:r>
              <a:rPr lang="de-DE" sz="1600" dirty="0" err="1">
                <a:solidFill>
                  <a:schemeClr val="bg1"/>
                </a:solidFill>
                <a:latin typeface="Palatino Linotype" panose="02040502050505030304" pitchFamily="18" charset="0"/>
              </a:rPr>
              <a:t>ὐτῇ</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κομιοῦσιν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ὧν </a:t>
            </a:r>
            <a:r>
              <a:rPr lang="de-DE" sz="1600" dirty="0" err="1">
                <a:solidFill>
                  <a:schemeClr val="bg1"/>
                </a:solidFill>
                <a:latin typeface="Palatino Linotype" panose="02040502050505030304" pitchFamily="18" charset="0"/>
              </a:rPr>
              <a:t>δεῖτ</a:t>
            </a:r>
            <a:r>
              <a:rPr lang="de-DE" sz="1600" dirty="0">
                <a:solidFill>
                  <a:schemeClr val="bg1"/>
                </a:solidFill>
                <a:latin typeface="Palatino Linotype" panose="02040502050505030304" pitchFamily="18" charset="0"/>
              </a:rPr>
              <a:t>αι</a:t>
            </a:r>
            <a:r>
              <a:rPr lang="de-DE" sz="1600" dirty="0" smtClean="0">
                <a:solidFill>
                  <a:schemeClr val="bg1"/>
                </a:solidFill>
                <a:latin typeface="Palatino Linotype" panose="02040502050505030304" pitchFamily="18" charset="0"/>
              </a:rPr>
              <a:t>.</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el-GR" sz="1600" b="1" dirty="0" smtClean="0">
                <a:solidFill>
                  <a:srgbClr val="0000CC"/>
                </a:solidFill>
                <a:latin typeface="Palatino Linotype" panose="02040502050505030304" pitchFamily="18" charset="0"/>
              </a:rPr>
              <a:t>Δ</a:t>
            </a:r>
            <a:r>
              <a:rPr lang="de-DE" sz="1600" b="1" dirty="0" err="1" smtClean="0">
                <a:solidFill>
                  <a:srgbClr val="0000CC"/>
                </a:solidFill>
                <a:latin typeface="Palatino Linotype" panose="02040502050505030304" pitchFamily="18" charset="0"/>
              </a:rPr>
              <a:t>εήσει</a:t>
            </a:r>
            <a:r>
              <a:rPr lang="de-DE" sz="1600" b="1" dirty="0" smtClean="0">
                <a:solidFill>
                  <a:srgbClr val="0000CC"/>
                </a:solidFill>
                <a:latin typeface="Palatino Linotype" panose="02040502050505030304" pitchFamily="18" charset="0"/>
              </a:rPr>
              <a:t>.</a:t>
            </a:r>
          </a:p>
          <a:p>
            <a:pPr>
              <a:spcAft>
                <a:spcPts val="50"/>
              </a:spcAft>
            </a:pPr>
            <a:r>
              <a:rPr lang="de-DE" sz="1600" dirty="0" err="1">
                <a:solidFill>
                  <a:schemeClr val="bg1"/>
                </a:solidFill>
                <a:latin typeface="Palatino Linotype" panose="02040502050505030304" pitchFamily="18" charset="0"/>
              </a:rPr>
              <a:t>Σω</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ρῶτον</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οὖν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τίνα τρόπον διαιτήσονται οἱ οὕτω παρεσκευασμένοι. </a:t>
            </a:r>
            <a:r>
              <a:rPr lang="el-GR" sz="1600" dirty="0" smtClean="0">
                <a:solidFill>
                  <a:schemeClr val="bg1"/>
                </a:solidFill>
                <a:latin typeface="Palatino Linotype" panose="02040502050505030304" pitchFamily="18" charset="0"/>
              </a:rPr>
              <a:t>Ἄ</a:t>
            </a:r>
            <a:r>
              <a:rPr lang="de-DE" sz="1600" dirty="0" err="1" smtClean="0">
                <a:solidFill>
                  <a:schemeClr val="bg1"/>
                </a:solidFill>
                <a:latin typeface="Palatino Linotype" panose="02040502050505030304" pitchFamily="18" charset="0"/>
              </a:rPr>
              <a:t>λλο</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τι</a:t>
            </a:r>
            <a:r>
              <a:rPr lang="de-DE" sz="1600" dirty="0">
                <a:solidFill>
                  <a:schemeClr val="bg1"/>
                </a:solidFill>
                <a:latin typeface="Palatino Linotype" panose="02040502050505030304" pitchFamily="18" charset="0"/>
              </a:rPr>
              <a:t> ἢ </a:t>
            </a:r>
            <a:r>
              <a:rPr lang="de-DE" sz="1600" dirty="0" err="1">
                <a:solidFill>
                  <a:schemeClr val="bg1"/>
                </a:solidFill>
                <a:latin typeface="Palatino Linotype" panose="02040502050505030304" pitchFamily="18" charset="0"/>
              </a:rPr>
              <a:t>σῖτόν</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τε</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π</a:t>
            </a:r>
            <a:r>
              <a:rPr lang="de-DE" sz="1600" dirty="0" err="1">
                <a:solidFill>
                  <a:schemeClr val="bg1"/>
                </a:solidFill>
                <a:latin typeface="Palatino Linotype" panose="02040502050505030304" pitchFamily="18" charset="0"/>
              </a:rPr>
              <a:t>οι</a:t>
            </a:r>
            <a:r>
              <a:rPr lang="el-GR" sz="1600" dirty="0">
                <a:solidFill>
                  <a:schemeClr val="bg1"/>
                </a:solidFill>
                <a:latin typeface="Palatino Linotype" panose="02040502050505030304" pitchFamily="18" charset="0"/>
              </a:rPr>
              <a:t>ήσου</a:t>
            </a:r>
            <a:r>
              <a:rPr lang="de-DE" sz="1600" dirty="0" err="1" smtClean="0">
                <a:solidFill>
                  <a:schemeClr val="bg1"/>
                </a:solidFill>
                <a:latin typeface="Palatino Linotype" panose="02040502050505030304" pitchFamily="18" charset="0"/>
              </a:rPr>
              <a:t>σι</a:t>
            </a:r>
            <a:r>
              <a:rPr lang="de-DE" sz="1600" dirty="0" smtClean="0">
                <a:solidFill>
                  <a:schemeClr val="bg1"/>
                </a:solidFill>
                <a:latin typeface="Palatino Linotype" panose="02040502050505030304" pitchFamily="18" charset="0"/>
              </a:rPr>
              <a:t> καὶ </a:t>
            </a:r>
            <a:r>
              <a:rPr lang="de-DE" sz="1600" dirty="0">
                <a:solidFill>
                  <a:schemeClr val="bg1"/>
                </a:solidFill>
                <a:latin typeface="Palatino Linotype" panose="02040502050505030304" pitchFamily="18" charset="0"/>
              </a:rPr>
              <a:t>οἶνον καὶ </a:t>
            </a:r>
            <a:r>
              <a:rPr lang="de-DE" sz="1600" dirty="0" err="1" smtClean="0">
                <a:solidFill>
                  <a:schemeClr val="bg1"/>
                </a:solidFill>
                <a:latin typeface="Palatino Linotype" panose="02040502050505030304" pitchFamily="18" charset="0"/>
              </a:rPr>
              <a:t>ἱμάτι</a:t>
            </a:r>
            <a:r>
              <a:rPr lang="de-DE" sz="1600" dirty="0" smtClean="0">
                <a:solidFill>
                  <a:schemeClr val="bg1"/>
                </a:solidFill>
                <a:latin typeface="Palatino Linotype" panose="02040502050505030304" pitchFamily="18" charset="0"/>
              </a:rPr>
              <a:t>α. </a:t>
            </a:r>
            <a:r>
              <a:rPr lang="el-GR" sz="1600" dirty="0" smtClean="0">
                <a:solidFill>
                  <a:schemeClr val="bg1"/>
                </a:solidFill>
                <a:latin typeface="Palatino Linotype" panose="02040502050505030304" pitchFamily="18" charset="0"/>
              </a:rPr>
              <a:t>Κ</a:t>
            </a:r>
            <a:r>
              <a:rPr lang="de-DE" sz="1600" dirty="0" smtClean="0">
                <a:solidFill>
                  <a:schemeClr val="bg1"/>
                </a:solidFill>
                <a:latin typeface="Palatino Linotype" panose="02040502050505030304" pitchFamily="18" charset="0"/>
              </a:rPr>
              <a:t>αὶ </a:t>
            </a:r>
            <a:r>
              <a:rPr lang="de-DE" sz="1600" dirty="0" err="1" smtClean="0">
                <a:solidFill>
                  <a:schemeClr val="bg1"/>
                </a:solidFill>
                <a:latin typeface="Palatino Linotype" panose="02040502050505030304" pitchFamily="18" charset="0"/>
              </a:rPr>
              <a:t>οἰκοδομ</a:t>
            </a:r>
            <a:r>
              <a:rPr lang="el-GR" sz="1600" dirty="0" smtClean="0">
                <a:solidFill>
                  <a:schemeClr val="bg1"/>
                </a:solidFill>
                <a:latin typeface="Palatino Linotype" panose="02040502050505030304" pitchFamily="18" charset="0"/>
              </a:rPr>
              <a:t>ήσονται</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οἰκί</a:t>
            </a:r>
            <a:r>
              <a:rPr lang="de-DE" sz="1600" dirty="0" smtClean="0">
                <a:solidFill>
                  <a:schemeClr val="bg1"/>
                </a:solidFill>
                <a:latin typeface="Palatino Linotype" panose="02040502050505030304" pitchFamily="18" charset="0"/>
              </a:rPr>
              <a:t>ας καὶ</a:t>
            </a:r>
          </a:p>
          <a:p>
            <a:pPr>
              <a:spcAft>
                <a:spcPts val="50"/>
              </a:spcAft>
            </a:pP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θρέψοντ</a:t>
            </a:r>
            <a:r>
              <a:rPr lang="de-DE" sz="1600" dirty="0" smtClean="0">
                <a:solidFill>
                  <a:schemeClr val="bg1"/>
                </a:solidFill>
                <a:latin typeface="Palatino Linotype" panose="02040502050505030304" pitchFamily="18" charset="0"/>
              </a:rPr>
              <a:t>αι ἐκ τῶν κριθῶν </a:t>
            </a:r>
            <a:r>
              <a:rPr lang="de-DE" sz="1600" dirty="0">
                <a:solidFill>
                  <a:schemeClr val="bg1"/>
                </a:solidFill>
                <a:latin typeface="Palatino Linotype" panose="02040502050505030304" pitchFamily="18" charset="0"/>
              </a:rPr>
              <a:t>ἄλφιτα σκευαζόμενοι. </a:t>
            </a:r>
            <a:r>
              <a:rPr lang="de-DE" sz="1600" dirty="0" err="1">
                <a:solidFill>
                  <a:schemeClr val="bg1"/>
                </a:solidFill>
                <a:latin typeface="Palatino Linotype" panose="02040502050505030304" pitchFamily="18" charset="0"/>
              </a:rPr>
              <a:t>Ε</a:t>
            </a:r>
            <a:r>
              <a:rPr lang="de-DE" sz="1600" dirty="0" err="1" smtClean="0">
                <a:solidFill>
                  <a:schemeClr val="bg1"/>
                </a:solidFill>
                <a:latin typeface="Palatino Linotype" panose="02040502050505030304" pitchFamily="18" charset="0"/>
              </a:rPr>
              <a:t>ὐωχήσοντ</a:t>
            </a:r>
            <a:r>
              <a:rPr lang="de-DE" sz="1600" dirty="0" smtClean="0">
                <a:solidFill>
                  <a:schemeClr val="bg1"/>
                </a:solidFill>
                <a:latin typeface="Palatino Linotype" panose="02040502050505030304" pitchFamily="18" charset="0"/>
              </a:rPr>
              <a:t>αι δὲ</a:t>
            </a:r>
          </a:p>
          <a:p>
            <a:pPr>
              <a:spcAft>
                <a:spcPts val="50"/>
              </a:spcAft>
            </a:pPr>
            <a:r>
              <a:rPr lang="de-DE" sz="1600" dirty="0" smtClean="0">
                <a:solidFill>
                  <a:schemeClr val="bg1"/>
                </a:solidFill>
                <a:latin typeface="Palatino Linotype" panose="02040502050505030304" pitchFamily="18" charset="0"/>
              </a:rPr>
              <a:t>	π</a:t>
            </a:r>
            <a:r>
              <a:rPr lang="de-DE" sz="1600" dirty="0" err="1" smtClean="0">
                <a:solidFill>
                  <a:schemeClr val="bg1"/>
                </a:solidFill>
                <a:latin typeface="Palatino Linotype" panose="02040502050505030304" pitchFamily="18" charset="0"/>
              </a:rPr>
              <a:t>ίνοντες</a:t>
            </a:r>
            <a:r>
              <a:rPr lang="de-DE" sz="1600" dirty="0" smtClean="0">
                <a:solidFill>
                  <a:schemeClr val="bg1"/>
                </a:solidFill>
                <a:latin typeface="Palatino Linotype" panose="02040502050505030304" pitchFamily="18" charset="0"/>
              </a:rPr>
              <a:t> ο</a:t>
            </a:r>
            <a:r>
              <a:rPr lang="el-GR" sz="1600" dirty="0" smtClean="0">
                <a:solidFill>
                  <a:schemeClr val="bg1"/>
                </a:solidFill>
                <a:latin typeface="Palatino Linotype" panose="02040502050505030304" pitchFamily="18" charset="0"/>
              </a:rPr>
              <a:t>ἶ</a:t>
            </a:r>
            <a:r>
              <a:rPr lang="de-DE" sz="1600" dirty="0" err="1" smtClean="0">
                <a:solidFill>
                  <a:schemeClr val="bg1"/>
                </a:solidFill>
                <a:latin typeface="Palatino Linotype" panose="02040502050505030304" pitchFamily="18" charset="0"/>
              </a:rPr>
              <a:t>νον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καὶ </a:t>
            </a:r>
            <a:r>
              <a:rPr lang="de-DE" sz="1600" dirty="0" err="1">
                <a:solidFill>
                  <a:schemeClr val="bg1"/>
                </a:solidFill>
                <a:latin typeface="Palatino Linotype" panose="02040502050505030304" pitchFamily="18" charset="0"/>
              </a:rPr>
              <a:t>ὑμνοῦντες</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τοὺς</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θεούς</a:t>
            </a:r>
            <a:r>
              <a:rPr lang="de-DE" sz="1600" dirty="0">
                <a:solidFill>
                  <a:schemeClr val="bg1"/>
                </a:solidFill>
                <a:latin typeface="Palatino Linotype" panose="02040502050505030304" pitchFamily="18" charset="0"/>
              </a:rPr>
              <a:t>, καὶ </a:t>
            </a:r>
            <a:r>
              <a:rPr lang="de-DE" sz="1600" dirty="0" err="1">
                <a:solidFill>
                  <a:schemeClr val="bg1"/>
                </a:solidFill>
                <a:latin typeface="Palatino Linotype" panose="02040502050505030304" pitchFamily="18" charset="0"/>
              </a:rPr>
              <a:t>οὕτω</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διά</a:t>
            </a:r>
            <a:r>
              <a:rPr lang="el-GR" sz="1600" dirty="0" smtClean="0">
                <a:solidFill>
                  <a:schemeClr val="bg1"/>
                </a:solidFill>
                <a:latin typeface="Palatino Linotype" panose="02040502050505030304" pitchFamily="18" charset="0"/>
              </a:rPr>
              <a:t>ξουσι</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τὸν</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β</a:t>
            </a:r>
            <a:r>
              <a:rPr lang="de-DE" sz="1600" dirty="0" err="1" smtClean="0">
                <a:solidFill>
                  <a:schemeClr val="bg1"/>
                </a:solidFill>
                <a:latin typeface="Palatino Linotype" panose="02040502050505030304" pitchFamily="18" charset="0"/>
              </a:rPr>
              <a:t>ίον</a:t>
            </a:r>
            <a:endParaRPr lang="de-DE" sz="1600" dirty="0" smtClean="0">
              <a:solidFill>
                <a:schemeClr val="bg1"/>
              </a:solidFill>
              <a:latin typeface="Palatino Linotype" panose="02040502050505030304" pitchFamily="18" charset="0"/>
            </a:endParaRPr>
          </a:p>
          <a:p>
            <a:pPr>
              <a:spcAft>
                <a:spcPts val="50"/>
              </a:spcAft>
            </a:pP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ἐν</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εἰρήνῃ</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μετὰ</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ὑγιεί</a:t>
            </a:r>
            <a:r>
              <a:rPr lang="de-DE" sz="1600" dirty="0" smtClean="0">
                <a:solidFill>
                  <a:schemeClr val="bg1"/>
                </a:solidFill>
                <a:latin typeface="Palatino Linotype" panose="02040502050505030304" pitchFamily="18" charset="0"/>
              </a:rPr>
              <a:t>ας.</a:t>
            </a:r>
            <a:endParaRPr lang="de-DE" sz="16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264155838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6251" y="188640"/>
            <a:ext cx="9015152" cy="6409447"/>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Modell </a:t>
            </a:r>
            <a:r>
              <a:rPr lang="de-DE" sz="2000" b="1" u="sng" dirty="0" smtClean="0">
                <a:solidFill>
                  <a:schemeClr val="bg1"/>
                </a:solidFill>
                <a:latin typeface="Palatino Linotype" panose="02040502050505030304" pitchFamily="18" charset="0"/>
              </a:rPr>
              <a:t>einer Stadtgründung</a:t>
            </a:r>
            <a:r>
              <a:rPr lang="de-DE" sz="1200" dirty="0" smtClean="0">
                <a:solidFill>
                  <a:schemeClr val="bg1"/>
                </a:solidFill>
                <a:latin typeface="Palatino Linotype" panose="02040502050505030304" pitchFamily="18" charset="0"/>
              </a:rPr>
              <a:t> (</a:t>
            </a:r>
            <a:r>
              <a:rPr lang="de-DE" sz="1200" dirty="0" err="1" smtClean="0">
                <a:solidFill>
                  <a:schemeClr val="bg1"/>
                </a:solidFill>
                <a:latin typeface="Palatino Linotype" panose="02040502050505030304" pitchFamily="18" charset="0"/>
              </a:rPr>
              <a:t>Politeia</a:t>
            </a:r>
            <a:r>
              <a:rPr lang="de-DE" sz="1200" dirty="0" smtClean="0">
                <a:solidFill>
                  <a:schemeClr val="bg1"/>
                </a:solidFill>
                <a:latin typeface="Palatino Linotype" panose="02040502050505030304" pitchFamily="18" charset="0"/>
              </a:rPr>
              <a:t> 369c-372d, gekürzt)</a:t>
            </a:r>
            <a:r>
              <a:rPr lang="de-DE" sz="2000" b="1" u="sng" dirty="0" smtClean="0">
                <a:solidFill>
                  <a:schemeClr val="bg1"/>
                </a:solidFill>
                <a:latin typeface="Palatino Linotype" panose="02040502050505030304" pitchFamily="18" charset="0"/>
              </a:rPr>
              <a:t> </a:t>
            </a:r>
          </a:p>
          <a:p>
            <a:pPr>
              <a:spcAft>
                <a:spcPts val="50"/>
              </a:spcAft>
            </a:pPr>
            <a:r>
              <a:rPr lang="de-DE" sz="1600" dirty="0" err="1" smtClean="0">
                <a:solidFill>
                  <a:schemeClr val="bg1"/>
                </a:solidFill>
                <a:latin typeface="Palatino Linotype" panose="02040502050505030304" pitchFamily="18" charset="0"/>
              </a:rPr>
              <a:t>Σω</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οιήσει</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δὲ</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τ</a:t>
            </a:r>
            <a:r>
              <a:rPr lang="el-GR" sz="1600" dirty="0" smtClean="0">
                <a:solidFill>
                  <a:schemeClr val="bg1"/>
                </a:solidFill>
                <a:latin typeface="Palatino Linotype" panose="02040502050505030304" pitchFamily="18" charset="0"/>
              </a:rPr>
              <a:t>ὴ</a:t>
            </a:r>
            <a:r>
              <a:rPr lang="de-DE" sz="1600" dirty="0" smtClean="0">
                <a:solidFill>
                  <a:schemeClr val="bg1"/>
                </a:solidFill>
                <a:latin typeface="Palatino Linotype" panose="02040502050505030304" pitchFamily="18" charset="0"/>
              </a:rPr>
              <a:t>ν </a:t>
            </a:r>
            <a:r>
              <a:rPr lang="el-GR" sz="1600" dirty="0" smtClean="0">
                <a:solidFill>
                  <a:schemeClr val="bg1"/>
                </a:solidFill>
                <a:latin typeface="Palatino Linotype" panose="02040502050505030304" pitchFamily="18" charset="0"/>
              </a:rPr>
              <a:t>πόλιν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ἡ </a:t>
            </a:r>
            <a:r>
              <a:rPr lang="de-DE" sz="1600" b="1" dirty="0" err="1">
                <a:solidFill>
                  <a:srgbClr val="FF0000"/>
                </a:solidFill>
                <a:latin typeface="Palatino Linotype" panose="02040502050505030304" pitchFamily="18" charset="0"/>
              </a:rPr>
              <a:t>ἡμετέρ</a:t>
            </a:r>
            <a:r>
              <a:rPr lang="de-DE" sz="1600" b="1" dirty="0">
                <a:solidFill>
                  <a:srgbClr val="FF0000"/>
                </a:solidFill>
                <a:latin typeface="Palatino Linotype" panose="02040502050505030304" pitchFamily="18" charset="0"/>
              </a:rPr>
              <a:t>α</a:t>
            </a:r>
            <a:r>
              <a:rPr lang="de-DE" sz="1600" dirty="0">
                <a:solidFill>
                  <a:schemeClr val="bg1"/>
                </a:solidFill>
                <a:latin typeface="Palatino Linotype" panose="02040502050505030304" pitchFamily="18" charset="0"/>
              </a:rPr>
              <a:t> χρεία. </a:t>
            </a:r>
            <a:endParaRPr lang="de-DE" sz="1600" dirty="0" smtClean="0">
              <a:solidFill>
                <a:schemeClr val="bg1"/>
              </a:solidFill>
              <a:latin typeface="Palatino Linotype" panose="02040502050505030304" pitchFamily="18" charset="0"/>
            </a:endParaRPr>
          </a:p>
          <a:p>
            <a:pPr>
              <a:spcAft>
                <a:spcPts val="50"/>
              </a:spcAft>
            </a:pPr>
            <a:r>
              <a:rPr lang="de-DE" sz="1600" dirty="0" smtClean="0">
                <a:solidFill>
                  <a:schemeClr val="bg1"/>
                </a:solidFill>
                <a:latin typeface="Palatino Linotype" panose="02040502050505030304" pitchFamily="18" charset="0"/>
              </a:rPr>
              <a:t>Ἀ</a:t>
            </a:r>
            <a:r>
              <a:rPr lang="el-GR" sz="1600" dirty="0" smtClean="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ῶς</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δ' </a:t>
            </a:r>
            <a:r>
              <a:rPr lang="de-DE" sz="1600" dirty="0" err="1">
                <a:solidFill>
                  <a:schemeClr val="bg1"/>
                </a:solidFill>
                <a:latin typeface="Palatino Linotype" panose="02040502050505030304" pitchFamily="18" charset="0"/>
              </a:rPr>
              <a:t>οὔ</a:t>
            </a:r>
            <a:r>
              <a:rPr lang="de-DE" sz="1600" dirty="0">
                <a:solidFill>
                  <a:schemeClr val="bg1"/>
                </a:solidFill>
                <a:latin typeface="Palatino Linotype" panose="02040502050505030304" pitchFamily="18" charset="0"/>
              </a:rPr>
              <a:t>;</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Ἀλλὰ</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μὴν</a:t>
            </a:r>
            <a:r>
              <a:rPr lang="de-DE" sz="1600" dirty="0">
                <a:solidFill>
                  <a:schemeClr val="bg1"/>
                </a:solidFill>
                <a:latin typeface="Palatino Linotype" panose="02040502050505030304" pitchFamily="18" charset="0"/>
              </a:rPr>
              <a:t> π</a:t>
            </a:r>
            <a:r>
              <a:rPr lang="de-DE" sz="1600" dirty="0" err="1">
                <a:solidFill>
                  <a:schemeClr val="bg1"/>
                </a:solidFill>
                <a:latin typeface="Palatino Linotype" panose="02040502050505030304" pitchFamily="18" charset="0"/>
              </a:rPr>
              <a:t>ρώτη</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γε</a:t>
            </a:r>
            <a:r>
              <a:rPr lang="de-DE" sz="1600" dirty="0">
                <a:solidFill>
                  <a:schemeClr val="bg1"/>
                </a:solidFill>
                <a:latin typeface="Palatino Linotype" panose="02040502050505030304" pitchFamily="18" charset="0"/>
              </a:rPr>
              <a:t> καὶ </a:t>
            </a:r>
            <a:r>
              <a:rPr lang="de-DE" sz="1600" dirty="0" err="1">
                <a:solidFill>
                  <a:schemeClr val="bg1"/>
                </a:solidFill>
                <a:latin typeface="Palatino Linotype" panose="02040502050505030304" pitchFamily="18" charset="0"/>
              </a:rPr>
              <a:t>μεγίστη</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τῶν</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χρειῶν</a:t>
            </a:r>
            <a:r>
              <a:rPr lang="de-DE" sz="1600" dirty="0">
                <a:solidFill>
                  <a:schemeClr val="bg1"/>
                </a:solidFill>
                <a:latin typeface="Palatino Linotype" panose="02040502050505030304" pitchFamily="18" charset="0"/>
              </a:rPr>
              <a:t> ἡ </a:t>
            </a:r>
            <a:r>
              <a:rPr lang="de-DE" sz="1600" dirty="0" err="1">
                <a:solidFill>
                  <a:schemeClr val="bg1"/>
                </a:solidFill>
                <a:latin typeface="Palatino Linotype" panose="02040502050505030304" pitchFamily="18" charset="0"/>
              </a:rPr>
              <a:t>τῆς</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τροφῆς</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παρα</a:t>
            </a:r>
            <a:r>
              <a:rPr lang="de-DE" sz="1600" dirty="0" err="1" smtClean="0">
                <a:solidFill>
                  <a:schemeClr val="bg1"/>
                </a:solidFill>
                <a:latin typeface="Palatino Linotype" panose="02040502050505030304" pitchFamily="18" charset="0"/>
              </a:rPr>
              <a:t>σκευ</a:t>
            </a:r>
            <a:r>
              <a:rPr lang="el-GR" sz="1600" dirty="0" smtClean="0">
                <a:solidFill>
                  <a:schemeClr val="bg1"/>
                </a:solidFill>
                <a:latin typeface="Palatino Linotype" panose="02040502050505030304" pitchFamily="18" charset="0"/>
              </a:rPr>
              <a:t>ή</a:t>
            </a:r>
            <a:r>
              <a:rPr lang="de-DE" sz="1600" dirty="0" smtClean="0">
                <a:solidFill>
                  <a:schemeClr val="bg1"/>
                </a:solidFill>
                <a:latin typeface="Palatino Linotype" panose="02040502050505030304" pitchFamily="18" charset="0"/>
              </a:rPr>
              <a:t>. </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smtClean="0">
                <a:solidFill>
                  <a:schemeClr val="bg1"/>
                </a:solidFill>
                <a:latin typeface="Palatino Linotype" panose="02040502050505030304" pitchFamily="18" charset="0"/>
              </a:rPr>
              <a:t>α</a:t>
            </a:r>
            <a:r>
              <a:rPr lang="de-DE" sz="1600" dirty="0" err="1" smtClean="0">
                <a:solidFill>
                  <a:schemeClr val="bg1"/>
                </a:solidFill>
                <a:latin typeface="Palatino Linotype" panose="02040502050505030304" pitchFamily="18" charset="0"/>
              </a:rPr>
              <a:t>ντά</a:t>
            </a:r>
            <a:r>
              <a:rPr lang="de-DE" sz="1600" dirty="0" smtClean="0">
                <a:solidFill>
                  <a:schemeClr val="bg1"/>
                </a:solidFill>
                <a:latin typeface="Palatino Linotype" panose="02040502050505030304" pitchFamily="18" charset="0"/>
              </a:rPr>
              <a:t>πασί </a:t>
            </a:r>
            <a:r>
              <a:rPr lang="de-DE" sz="1600" dirty="0">
                <a:solidFill>
                  <a:schemeClr val="bg1"/>
                </a:solidFill>
                <a:latin typeface="Palatino Linotype" panose="02040502050505030304" pitchFamily="18" charset="0"/>
              </a:rPr>
              <a:t>γε.</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Δ</a:t>
            </a:r>
            <a:r>
              <a:rPr lang="de-DE" sz="1600" dirty="0" err="1" smtClean="0">
                <a:solidFill>
                  <a:schemeClr val="bg1"/>
                </a:solidFill>
                <a:latin typeface="Palatino Linotype" panose="02040502050505030304" pitchFamily="18" charset="0"/>
              </a:rPr>
              <a:t>ευτέρ</a:t>
            </a:r>
            <a:r>
              <a:rPr lang="de-DE" sz="1600" dirty="0" smtClean="0">
                <a:solidFill>
                  <a:schemeClr val="bg1"/>
                </a:solidFill>
                <a:latin typeface="Palatino Linotype" panose="02040502050505030304" pitchFamily="18" charset="0"/>
              </a:rPr>
              <a:t>α </a:t>
            </a:r>
            <a:r>
              <a:rPr lang="de-DE" sz="1600" dirty="0">
                <a:solidFill>
                  <a:schemeClr val="bg1"/>
                </a:solidFill>
                <a:latin typeface="Palatino Linotype" panose="02040502050505030304" pitchFamily="18" charset="0"/>
              </a:rPr>
              <a:t>δὴ </a:t>
            </a:r>
            <a:r>
              <a:rPr lang="de-DE" sz="1600" dirty="0" smtClean="0">
                <a:solidFill>
                  <a:schemeClr val="bg1"/>
                </a:solidFill>
                <a:latin typeface="Palatino Linotype" panose="02040502050505030304" pitchFamily="18" charset="0"/>
              </a:rPr>
              <a:t>οἰκ</a:t>
            </a:r>
            <a:r>
              <a:rPr lang="el-GR" sz="1600" dirty="0" smtClean="0">
                <a:solidFill>
                  <a:schemeClr val="bg1"/>
                </a:solidFill>
                <a:latin typeface="Palatino Linotype" panose="02040502050505030304" pitchFamily="18" charset="0"/>
              </a:rPr>
              <a:t>ίας</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τρίτη δὲ ἐσθῆτος καὶ τῶν </a:t>
            </a:r>
            <a:r>
              <a:rPr lang="de-DE" sz="1600" b="1" dirty="0">
                <a:solidFill>
                  <a:srgbClr val="FF0000"/>
                </a:solidFill>
                <a:latin typeface="Palatino Linotype" panose="02040502050505030304" pitchFamily="18" charset="0"/>
              </a:rPr>
              <a:t>τοιούτων</a:t>
            </a:r>
            <a:r>
              <a:rPr lang="de-DE" sz="1600" dirty="0">
                <a:solidFill>
                  <a:schemeClr val="bg1"/>
                </a:solidFill>
                <a:latin typeface="Palatino Linotype" panose="02040502050505030304" pitchFamily="18" charset="0"/>
              </a:rPr>
              <a:t>.</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Ἔστι</a:t>
            </a:r>
            <a:r>
              <a:rPr lang="de-DE" sz="1600" dirty="0" smtClean="0">
                <a:solidFill>
                  <a:schemeClr val="bg1"/>
                </a:solidFill>
                <a:latin typeface="Palatino Linotype" panose="02040502050505030304" pitchFamily="18" charset="0"/>
              </a:rPr>
              <a:t> </a:t>
            </a:r>
            <a:r>
              <a:rPr lang="de-DE" sz="1600" b="1" dirty="0">
                <a:solidFill>
                  <a:srgbClr val="FF0000"/>
                </a:solidFill>
                <a:latin typeface="Palatino Linotype" panose="02040502050505030304" pitchFamily="18" charset="0"/>
              </a:rPr>
              <a:t>τα</a:t>
            </a:r>
            <a:r>
              <a:rPr lang="de-DE" sz="1600" b="1" dirty="0" err="1">
                <a:solidFill>
                  <a:srgbClr val="FF0000"/>
                </a:solidFill>
                <a:latin typeface="Palatino Linotype" panose="02040502050505030304" pitchFamily="18" charset="0"/>
              </a:rPr>
              <a:t>ῦτ</a:t>
            </a:r>
            <a:r>
              <a:rPr lang="de-DE" sz="1600" b="1" dirty="0">
                <a:solidFill>
                  <a:srgbClr val="FF0000"/>
                </a:solidFill>
                <a:latin typeface="Palatino Linotype" panose="02040502050505030304" pitchFamily="18" charset="0"/>
              </a:rPr>
              <a:t>α</a:t>
            </a:r>
            <a:r>
              <a:rPr lang="de-DE" sz="1600" dirty="0">
                <a:solidFill>
                  <a:schemeClr val="bg1"/>
                </a:solidFill>
                <a:latin typeface="Palatino Linotype" panose="02040502050505030304" pitchFamily="18" charset="0"/>
              </a:rPr>
              <a:t>.</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Φ</a:t>
            </a:r>
            <a:r>
              <a:rPr lang="de-DE" sz="1600" dirty="0" err="1" smtClean="0">
                <a:solidFill>
                  <a:schemeClr val="bg1"/>
                </a:solidFill>
                <a:latin typeface="Palatino Linotype" panose="02040502050505030304" pitchFamily="18" charset="0"/>
              </a:rPr>
              <a:t>έρε</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δή</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ῶς</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ἡ π</a:t>
            </a:r>
            <a:r>
              <a:rPr lang="de-DE" sz="1600" dirty="0" err="1">
                <a:solidFill>
                  <a:schemeClr val="bg1"/>
                </a:solidFill>
                <a:latin typeface="Palatino Linotype" panose="02040502050505030304" pitchFamily="18" charset="0"/>
              </a:rPr>
              <a:t>όλις</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ἀρκέσει</a:t>
            </a:r>
            <a:r>
              <a:rPr lang="de-DE" sz="1600" dirty="0">
                <a:solidFill>
                  <a:schemeClr val="bg1"/>
                </a:solidFill>
                <a:latin typeface="Palatino Linotype" panose="02040502050505030304" pitchFamily="18" charset="0"/>
              </a:rPr>
              <a:t> ἐπὶ </a:t>
            </a:r>
            <a:r>
              <a:rPr lang="de-DE" sz="1600" b="1" dirty="0" err="1">
                <a:solidFill>
                  <a:srgbClr val="FF0000"/>
                </a:solidFill>
                <a:latin typeface="Palatino Linotype" panose="02040502050505030304" pitchFamily="18" charset="0"/>
              </a:rPr>
              <a:t>τοσ</a:t>
            </a:r>
            <a:r>
              <a:rPr lang="de-DE" sz="1600" b="1" dirty="0">
                <a:solidFill>
                  <a:srgbClr val="FF0000"/>
                </a:solidFill>
                <a:latin typeface="Palatino Linotype" panose="02040502050505030304" pitchFamily="18" charset="0"/>
              </a:rPr>
              <a:t>αύτην</a:t>
            </a:r>
            <a:r>
              <a:rPr lang="de-DE" sz="1600" dirty="0">
                <a:solidFill>
                  <a:srgbClr val="FF0000"/>
                </a:solidFill>
                <a:latin typeface="Palatino Linotype" panose="02040502050505030304" pitchFamily="18" charset="0"/>
              </a:rPr>
              <a:t> </a:t>
            </a:r>
            <a:r>
              <a:rPr lang="de-DE" sz="1600" dirty="0">
                <a:solidFill>
                  <a:schemeClr val="bg1"/>
                </a:solidFill>
                <a:latin typeface="Palatino Linotype" panose="02040502050505030304" pitchFamily="18" charset="0"/>
              </a:rPr>
              <a:t>παρασκευήν; </a:t>
            </a:r>
            <a:r>
              <a:rPr lang="el-GR" sz="1600" dirty="0" smtClean="0">
                <a:solidFill>
                  <a:schemeClr val="bg1"/>
                </a:solidFill>
                <a:latin typeface="Palatino Linotype" panose="02040502050505030304" pitchFamily="18" charset="0"/>
              </a:rPr>
              <a:t>Οὐ</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πολλῶν</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δεήσει</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πολιτῶν</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Ὁ</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γὰρ</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γεωργὸς</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οὐκ</a:t>
            </a:r>
            <a:r>
              <a:rPr lang="de-DE" sz="1600" dirty="0" smtClean="0">
                <a:solidFill>
                  <a:schemeClr val="bg1"/>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αὐτὸς</a:t>
            </a:r>
            <a:r>
              <a:rPr lang="de-DE" sz="1600" dirty="0" smtClean="0">
                <a:solidFill>
                  <a:srgbClr val="FF0000"/>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ποιήσεται</a:t>
            </a:r>
            <a:r>
              <a:rPr lang="de-DE" sz="1600" dirty="0" smtClean="0">
                <a:solidFill>
                  <a:schemeClr val="bg1"/>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ἑαυτῷ</a:t>
            </a:r>
            <a:r>
              <a:rPr lang="de-DE" sz="1600" dirty="0" smtClean="0">
                <a:solidFill>
                  <a:srgbClr val="FF0000"/>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τὸ</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ἄροτρον</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οὐδὲ</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τὰ</a:t>
            </a:r>
            <a:r>
              <a:rPr lang="de-DE" sz="1600" dirty="0" smtClean="0">
                <a:solidFill>
                  <a:schemeClr val="bg1"/>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ἄλλα</a:t>
            </a:r>
            <a:r>
              <a:rPr lang="de-DE" sz="1600" dirty="0" smtClean="0">
                <a:solidFill>
                  <a:srgbClr val="FF0000"/>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ὄργανα</a:t>
            </a:r>
            <a:r>
              <a:rPr lang="de-DE" sz="1600" dirty="0" smtClean="0">
                <a:solidFill>
                  <a:schemeClr val="bg1"/>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τοιαῦτα</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οὐδ</a:t>
            </a:r>
            <a:r>
              <a:rPr lang="de-DE" sz="1600" dirty="0">
                <a:solidFill>
                  <a:schemeClr val="bg1"/>
                </a:solidFill>
                <a:latin typeface="Palatino Linotype" panose="02040502050505030304" pitchFamily="18" charset="0"/>
              </a:rPr>
              <a:t>̉</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αὖ</a:t>
            </a:r>
            <a:r>
              <a:rPr lang="de-DE" sz="1600" dirty="0" smtClean="0">
                <a:solidFill>
                  <a:schemeClr val="bg1"/>
                </a:solidFill>
                <a:latin typeface="Palatino Linotype" panose="02040502050505030304" pitchFamily="18" charset="0"/>
              </a:rPr>
              <a:t> ὁ </a:t>
            </a:r>
            <a:r>
              <a:rPr lang="de-DE" sz="1600" dirty="0" err="1" smtClean="0">
                <a:solidFill>
                  <a:schemeClr val="bg1"/>
                </a:solidFill>
                <a:latin typeface="Palatino Linotype" panose="02040502050505030304" pitchFamily="18" charset="0"/>
              </a:rPr>
              <a:t>οἰκοδόμος</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ἢ</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οὔ</a:t>
            </a:r>
            <a:r>
              <a:rPr lang="de-DE" sz="1600" dirty="0" smtClean="0">
                <a:solidFill>
                  <a:schemeClr val="bg1"/>
                </a:solidFill>
                <a:latin typeface="Palatino Linotype" panose="02040502050505030304" pitchFamily="18" charset="0"/>
              </a:rPr>
              <a:t>;</a:t>
            </a:r>
            <a:endParaRPr lang="de-DE" sz="1600" dirty="0">
              <a:solidFill>
                <a:schemeClr val="bg1"/>
              </a:solidFill>
              <a:latin typeface="Palatino Linotype" panose="02040502050505030304" pitchFamily="18" charset="0"/>
            </a:endParaRP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Φα</a:t>
            </a:r>
            <a:r>
              <a:rPr lang="de-DE" sz="1600" dirty="0" err="1" smtClean="0">
                <a:solidFill>
                  <a:schemeClr val="bg1"/>
                </a:solidFill>
                <a:latin typeface="Palatino Linotype" panose="02040502050505030304" pitchFamily="18" charset="0"/>
              </a:rPr>
              <a:t>ίν</a:t>
            </a:r>
            <a:r>
              <a:rPr lang="el-GR" sz="1600" dirty="0" smtClean="0">
                <a:solidFill>
                  <a:schemeClr val="bg1"/>
                </a:solidFill>
                <a:latin typeface="Palatino Linotype" panose="02040502050505030304" pitchFamily="18" charset="0"/>
              </a:rPr>
              <a:t>ε</a:t>
            </a:r>
            <a:r>
              <a:rPr lang="de-DE" sz="1600" dirty="0" smtClean="0">
                <a:solidFill>
                  <a:schemeClr val="bg1"/>
                </a:solidFill>
                <a:latin typeface="Palatino Linotype" panose="02040502050505030304" pitchFamily="18" charset="0"/>
              </a:rPr>
              <a:t>ται.</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Τέκτονες</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οὖν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καὶ </a:t>
            </a:r>
            <a:r>
              <a:rPr lang="de-DE" sz="1600" dirty="0" smtClean="0">
                <a:solidFill>
                  <a:schemeClr val="bg1"/>
                </a:solidFill>
                <a:latin typeface="Palatino Linotype" panose="02040502050505030304" pitchFamily="18" charset="0"/>
              </a:rPr>
              <a:t>χα</a:t>
            </a:r>
            <a:r>
              <a:rPr lang="de-DE" sz="1600" dirty="0" err="1" smtClean="0">
                <a:solidFill>
                  <a:schemeClr val="bg1"/>
                </a:solidFill>
                <a:latin typeface="Palatino Linotype" panose="02040502050505030304" pitchFamily="18" charset="0"/>
              </a:rPr>
              <a:t>λκ</a:t>
            </a:r>
            <a:r>
              <a:rPr lang="el-GR" sz="1600" dirty="0" smtClean="0">
                <a:solidFill>
                  <a:schemeClr val="bg1"/>
                </a:solidFill>
                <a:latin typeface="Palatino Linotype" panose="02040502050505030304" pitchFamily="18" charset="0"/>
              </a:rPr>
              <a:t>εῖ</a:t>
            </a:r>
            <a:r>
              <a:rPr lang="de-DE" sz="1600" dirty="0" smtClean="0">
                <a:solidFill>
                  <a:schemeClr val="bg1"/>
                </a:solidFill>
                <a:latin typeface="Palatino Linotype" panose="02040502050505030304" pitchFamily="18" charset="0"/>
              </a:rPr>
              <a:t>ς </a:t>
            </a:r>
            <a:r>
              <a:rPr lang="de-DE" sz="1600" dirty="0">
                <a:solidFill>
                  <a:schemeClr val="bg1"/>
                </a:solidFill>
                <a:latin typeface="Palatino Linotype" panose="02040502050505030304" pitchFamily="18" charset="0"/>
              </a:rPr>
              <a:t>καὶ </a:t>
            </a:r>
            <a:r>
              <a:rPr lang="de-DE" sz="1600" b="1" dirty="0" err="1" smtClean="0">
                <a:solidFill>
                  <a:srgbClr val="FF0000"/>
                </a:solidFill>
                <a:latin typeface="Palatino Linotype" panose="02040502050505030304" pitchFamily="18" charset="0"/>
              </a:rPr>
              <a:t>τοιοῦτο</a:t>
            </a:r>
            <a:r>
              <a:rPr lang="el-GR" sz="1600" b="1" dirty="0" smtClean="0">
                <a:solidFill>
                  <a:srgbClr val="FF0000"/>
                </a:solidFill>
                <a:latin typeface="Palatino Linotype" panose="02040502050505030304" pitchFamily="18" charset="0"/>
              </a:rPr>
              <a:t>ι</a:t>
            </a:r>
            <a:r>
              <a:rPr lang="de-DE" sz="1600" b="1" dirty="0" smtClean="0">
                <a:solidFill>
                  <a:srgbClr val="FF0000"/>
                </a:solidFill>
                <a:latin typeface="Palatino Linotype" panose="02040502050505030304" pitchFamily="18" charset="0"/>
              </a:rPr>
              <a:t> </a:t>
            </a:r>
            <a:r>
              <a:rPr lang="de-DE" sz="1600" dirty="0">
                <a:solidFill>
                  <a:schemeClr val="bg1"/>
                </a:solidFill>
                <a:latin typeface="Palatino Linotype" panose="02040502050505030304" pitchFamily="18" charset="0"/>
              </a:rPr>
              <a:t>π</a:t>
            </a:r>
            <a:r>
              <a:rPr lang="de-DE" sz="1600" dirty="0" err="1">
                <a:solidFill>
                  <a:schemeClr val="bg1"/>
                </a:solidFill>
                <a:latin typeface="Palatino Linotype" panose="02040502050505030304" pitchFamily="18" charset="0"/>
              </a:rPr>
              <a:t>ολλοὶ</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δημιουργοί</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συχνὸν</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τὸ</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πολίχνιον</a:t>
            </a:r>
            <a:r>
              <a:rPr lang="de-DE" sz="1600" dirty="0" smtClean="0">
                <a:solidFill>
                  <a:schemeClr val="bg1"/>
                </a:solidFill>
                <a:latin typeface="Palatino Linotype" panose="02040502050505030304" pitchFamily="18" charset="0"/>
              </a:rPr>
              <a:t> 	π</a:t>
            </a:r>
            <a:r>
              <a:rPr lang="de-DE" sz="1600" dirty="0" err="1" smtClean="0">
                <a:solidFill>
                  <a:schemeClr val="bg1"/>
                </a:solidFill>
                <a:latin typeface="Palatino Linotype" panose="02040502050505030304" pitchFamily="18" charset="0"/>
              </a:rPr>
              <a:t>οι</a:t>
            </a:r>
            <a:r>
              <a:rPr lang="el-GR" sz="1600" dirty="0" smtClean="0">
                <a:solidFill>
                  <a:schemeClr val="bg1"/>
                </a:solidFill>
                <a:latin typeface="Palatino Linotype" panose="02040502050505030304" pitchFamily="18" charset="0"/>
              </a:rPr>
              <a:t>ήσου</a:t>
            </a:r>
            <a:r>
              <a:rPr lang="de-DE" sz="1600" dirty="0" err="1" smtClean="0">
                <a:solidFill>
                  <a:schemeClr val="bg1"/>
                </a:solidFill>
                <a:latin typeface="Palatino Linotype" panose="02040502050505030304" pitchFamily="18" charset="0"/>
              </a:rPr>
              <a:t>σιν</a:t>
            </a:r>
            <a:r>
              <a:rPr lang="de-DE" sz="1600" dirty="0">
                <a:solidFill>
                  <a:schemeClr val="bg1"/>
                </a:solidFill>
                <a:latin typeface="Palatino Linotype" panose="02040502050505030304" pitchFamily="18" charset="0"/>
              </a:rPr>
              <a:t>.</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άνυ</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μὲν</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οὖν</a:t>
            </a:r>
            <a:r>
              <a:rPr lang="de-DE" sz="1600" dirty="0">
                <a:solidFill>
                  <a:schemeClr val="bg1"/>
                </a:solidFill>
                <a:latin typeface="Palatino Linotype" panose="02040502050505030304" pitchFamily="18" charset="0"/>
              </a:rPr>
              <a:t>.</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Ἀλλὰ</a:t>
            </a:r>
            <a:r>
              <a:rPr lang="de-DE" sz="1600" dirty="0" smtClean="0">
                <a:solidFill>
                  <a:schemeClr val="bg1"/>
                </a:solidFill>
                <a:latin typeface="Palatino Linotype" panose="02040502050505030304" pitchFamily="18" charset="0"/>
              </a:rPr>
              <a:t> μ</a:t>
            </a:r>
            <a:r>
              <a:rPr lang="el-GR" sz="1600" dirty="0" smtClean="0">
                <a:solidFill>
                  <a:schemeClr val="bg1"/>
                </a:solidFill>
                <a:latin typeface="Palatino Linotype" panose="02040502050505030304" pitchFamily="18" charset="0"/>
              </a:rPr>
              <a:t>ὴ</a:t>
            </a:r>
            <a:r>
              <a:rPr lang="de-DE" sz="1600" dirty="0" smtClean="0">
                <a:solidFill>
                  <a:schemeClr val="bg1"/>
                </a:solidFill>
                <a:latin typeface="Palatino Linotype" panose="02040502050505030304" pitchFamily="18" charset="0"/>
              </a:rPr>
              <a:t>ν κα</a:t>
            </a:r>
            <a:r>
              <a:rPr lang="de-DE" sz="1600" dirty="0" err="1" smtClean="0">
                <a:solidFill>
                  <a:schemeClr val="bg1"/>
                </a:solidFill>
                <a:latin typeface="Palatino Linotype" panose="02040502050505030304" pitchFamily="18" charset="0"/>
              </a:rPr>
              <a:t>τοικίσ</a:t>
            </a:r>
            <a:r>
              <a:rPr lang="de-DE" sz="1600" dirty="0" smtClean="0">
                <a:solidFill>
                  <a:schemeClr val="bg1"/>
                </a:solidFill>
                <a:latin typeface="Palatino Linotype" panose="02040502050505030304" pitchFamily="18" charset="0"/>
              </a:rPr>
              <a:t>αι </a:t>
            </a:r>
            <a:r>
              <a:rPr lang="de-DE" sz="1600" dirty="0">
                <a:solidFill>
                  <a:schemeClr val="bg1"/>
                </a:solidFill>
                <a:latin typeface="Palatino Linotype" panose="02040502050505030304" pitchFamily="18" charset="0"/>
              </a:rPr>
              <a:t>γε </a:t>
            </a:r>
            <a:r>
              <a:rPr lang="de-DE" sz="1600" b="1" dirty="0">
                <a:solidFill>
                  <a:srgbClr val="FF0000"/>
                </a:solidFill>
                <a:latin typeface="Palatino Linotype" panose="02040502050505030304" pitchFamily="18" charset="0"/>
              </a:rPr>
              <a:t>αὐτὴν</a:t>
            </a:r>
            <a:r>
              <a:rPr lang="de-DE" sz="1600" dirty="0">
                <a:solidFill>
                  <a:srgbClr val="FF0000"/>
                </a:solidFill>
                <a:latin typeface="Palatino Linotype" panose="02040502050505030304" pitchFamily="18" charset="0"/>
              </a:rPr>
              <a:t> </a:t>
            </a:r>
            <a:r>
              <a:rPr lang="de-DE" sz="1600" dirty="0">
                <a:solidFill>
                  <a:schemeClr val="bg1"/>
                </a:solidFill>
                <a:latin typeface="Palatino Linotype" panose="02040502050505030304" pitchFamily="18" charset="0"/>
              </a:rPr>
              <a:t>τὴν πόλιν εἰς </a:t>
            </a:r>
            <a:r>
              <a:rPr lang="de-DE" sz="1600" b="1" dirty="0">
                <a:solidFill>
                  <a:srgbClr val="FF0000"/>
                </a:solidFill>
                <a:latin typeface="Palatino Linotype" panose="02040502050505030304" pitchFamily="18" charset="0"/>
              </a:rPr>
              <a:t>τοιοῦτον</a:t>
            </a:r>
            <a:r>
              <a:rPr lang="de-DE" sz="1600" dirty="0">
                <a:solidFill>
                  <a:srgbClr val="FF0000"/>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τόπον, </a:t>
            </a:r>
            <a:r>
              <a:rPr lang="de-DE" sz="1600" b="1" dirty="0">
                <a:solidFill>
                  <a:srgbClr val="FF0000"/>
                </a:solidFill>
                <a:latin typeface="Palatino Linotype" panose="02040502050505030304" pitchFamily="18" charset="0"/>
              </a:rPr>
              <a:t>οὗ</a:t>
            </a:r>
            <a:r>
              <a:rPr lang="de-DE" sz="1600" dirty="0">
                <a:solidFill>
                  <a:schemeClr val="bg1"/>
                </a:solidFill>
                <a:latin typeface="Palatino Linotype" panose="02040502050505030304" pitchFamily="18" charset="0"/>
              </a:rPr>
              <a:t> ἐπεισαγωγίμων μὴ </a:t>
            </a:r>
            <a:r>
              <a:rPr lang="de-DE" sz="1600" dirty="0" smtClean="0">
                <a:solidFill>
                  <a:schemeClr val="bg1"/>
                </a:solidFill>
                <a:latin typeface="Palatino Linotype" panose="02040502050505030304" pitchFamily="18" charset="0"/>
              </a:rPr>
              <a:t>	δεήσεται</a:t>
            </a:r>
            <a:r>
              <a:rPr lang="de-DE" sz="1600" dirty="0">
                <a:solidFill>
                  <a:schemeClr val="bg1"/>
                </a:solidFill>
                <a:latin typeface="Palatino Linotype" panose="02040502050505030304" pitchFamily="18" charset="0"/>
              </a:rPr>
              <a:t>, σχεδόν τι ἀδύνατον.</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Ἀδύν</a:t>
            </a:r>
            <a:r>
              <a:rPr lang="de-DE" sz="1600" dirty="0" smtClean="0">
                <a:solidFill>
                  <a:schemeClr val="bg1"/>
                </a:solidFill>
                <a:latin typeface="Palatino Linotype" panose="02040502050505030304" pitchFamily="18" charset="0"/>
              </a:rPr>
              <a:t>ατον </a:t>
            </a:r>
            <a:r>
              <a:rPr lang="de-DE" sz="1600" dirty="0">
                <a:solidFill>
                  <a:schemeClr val="bg1"/>
                </a:solidFill>
                <a:latin typeface="Palatino Linotype" panose="02040502050505030304" pitchFamily="18" charset="0"/>
              </a:rPr>
              <a:t>γάρ</a:t>
            </a:r>
            <a:r>
              <a:rPr lang="de-DE" sz="1600" dirty="0" smtClean="0">
                <a:solidFill>
                  <a:schemeClr val="bg1"/>
                </a:solidFill>
                <a:latin typeface="Palatino Linotype" panose="02040502050505030304" pitchFamily="18" charset="0"/>
              </a:rPr>
              <a:t>.</a:t>
            </a:r>
            <a:endParaRPr lang="de-DE" sz="1600" dirty="0">
              <a:solidFill>
                <a:schemeClr val="bg1"/>
              </a:solidFill>
              <a:latin typeface="Palatino Linotype" panose="02040502050505030304" pitchFamily="18" charset="0"/>
            </a:endParaRPr>
          </a:p>
          <a:p>
            <a:pPr>
              <a:spcAft>
                <a:spcPts val="50"/>
              </a:spcAft>
            </a:pPr>
            <a:r>
              <a:rPr lang="de-DE" sz="1600" dirty="0" err="1">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ροσδεήσει</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ἄρ</a:t>
            </a:r>
            <a:r>
              <a:rPr lang="de-DE" sz="1600" dirty="0">
                <a:solidFill>
                  <a:schemeClr val="bg1"/>
                </a:solidFill>
                <a:latin typeface="Palatino Linotype" panose="02040502050505030304" pitchFamily="18" charset="0"/>
              </a:rPr>
              <a:t>α ἔτι καὶ </a:t>
            </a:r>
            <a:r>
              <a:rPr lang="de-DE" sz="1600" b="1" dirty="0">
                <a:solidFill>
                  <a:srgbClr val="FF0000"/>
                </a:solidFill>
                <a:latin typeface="Palatino Linotype" panose="02040502050505030304" pitchFamily="18" charset="0"/>
              </a:rPr>
              <a:t>ἄλλων</a:t>
            </a:r>
            <a:r>
              <a:rPr lang="de-DE" sz="1600" dirty="0">
                <a:solidFill>
                  <a:schemeClr val="bg1"/>
                </a:solidFill>
                <a:latin typeface="Palatino Linotype" panose="02040502050505030304" pitchFamily="18" charset="0"/>
              </a:rPr>
              <a:t>, οἳ </a:t>
            </a:r>
            <a:r>
              <a:rPr lang="el-GR" sz="1600" dirty="0" smtClean="0">
                <a:solidFill>
                  <a:schemeClr val="bg1"/>
                </a:solidFill>
                <a:latin typeface="Palatino Linotype" panose="02040502050505030304" pitchFamily="18" charset="0"/>
              </a:rPr>
              <a:t>ἄλλοθεν</a:t>
            </a:r>
            <a:r>
              <a:rPr lang="de-DE" sz="1600" dirty="0" smtClean="0">
                <a:solidFill>
                  <a:schemeClr val="bg1"/>
                </a:solidFill>
                <a:latin typeface="Palatino Linotype" panose="02040502050505030304" pitchFamily="18" charset="0"/>
              </a:rPr>
              <a:t> </a:t>
            </a:r>
            <a:r>
              <a:rPr lang="de-DE" sz="1600" b="1" dirty="0">
                <a:solidFill>
                  <a:srgbClr val="FF0000"/>
                </a:solidFill>
                <a:latin typeface="Palatino Linotype" panose="02040502050505030304" pitchFamily="18" charset="0"/>
              </a:rPr>
              <a:t>α</a:t>
            </a:r>
            <a:r>
              <a:rPr lang="de-DE" sz="1600" b="1" dirty="0" err="1">
                <a:solidFill>
                  <a:srgbClr val="FF0000"/>
                </a:solidFill>
                <a:latin typeface="Palatino Linotype" panose="02040502050505030304" pitchFamily="18" charset="0"/>
              </a:rPr>
              <a:t>ὐτῇ</a:t>
            </a:r>
            <a:r>
              <a:rPr lang="de-DE" sz="1600" dirty="0">
                <a:solidFill>
                  <a:srgbClr val="FF0000"/>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κομιοῦσιν</a:t>
            </a:r>
            <a:r>
              <a:rPr lang="de-DE" sz="1600" dirty="0" smtClean="0">
                <a:solidFill>
                  <a:schemeClr val="bg1"/>
                </a:solidFill>
                <a:latin typeface="Palatino Linotype" panose="02040502050505030304" pitchFamily="18" charset="0"/>
              </a:rPr>
              <a:t>, </a:t>
            </a:r>
            <a:r>
              <a:rPr lang="de-DE" sz="1600" b="1" dirty="0">
                <a:solidFill>
                  <a:srgbClr val="FF0000"/>
                </a:solidFill>
                <a:latin typeface="Palatino Linotype" panose="02040502050505030304" pitchFamily="18" charset="0"/>
              </a:rPr>
              <a:t>ὧν</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δεῖτ</a:t>
            </a:r>
            <a:r>
              <a:rPr lang="de-DE" sz="1600" dirty="0">
                <a:solidFill>
                  <a:schemeClr val="bg1"/>
                </a:solidFill>
                <a:latin typeface="Palatino Linotype" panose="02040502050505030304" pitchFamily="18" charset="0"/>
              </a:rPr>
              <a:t>αι</a:t>
            </a:r>
            <a:r>
              <a:rPr lang="de-DE" sz="1600" dirty="0" smtClean="0">
                <a:solidFill>
                  <a:schemeClr val="bg1"/>
                </a:solidFill>
                <a:latin typeface="Palatino Linotype" panose="02040502050505030304" pitchFamily="18" charset="0"/>
              </a:rPr>
              <a:t>.</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Δ</a:t>
            </a:r>
            <a:r>
              <a:rPr lang="de-DE" sz="1600" dirty="0" err="1" smtClean="0">
                <a:solidFill>
                  <a:schemeClr val="bg1"/>
                </a:solidFill>
                <a:latin typeface="Palatino Linotype" panose="02040502050505030304" pitchFamily="18" charset="0"/>
              </a:rPr>
              <a:t>εήσει</a:t>
            </a:r>
            <a:r>
              <a:rPr lang="de-DE" sz="1600" dirty="0" smtClean="0">
                <a:solidFill>
                  <a:schemeClr val="bg1"/>
                </a:solidFill>
                <a:latin typeface="Palatino Linotype" panose="02040502050505030304" pitchFamily="18" charset="0"/>
              </a:rPr>
              <a:t>.</a:t>
            </a:r>
          </a:p>
          <a:p>
            <a:pPr>
              <a:spcAft>
                <a:spcPts val="50"/>
              </a:spcAft>
            </a:pPr>
            <a:r>
              <a:rPr lang="de-DE" sz="1600" dirty="0" err="1">
                <a:solidFill>
                  <a:schemeClr val="bg1"/>
                </a:solidFill>
                <a:latin typeface="Palatino Linotype" panose="02040502050505030304" pitchFamily="18" charset="0"/>
              </a:rPr>
              <a:t>Σω</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ρῶτον</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οὖν</a:t>
            </a:r>
            <a:r>
              <a:rPr lang="de-DE" sz="1600" dirty="0" smtClean="0">
                <a:solidFill>
                  <a:schemeClr val="bg1"/>
                </a:solidFill>
                <a:latin typeface="Palatino Linotype" panose="02040502050505030304" pitchFamily="18" charset="0"/>
              </a:rPr>
              <a:t>, </a:t>
            </a:r>
            <a:r>
              <a:rPr lang="de-DE" sz="1600" b="1" dirty="0">
                <a:solidFill>
                  <a:srgbClr val="FF0000"/>
                </a:solidFill>
                <a:latin typeface="Palatino Linotype" panose="02040502050505030304" pitchFamily="18" charset="0"/>
              </a:rPr>
              <a:t>τίνα</a:t>
            </a:r>
            <a:r>
              <a:rPr lang="de-DE" sz="1600" dirty="0">
                <a:solidFill>
                  <a:srgbClr val="FF0000"/>
                </a:solidFill>
                <a:latin typeface="Palatino Linotype" panose="02040502050505030304" pitchFamily="18" charset="0"/>
              </a:rPr>
              <a:t> </a:t>
            </a:r>
            <a:r>
              <a:rPr lang="de-DE" sz="1600" dirty="0">
                <a:solidFill>
                  <a:schemeClr val="bg1"/>
                </a:solidFill>
                <a:latin typeface="Palatino Linotype" panose="02040502050505030304" pitchFamily="18" charset="0"/>
              </a:rPr>
              <a:t>τρόπον διαιτήσονται οἱ οὕτω</a:t>
            </a:r>
            <a:r>
              <a:rPr lang="de-DE" sz="1600" dirty="0">
                <a:solidFill>
                  <a:srgbClr val="FF0000"/>
                </a:solidFill>
                <a:latin typeface="Palatino Linotype" panose="02040502050505030304" pitchFamily="18" charset="0"/>
              </a:rPr>
              <a:t> </a:t>
            </a:r>
            <a:r>
              <a:rPr lang="de-DE" sz="1600" dirty="0">
                <a:solidFill>
                  <a:schemeClr val="bg1"/>
                </a:solidFill>
                <a:latin typeface="Palatino Linotype" panose="02040502050505030304" pitchFamily="18" charset="0"/>
              </a:rPr>
              <a:t>παρεσκευασμένοι. </a:t>
            </a:r>
            <a:r>
              <a:rPr lang="el-GR" sz="1600" b="1" dirty="0" smtClean="0">
                <a:solidFill>
                  <a:srgbClr val="FF0000"/>
                </a:solidFill>
                <a:latin typeface="Palatino Linotype" panose="02040502050505030304" pitchFamily="18" charset="0"/>
              </a:rPr>
              <a:t>Ἄ</a:t>
            </a:r>
            <a:r>
              <a:rPr lang="de-DE" sz="1600" b="1" dirty="0" err="1" smtClean="0">
                <a:solidFill>
                  <a:srgbClr val="FF0000"/>
                </a:solidFill>
                <a:latin typeface="Palatino Linotype" panose="02040502050505030304" pitchFamily="18" charset="0"/>
              </a:rPr>
              <a:t>λλο</a:t>
            </a:r>
            <a:r>
              <a:rPr lang="de-DE" sz="1600" b="1" dirty="0" smtClean="0">
                <a:solidFill>
                  <a:srgbClr val="FF0000"/>
                </a:solidFill>
                <a:latin typeface="Palatino Linotype" panose="02040502050505030304" pitchFamily="18" charset="0"/>
              </a:rPr>
              <a:t> </a:t>
            </a:r>
            <a:r>
              <a:rPr lang="de-DE" sz="1600" b="1" dirty="0" err="1">
                <a:solidFill>
                  <a:srgbClr val="FF0000"/>
                </a:solidFill>
                <a:latin typeface="Palatino Linotype" panose="02040502050505030304" pitchFamily="18" charset="0"/>
              </a:rPr>
              <a:t>τι</a:t>
            </a:r>
            <a:r>
              <a:rPr lang="de-DE" sz="1600" b="1" dirty="0">
                <a:solidFill>
                  <a:srgbClr val="FF0000"/>
                </a:solidFill>
                <a:latin typeface="Palatino Linotype" panose="02040502050505030304" pitchFamily="18" charset="0"/>
              </a:rPr>
              <a:t> </a:t>
            </a:r>
            <a:r>
              <a:rPr lang="de-DE" sz="1600" dirty="0">
                <a:solidFill>
                  <a:schemeClr val="bg1"/>
                </a:solidFill>
                <a:latin typeface="Palatino Linotype" panose="02040502050505030304" pitchFamily="18" charset="0"/>
              </a:rPr>
              <a:t>ἢ </a:t>
            </a:r>
            <a:r>
              <a:rPr lang="de-DE" sz="1600" dirty="0" err="1">
                <a:solidFill>
                  <a:schemeClr val="bg1"/>
                </a:solidFill>
                <a:latin typeface="Palatino Linotype" panose="02040502050505030304" pitchFamily="18" charset="0"/>
              </a:rPr>
              <a:t>σῖτόν</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τε</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π</a:t>
            </a:r>
            <a:r>
              <a:rPr lang="de-DE" sz="1600" dirty="0" err="1">
                <a:solidFill>
                  <a:schemeClr val="bg1"/>
                </a:solidFill>
                <a:latin typeface="Palatino Linotype" panose="02040502050505030304" pitchFamily="18" charset="0"/>
              </a:rPr>
              <a:t>οι</a:t>
            </a:r>
            <a:r>
              <a:rPr lang="el-GR" sz="1600" dirty="0">
                <a:solidFill>
                  <a:schemeClr val="bg1"/>
                </a:solidFill>
                <a:latin typeface="Palatino Linotype" panose="02040502050505030304" pitchFamily="18" charset="0"/>
              </a:rPr>
              <a:t>ήσου</a:t>
            </a:r>
            <a:r>
              <a:rPr lang="de-DE" sz="1600" dirty="0" err="1" smtClean="0">
                <a:solidFill>
                  <a:schemeClr val="bg1"/>
                </a:solidFill>
                <a:latin typeface="Palatino Linotype" panose="02040502050505030304" pitchFamily="18" charset="0"/>
              </a:rPr>
              <a:t>σι</a:t>
            </a:r>
            <a:r>
              <a:rPr lang="de-DE" sz="1600" dirty="0" smtClean="0">
                <a:solidFill>
                  <a:schemeClr val="bg1"/>
                </a:solidFill>
                <a:latin typeface="Palatino Linotype" panose="02040502050505030304" pitchFamily="18" charset="0"/>
              </a:rPr>
              <a:t> καὶ </a:t>
            </a:r>
            <a:r>
              <a:rPr lang="de-DE" sz="1600" dirty="0">
                <a:solidFill>
                  <a:schemeClr val="bg1"/>
                </a:solidFill>
                <a:latin typeface="Palatino Linotype" panose="02040502050505030304" pitchFamily="18" charset="0"/>
              </a:rPr>
              <a:t>οἶνον καὶ </a:t>
            </a:r>
            <a:r>
              <a:rPr lang="de-DE" sz="1600" dirty="0" err="1" smtClean="0">
                <a:solidFill>
                  <a:schemeClr val="bg1"/>
                </a:solidFill>
                <a:latin typeface="Palatino Linotype" panose="02040502050505030304" pitchFamily="18" charset="0"/>
              </a:rPr>
              <a:t>ἱμάτι</a:t>
            </a:r>
            <a:r>
              <a:rPr lang="de-DE" sz="1600" dirty="0" smtClean="0">
                <a:solidFill>
                  <a:schemeClr val="bg1"/>
                </a:solidFill>
                <a:latin typeface="Palatino Linotype" panose="02040502050505030304" pitchFamily="18" charset="0"/>
              </a:rPr>
              <a:t>α. </a:t>
            </a:r>
            <a:r>
              <a:rPr lang="el-GR" sz="1600" dirty="0" smtClean="0">
                <a:solidFill>
                  <a:schemeClr val="bg1"/>
                </a:solidFill>
                <a:latin typeface="Palatino Linotype" panose="02040502050505030304" pitchFamily="18" charset="0"/>
              </a:rPr>
              <a:t>Κ</a:t>
            </a:r>
            <a:r>
              <a:rPr lang="de-DE" sz="1600" dirty="0" smtClean="0">
                <a:solidFill>
                  <a:schemeClr val="bg1"/>
                </a:solidFill>
                <a:latin typeface="Palatino Linotype" panose="02040502050505030304" pitchFamily="18" charset="0"/>
              </a:rPr>
              <a:t>αὶ </a:t>
            </a:r>
            <a:r>
              <a:rPr lang="de-DE" sz="1600" dirty="0" err="1" smtClean="0">
                <a:solidFill>
                  <a:schemeClr val="bg1"/>
                </a:solidFill>
                <a:latin typeface="Palatino Linotype" panose="02040502050505030304" pitchFamily="18" charset="0"/>
              </a:rPr>
              <a:t>οἰκοδομ</a:t>
            </a:r>
            <a:r>
              <a:rPr lang="el-GR" sz="1600" dirty="0" smtClean="0">
                <a:solidFill>
                  <a:schemeClr val="bg1"/>
                </a:solidFill>
                <a:latin typeface="Palatino Linotype" panose="02040502050505030304" pitchFamily="18" charset="0"/>
              </a:rPr>
              <a:t>ήσονται</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οἰκί</a:t>
            </a:r>
            <a:r>
              <a:rPr lang="de-DE" sz="1600" dirty="0" smtClean="0">
                <a:solidFill>
                  <a:schemeClr val="bg1"/>
                </a:solidFill>
                <a:latin typeface="Palatino Linotype" panose="02040502050505030304" pitchFamily="18" charset="0"/>
              </a:rPr>
              <a:t>ας καὶ</a:t>
            </a:r>
          </a:p>
          <a:p>
            <a:pPr>
              <a:spcAft>
                <a:spcPts val="50"/>
              </a:spcAft>
            </a:pP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θρέψοντ</a:t>
            </a:r>
            <a:r>
              <a:rPr lang="de-DE" sz="1600" dirty="0" smtClean="0">
                <a:solidFill>
                  <a:schemeClr val="bg1"/>
                </a:solidFill>
                <a:latin typeface="Palatino Linotype" panose="02040502050505030304" pitchFamily="18" charset="0"/>
              </a:rPr>
              <a:t>αι ἐκ τῶν κριθῶν </a:t>
            </a:r>
            <a:r>
              <a:rPr lang="de-DE" sz="1600" dirty="0">
                <a:solidFill>
                  <a:schemeClr val="bg1"/>
                </a:solidFill>
                <a:latin typeface="Palatino Linotype" panose="02040502050505030304" pitchFamily="18" charset="0"/>
              </a:rPr>
              <a:t>ἄλφιτα σκευαζόμενοι. </a:t>
            </a:r>
            <a:r>
              <a:rPr lang="de-DE" sz="1600" dirty="0" err="1">
                <a:solidFill>
                  <a:schemeClr val="bg1"/>
                </a:solidFill>
                <a:latin typeface="Palatino Linotype" panose="02040502050505030304" pitchFamily="18" charset="0"/>
              </a:rPr>
              <a:t>Ε</a:t>
            </a:r>
            <a:r>
              <a:rPr lang="de-DE" sz="1600" dirty="0" err="1" smtClean="0">
                <a:solidFill>
                  <a:schemeClr val="bg1"/>
                </a:solidFill>
                <a:latin typeface="Palatino Linotype" panose="02040502050505030304" pitchFamily="18" charset="0"/>
              </a:rPr>
              <a:t>ὐωχήσοντ</a:t>
            </a:r>
            <a:r>
              <a:rPr lang="de-DE" sz="1600" dirty="0" smtClean="0">
                <a:solidFill>
                  <a:schemeClr val="bg1"/>
                </a:solidFill>
                <a:latin typeface="Palatino Linotype" panose="02040502050505030304" pitchFamily="18" charset="0"/>
              </a:rPr>
              <a:t>αι δὲ</a:t>
            </a:r>
          </a:p>
          <a:p>
            <a:pPr>
              <a:spcAft>
                <a:spcPts val="50"/>
              </a:spcAft>
            </a:pPr>
            <a:r>
              <a:rPr lang="de-DE" sz="1600" dirty="0" smtClean="0">
                <a:solidFill>
                  <a:schemeClr val="bg1"/>
                </a:solidFill>
                <a:latin typeface="Palatino Linotype" panose="02040502050505030304" pitchFamily="18" charset="0"/>
              </a:rPr>
              <a:t>	π</a:t>
            </a:r>
            <a:r>
              <a:rPr lang="de-DE" sz="1600" dirty="0" err="1" smtClean="0">
                <a:solidFill>
                  <a:schemeClr val="bg1"/>
                </a:solidFill>
                <a:latin typeface="Palatino Linotype" panose="02040502050505030304" pitchFamily="18" charset="0"/>
              </a:rPr>
              <a:t>ίνοντες</a:t>
            </a:r>
            <a:r>
              <a:rPr lang="de-DE" sz="1600" dirty="0" smtClean="0">
                <a:solidFill>
                  <a:schemeClr val="bg1"/>
                </a:solidFill>
                <a:latin typeface="Palatino Linotype" panose="02040502050505030304" pitchFamily="18" charset="0"/>
              </a:rPr>
              <a:t> ο</a:t>
            </a:r>
            <a:r>
              <a:rPr lang="el-GR" sz="1600" dirty="0" smtClean="0">
                <a:solidFill>
                  <a:schemeClr val="bg1"/>
                </a:solidFill>
                <a:latin typeface="Palatino Linotype" panose="02040502050505030304" pitchFamily="18" charset="0"/>
              </a:rPr>
              <a:t>ἶ</a:t>
            </a:r>
            <a:r>
              <a:rPr lang="de-DE" sz="1600" dirty="0" err="1" smtClean="0">
                <a:solidFill>
                  <a:schemeClr val="bg1"/>
                </a:solidFill>
                <a:latin typeface="Palatino Linotype" panose="02040502050505030304" pitchFamily="18" charset="0"/>
              </a:rPr>
              <a:t>νον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καὶ </a:t>
            </a:r>
            <a:r>
              <a:rPr lang="de-DE" sz="1600" dirty="0" err="1">
                <a:solidFill>
                  <a:schemeClr val="bg1"/>
                </a:solidFill>
                <a:latin typeface="Palatino Linotype" panose="02040502050505030304" pitchFamily="18" charset="0"/>
              </a:rPr>
              <a:t>ὑμνοῦντες</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τοὺς</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θεούς</a:t>
            </a:r>
            <a:r>
              <a:rPr lang="de-DE" sz="1600" dirty="0">
                <a:solidFill>
                  <a:schemeClr val="bg1"/>
                </a:solidFill>
                <a:latin typeface="Palatino Linotype" panose="02040502050505030304" pitchFamily="18" charset="0"/>
              </a:rPr>
              <a:t>, καὶ </a:t>
            </a:r>
            <a:r>
              <a:rPr lang="de-DE" sz="1600" dirty="0" err="1">
                <a:solidFill>
                  <a:schemeClr val="bg1"/>
                </a:solidFill>
                <a:latin typeface="Palatino Linotype" panose="02040502050505030304" pitchFamily="18" charset="0"/>
              </a:rPr>
              <a:t>οὕτω</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διά</a:t>
            </a:r>
            <a:r>
              <a:rPr lang="el-GR" sz="1600" dirty="0" smtClean="0">
                <a:solidFill>
                  <a:schemeClr val="bg1"/>
                </a:solidFill>
                <a:latin typeface="Palatino Linotype" panose="02040502050505030304" pitchFamily="18" charset="0"/>
              </a:rPr>
              <a:t>ξουσι</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τὸν</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β</a:t>
            </a:r>
            <a:r>
              <a:rPr lang="de-DE" sz="1600" dirty="0" err="1" smtClean="0">
                <a:solidFill>
                  <a:schemeClr val="bg1"/>
                </a:solidFill>
                <a:latin typeface="Palatino Linotype" panose="02040502050505030304" pitchFamily="18" charset="0"/>
              </a:rPr>
              <a:t>ίον</a:t>
            </a:r>
            <a:endParaRPr lang="de-DE" sz="1600" dirty="0" smtClean="0">
              <a:solidFill>
                <a:schemeClr val="bg1"/>
              </a:solidFill>
              <a:latin typeface="Palatino Linotype" panose="02040502050505030304" pitchFamily="18" charset="0"/>
            </a:endParaRPr>
          </a:p>
          <a:p>
            <a:pPr>
              <a:spcAft>
                <a:spcPts val="50"/>
              </a:spcAft>
            </a:pP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ἐν</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εἰρήνῃ</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μετὰ</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ὑγιεί</a:t>
            </a:r>
            <a:r>
              <a:rPr lang="de-DE" sz="1600" dirty="0" smtClean="0">
                <a:solidFill>
                  <a:schemeClr val="bg1"/>
                </a:solidFill>
                <a:latin typeface="Palatino Linotype" panose="02040502050505030304" pitchFamily="18" charset="0"/>
              </a:rPr>
              <a:t>ας.</a:t>
            </a:r>
            <a:endParaRPr lang="de-DE" sz="16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150926583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6251" y="188640"/>
            <a:ext cx="9015152" cy="6409447"/>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Modell </a:t>
            </a:r>
            <a:r>
              <a:rPr lang="de-DE" sz="2000" b="1" u="sng" dirty="0" smtClean="0">
                <a:solidFill>
                  <a:schemeClr val="bg1"/>
                </a:solidFill>
                <a:latin typeface="Palatino Linotype" panose="02040502050505030304" pitchFamily="18" charset="0"/>
              </a:rPr>
              <a:t>einer Stadtgründung</a:t>
            </a:r>
            <a:r>
              <a:rPr lang="de-DE" sz="1200" dirty="0" smtClean="0">
                <a:solidFill>
                  <a:schemeClr val="bg1"/>
                </a:solidFill>
                <a:latin typeface="Palatino Linotype" panose="02040502050505030304" pitchFamily="18" charset="0"/>
              </a:rPr>
              <a:t> (</a:t>
            </a:r>
            <a:r>
              <a:rPr lang="de-DE" sz="1200" dirty="0" err="1" smtClean="0">
                <a:solidFill>
                  <a:schemeClr val="bg1"/>
                </a:solidFill>
                <a:latin typeface="Palatino Linotype" panose="02040502050505030304" pitchFamily="18" charset="0"/>
              </a:rPr>
              <a:t>Politeia</a:t>
            </a:r>
            <a:r>
              <a:rPr lang="de-DE" sz="1200" dirty="0" smtClean="0">
                <a:solidFill>
                  <a:schemeClr val="bg1"/>
                </a:solidFill>
                <a:latin typeface="Palatino Linotype" panose="02040502050505030304" pitchFamily="18" charset="0"/>
              </a:rPr>
              <a:t> 369c-372d, gekürzt)</a:t>
            </a:r>
            <a:r>
              <a:rPr lang="de-DE" sz="2000" b="1" u="sng" dirty="0" smtClean="0">
                <a:solidFill>
                  <a:schemeClr val="bg1"/>
                </a:solidFill>
                <a:latin typeface="Palatino Linotype" panose="02040502050505030304" pitchFamily="18" charset="0"/>
              </a:rPr>
              <a:t> </a:t>
            </a:r>
          </a:p>
          <a:p>
            <a:pPr>
              <a:spcAft>
                <a:spcPts val="50"/>
              </a:spcAft>
            </a:pPr>
            <a:r>
              <a:rPr lang="de-DE" sz="1600" dirty="0" err="1" smtClean="0">
                <a:solidFill>
                  <a:schemeClr val="bg1"/>
                </a:solidFill>
                <a:latin typeface="Palatino Linotype" panose="02040502050505030304" pitchFamily="18" charset="0"/>
              </a:rPr>
              <a:t>Σω</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οιήσει</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δὲ</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τ</a:t>
            </a:r>
            <a:r>
              <a:rPr lang="el-GR" sz="1600" dirty="0" smtClean="0">
                <a:solidFill>
                  <a:schemeClr val="bg1"/>
                </a:solidFill>
                <a:latin typeface="Palatino Linotype" panose="02040502050505030304" pitchFamily="18" charset="0"/>
              </a:rPr>
              <a:t>ὴ</a:t>
            </a:r>
            <a:r>
              <a:rPr lang="de-DE" sz="1600" dirty="0" smtClean="0">
                <a:solidFill>
                  <a:schemeClr val="bg1"/>
                </a:solidFill>
                <a:latin typeface="Palatino Linotype" panose="02040502050505030304" pitchFamily="18" charset="0"/>
              </a:rPr>
              <a:t>ν </a:t>
            </a:r>
            <a:r>
              <a:rPr lang="el-GR" sz="1600" dirty="0" smtClean="0">
                <a:solidFill>
                  <a:schemeClr val="bg1"/>
                </a:solidFill>
                <a:latin typeface="Palatino Linotype" panose="02040502050505030304" pitchFamily="18" charset="0"/>
              </a:rPr>
              <a:t>πόλιν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ἡ </a:t>
            </a:r>
            <a:r>
              <a:rPr lang="de-DE" sz="1600" dirty="0" err="1">
                <a:solidFill>
                  <a:schemeClr val="bg1"/>
                </a:solidFill>
                <a:latin typeface="Palatino Linotype" panose="02040502050505030304" pitchFamily="18" charset="0"/>
              </a:rPr>
              <a:t>ἡμετέρ</a:t>
            </a:r>
            <a:r>
              <a:rPr lang="de-DE" sz="1600" dirty="0">
                <a:solidFill>
                  <a:schemeClr val="bg1"/>
                </a:solidFill>
                <a:latin typeface="Palatino Linotype" panose="02040502050505030304" pitchFamily="18" charset="0"/>
              </a:rPr>
              <a:t>α χρεία. </a:t>
            </a:r>
            <a:endParaRPr lang="de-DE" sz="1600" dirty="0" smtClean="0">
              <a:solidFill>
                <a:schemeClr val="bg1"/>
              </a:solidFill>
              <a:latin typeface="Palatino Linotype" panose="02040502050505030304" pitchFamily="18" charset="0"/>
            </a:endParaRPr>
          </a:p>
          <a:p>
            <a:pPr>
              <a:spcAft>
                <a:spcPts val="50"/>
              </a:spcAft>
            </a:pPr>
            <a:r>
              <a:rPr lang="de-DE" sz="1600" dirty="0" smtClean="0">
                <a:solidFill>
                  <a:schemeClr val="bg1"/>
                </a:solidFill>
                <a:latin typeface="Palatino Linotype" panose="02040502050505030304" pitchFamily="18" charset="0"/>
              </a:rPr>
              <a:t>Ἀ</a:t>
            </a:r>
            <a:r>
              <a:rPr lang="el-GR" sz="1600" dirty="0" smtClean="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ῶς</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δ' </a:t>
            </a:r>
            <a:r>
              <a:rPr lang="de-DE" sz="1600" dirty="0" err="1">
                <a:solidFill>
                  <a:schemeClr val="bg1"/>
                </a:solidFill>
                <a:latin typeface="Palatino Linotype" panose="02040502050505030304" pitchFamily="18" charset="0"/>
              </a:rPr>
              <a:t>οὔ</a:t>
            </a:r>
            <a:r>
              <a:rPr lang="de-DE" sz="1600" dirty="0">
                <a:solidFill>
                  <a:schemeClr val="bg1"/>
                </a:solidFill>
                <a:latin typeface="Palatino Linotype" panose="02040502050505030304" pitchFamily="18" charset="0"/>
              </a:rPr>
              <a:t>;</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Ἀλλὰ</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μὴν</a:t>
            </a:r>
            <a:r>
              <a:rPr lang="de-DE" sz="1600" dirty="0">
                <a:solidFill>
                  <a:schemeClr val="bg1"/>
                </a:solidFill>
                <a:latin typeface="Palatino Linotype" panose="02040502050505030304" pitchFamily="18" charset="0"/>
              </a:rPr>
              <a:t> </a:t>
            </a:r>
            <a:r>
              <a:rPr lang="de-DE" sz="1600" b="1" dirty="0">
                <a:solidFill>
                  <a:srgbClr val="FF0000"/>
                </a:solidFill>
                <a:latin typeface="Palatino Linotype" panose="02040502050505030304" pitchFamily="18" charset="0"/>
              </a:rPr>
              <a:t>π</a:t>
            </a:r>
            <a:r>
              <a:rPr lang="de-DE" sz="1600" b="1" dirty="0" err="1">
                <a:solidFill>
                  <a:srgbClr val="FF0000"/>
                </a:solidFill>
                <a:latin typeface="Palatino Linotype" panose="02040502050505030304" pitchFamily="18" charset="0"/>
              </a:rPr>
              <a:t>ρώτη</a:t>
            </a:r>
            <a:r>
              <a:rPr lang="de-DE" sz="1600" dirty="0">
                <a:solidFill>
                  <a:srgbClr val="FF0000"/>
                </a:solidFill>
                <a:latin typeface="Palatino Linotype" panose="02040502050505030304" pitchFamily="18" charset="0"/>
              </a:rPr>
              <a:t> </a:t>
            </a:r>
            <a:r>
              <a:rPr lang="de-DE" sz="1600" dirty="0" err="1">
                <a:solidFill>
                  <a:schemeClr val="bg1"/>
                </a:solidFill>
                <a:latin typeface="Palatino Linotype" panose="02040502050505030304" pitchFamily="18" charset="0"/>
              </a:rPr>
              <a:t>γε</a:t>
            </a:r>
            <a:r>
              <a:rPr lang="de-DE" sz="1600" dirty="0">
                <a:solidFill>
                  <a:schemeClr val="bg1"/>
                </a:solidFill>
                <a:latin typeface="Palatino Linotype" panose="02040502050505030304" pitchFamily="18" charset="0"/>
              </a:rPr>
              <a:t> καὶ </a:t>
            </a:r>
            <a:r>
              <a:rPr lang="de-DE" sz="1600" b="1" dirty="0" err="1">
                <a:solidFill>
                  <a:srgbClr val="FF0000"/>
                </a:solidFill>
                <a:latin typeface="Palatino Linotype" panose="02040502050505030304" pitchFamily="18" charset="0"/>
              </a:rPr>
              <a:t>μεγίστη</a:t>
            </a:r>
            <a:r>
              <a:rPr lang="de-DE" sz="1600" dirty="0">
                <a:solidFill>
                  <a:srgbClr val="FF0000"/>
                </a:solidFill>
                <a:latin typeface="Palatino Linotype" panose="02040502050505030304" pitchFamily="18" charset="0"/>
              </a:rPr>
              <a:t> </a:t>
            </a:r>
            <a:r>
              <a:rPr lang="de-DE" sz="1600" dirty="0" err="1">
                <a:solidFill>
                  <a:schemeClr val="bg1"/>
                </a:solidFill>
                <a:latin typeface="Palatino Linotype" panose="02040502050505030304" pitchFamily="18" charset="0"/>
              </a:rPr>
              <a:t>τῶν</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χρειῶν</a:t>
            </a:r>
            <a:r>
              <a:rPr lang="de-DE" sz="1600" dirty="0">
                <a:solidFill>
                  <a:schemeClr val="bg1"/>
                </a:solidFill>
                <a:latin typeface="Palatino Linotype" panose="02040502050505030304" pitchFamily="18" charset="0"/>
              </a:rPr>
              <a:t> ἡ </a:t>
            </a:r>
            <a:r>
              <a:rPr lang="de-DE" sz="1600" dirty="0" err="1">
                <a:solidFill>
                  <a:schemeClr val="bg1"/>
                </a:solidFill>
                <a:latin typeface="Palatino Linotype" panose="02040502050505030304" pitchFamily="18" charset="0"/>
              </a:rPr>
              <a:t>τῆς</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τροφῆς</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παρα</a:t>
            </a:r>
            <a:r>
              <a:rPr lang="de-DE" sz="1600" dirty="0" err="1" smtClean="0">
                <a:solidFill>
                  <a:schemeClr val="bg1"/>
                </a:solidFill>
                <a:latin typeface="Palatino Linotype" panose="02040502050505030304" pitchFamily="18" charset="0"/>
              </a:rPr>
              <a:t>σκευ</a:t>
            </a:r>
            <a:r>
              <a:rPr lang="el-GR" sz="1600" dirty="0" smtClean="0">
                <a:solidFill>
                  <a:schemeClr val="bg1"/>
                </a:solidFill>
                <a:latin typeface="Palatino Linotype" panose="02040502050505030304" pitchFamily="18" charset="0"/>
              </a:rPr>
              <a:t>ή</a:t>
            </a:r>
            <a:r>
              <a:rPr lang="de-DE" sz="1600" dirty="0" smtClean="0">
                <a:solidFill>
                  <a:schemeClr val="bg1"/>
                </a:solidFill>
                <a:latin typeface="Palatino Linotype" panose="02040502050505030304" pitchFamily="18" charset="0"/>
              </a:rPr>
              <a:t>. </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smtClean="0">
                <a:solidFill>
                  <a:schemeClr val="bg1"/>
                </a:solidFill>
                <a:latin typeface="Palatino Linotype" panose="02040502050505030304" pitchFamily="18" charset="0"/>
              </a:rPr>
              <a:t>α</a:t>
            </a:r>
            <a:r>
              <a:rPr lang="de-DE" sz="1600" dirty="0" err="1" smtClean="0">
                <a:solidFill>
                  <a:schemeClr val="bg1"/>
                </a:solidFill>
                <a:latin typeface="Palatino Linotype" panose="02040502050505030304" pitchFamily="18" charset="0"/>
              </a:rPr>
              <a:t>ντά</a:t>
            </a:r>
            <a:r>
              <a:rPr lang="de-DE" sz="1600" dirty="0" smtClean="0">
                <a:solidFill>
                  <a:schemeClr val="bg1"/>
                </a:solidFill>
                <a:latin typeface="Palatino Linotype" panose="02040502050505030304" pitchFamily="18" charset="0"/>
              </a:rPr>
              <a:t>πασί </a:t>
            </a:r>
            <a:r>
              <a:rPr lang="de-DE" sz="1600" dirty="0">
                <a:solidFill>
                  <a:schemeClr val="bg1"/>
                </a:solidFill>
                <a:latin typeface="Palatino Linotype" panose="02040502050505030304" pitchFamily="18" charset="0"/>
              </a:rPr>
              <a:t>γε.</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Δ</a:t>
            </a:r>
            <a:r>
              <a:rPr lang="de-DE" sz="1600" b="1" dirty="0" err="1" smtClean="0">
                <a:solidFill>
                  <a:srgbClr val="FF0000"/>
                </a:solidFill>
                <a:latin typeface="Palatino Linotype" panose="02040502050505030304" pitchFamily="18" charset="0"/>
              </a:rPr>
              <a:t>ευτέρ</a:t>
            </a:r>
            <a:r>
              <a:rPr lang="de-DE" sz="1600" b="1" dirty="0" smtClean="0">
                <a:solidFill>
                  <a:srgbClr val="FF0000"/>
                </a:solidFill>
                <a:latin typeface="Palatino Linotype" panose="02040502050505030304" pitchFamily="18" charset="0"/>
              </a:rPr>
              <a:t>α </a:t>
            </a:r>
            <a:r>
              <a:rPr lang="de-DE" sz="1600" dirty="0">
                <a:solidFill>
                  <a:schemeClr val="bg1"/>
                </a:solidFill>
                <a:latin typeface="Palatino Linotype" panose="02040502050505030304" pitchFamily="18" charset="0"/>
              </a:rPr>
              <a:t>δὴ </a:t>
            </a:r>
            <a:r>
              <a:rPr lang="de-DE" sz="1600" dirty="0" smtClean="0">
                <a:solidFill>
                  <a:schemeClr val="bg1"/>
                </a:solidFill>
                <a:latin typeface="Palatino Linotype" panose="02040502050505030304" pitchFamily="18" charset="0"/>
              </a:rPr>
              <a:t>οἰκ</a:t>
            </a:r>
            <a:r>
              <a:rPr lang="el-GR" sz="1600" dirty="0" smtClean="0">
                <a:solidFill>
                  <a:schemeClr val="bg1"/>
                </a:solidFill>
                <a:latin typeface="Palatino Linotype" panose="02040502050505030304" pitchFamily="18" charset="0"/>
              </a:rPr>
              <a:t>ίας</a:t>
            </a:r>
            <a:r>
              <a:rPr lang="de-DE" sz="1600" dirty="0" smtClean="0">
                <a:solidFill>
                  <a:schemeClr val="bg1"/>
                </a:solidFill>
                <a:latin typeface="Palatino Linotype" panose="02040502050505030304" pitchFamily="18" charset="0"/>
              </a:rPr>
              <a:t>, </a:t>
            </a:r>
            <a:r>
              <a:rPr lang="de-DE" sz="1600" b="1" dirty="0">
                <a:solidFill>
                  <a:srgbClr val="FF0000"/>
                </a:solidFill>
                <a:latin typeface="Palatino Linotype" panose="02040502050505030304" pitchFamily="18" charset="0"/>
              </a:rPr>
              <a:t>τρίτη</a:t>
            </a:r>
            <a:r>
              <a:rPr lang="de-DE" sz="1600" dirty="0">
                <a:solidFill>
                  <a:srgbClr val="FF0000"/>
                </a:solidFill>
                <a:latin typeface="Palatino Linotype" panose="02040502050505030304" pitchFamily="18" charset="0"/>
              </a:rPr>
              <a:t> </a:t>
            </a:r>
            <a:r>
              <a:rPr lang="de-DE" sz="1600" dirty="0">
                <a:solidFill>
                  <a:schemeClr val="bg1"/>
                </a:solidFill>
                <a:latin typeface="Palatino Linotype" panose="02040502050505030304" pitchFamily="18" charset="0"/>
              </a:rPr>
              <a:t>δὲ ἐσθῆτος καὶ τῶν τοιούτων.</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Ἔστι</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τα</a:t>
            </a:r>
            <a:r>
              <a:rPr lang="de-DE" sz="1600" dirty="0" err="1">
                <a:solidFill>
                  <a:schemeClr val="bg1"/>
                </a:solidFill>
                <a:latin typeface="Palatino Linotype" panose="02040502050505030304" pitchFamily="18" charset="0"/>
              </a:rPr>
              <a:t>ῦτ</a:t>
            </a:r>
            <a:r>
              <a:rPr lang="de-DE" sz="1600" dirty="0">
                <a:solidFill>
                  <a:schemeClr val="bg1"/>
                </a:solidFill>
                <a:latin typeface="Palatino Linotype" panose="02040502050505030304" pitchFamily="18" charset="0"/>
              </a:rPr>
              <a:t>α.</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Φ</a:t>
            </a:r>
            <a:r>
              <a:rPr lang="de-DE" sz="1600" dirty="0" err="1" smtClean="0">
                <a:solidFill>
                  <a:schemeClr val="bg1"/>
                </a:solidFill>
                <a:latin typeface="Palatino Linotype" panose="02040502050505030304" pitchFamily="18" charset="0"/>
              </a:rPr>
              <a:t>έρε</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δή</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ῶς</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ἡ π</a:t>
            </a:r>
            <a:r>
              <a:rPr lang="de-DE" sz="1600" dirty="0" err="1">
                <a:solidFill>
                  <a:schemeClr val="bg1"/>
                </a:solidFill>
                <a:latin typeface="Palatino Linotype" panose="02040502050505030304" pitchFamily="18" charset="0"/>
              </a:rPr>
              <a:t>όλις</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ἀρκέσει</a:t>
            </a:r>
            <a:r>
              <a:rPr lang="de-DE" sz="1600" dirty="0">
                <a:solidFill>
                  <a:schemeClr val="bg1"/>
                </a:solidFill>
                <a:latin typeface="Palatino Linotype" panose="02040502050505030304" pitchFamily="18" charset="0"/>
              </a:rPr>
              <a:t> ἐπὶ </a:t>
            </a:r>
            <a:r>
              <a:rPr lang="de-DE" sz="1600" dirty="0" err="1">
                <a:solidFill>
                  <a:schemeClr val="bg1"/>
                </a:solidFill>
                <a:latin typeface="Palatino Linotype" panose="02040502050505030304" pitchFamily="18" charset="0"/>
              </a:rPr>
              <a:t>τοσ</a:t>
            </a:r>
            <a:r>
              <a:rPr lang="de-DE" sz="1600" dirty="0">
                <a:solidFill>
                  <a:schemeClr val="bg1"/>
                </a:solidFill>
                <a:latin typeface="Palatino Linotype" panose="02040502050505030304" pitchFamily="18" charset="0"/>
              </a:rPr>
              <a:t>αύτην παρασκευήν; </a:t>
            </a:r>
            <a:r>
              <a:rPr lang="el-GR" sz="1600" dirty="0" smtClean="0">
                <a:solidFill>
                  <a:schemeClr val="bg1"/>
                </a:solidFill>
                <a:latin typeface="Palatino Linotype" panose="02040502050505030304" pitchFamily="18" charset="0"/>
              </a:rPr>
              <a:t>Οὐ</a:t>
            </a:r>
            <a:r>
              <a:rPr lang="de-DE" sz="1600" dirty="0" smtClean="0">
                <a:solidFill>
                  <a:schemeClr val="bg1"/>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πολλῶν</a:t>
            </a:r>
            <a:r>
              <a:rPr lang="de-DE" sz="1600" dirty="0" smtClean="0">
                <a:solidFill>
                  <a:srgbClr val="FF0000"/>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δεήσει</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πολιτῶν</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Ὁ</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γὰρ</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γεωργὸς</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οὐκ</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αὐτὸς</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ποιήσεται</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ἑαυτῷ</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τὸ</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ἄροτρον</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οὐδὲ</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τὰ</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ἄλλα</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ὄργανα</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τοιαῦτα</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οὐδ</a:t>
            </a:r>
            <a:r>
              <a:rPr lang="de-DE" sz="1600" dirty="0">
                <a:solidFill>
                  <a:schemeClr val="bg1"/>
                </a:solidFill>
                <a:latin typeface="Palatino Linotype" panose="02040502050505030304" pitchFamily="18" charset="0"/>
              </a:rPr>
              <a:t>̉</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αὖ</a:t>
            </a:r>
            <a:r>
              <a:rPr lang="de-DE" sz="1600" dirty="0" smtClean="0">
                <a:solidFill>
                  <a:schemeClr val="bg1"/>
                </a:solidFill>
                <a:latin typeface="Palatino Linotype" panose="02040502050505030304" pitchFamily="18" charset="0"/>
              </a:rPr>
              <a:t> ὁ </a:t>
            </a:r>
            <a:r>
              <a:rPr lang="de-DE" sz="1600" dirty="0" err="1" smtClean="0">
                <a:solidFill>
                  <a:schemeClr val="bg1"/>
                </a:solidFill>
                <a:latin typeface="Palatino Linotype" panose="02040502050505030304" pitchFamily="18" charset="0"/>
              </a:rPr>
              <a:t>οἰκοδόμος</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ἢ</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οὔ</a:t>
            </a:r>
            <a:r>
              <a:rPr lang="de-DE" sz="1600" dirty="0" smtClean="0">
                <a:solidFill>
                  <a:schemeClr val="bg1"/>
                </a:solidFill>
                <a:latin typeface="Palatino Linotype" panose="02040502050505030304" pitchFamily="18" charset="0"/>
              </a:rPr>
              <a:t>;</a:t>
            </a:r>
            <a:endParaRPr lang="de-DE" sz="1600" dirty="0">
              <a:solidFill>
                <a:schemeClr val="bg1"/>
              </a:solidFill>
              <a:latin typeface="Palatino Linotype" panose="02040502050505030304" pitchFamily="18" charset="0"/>
            </a:endParaRP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Φα</a:t>
            </a:r>
            <a:r>
              <a:rPr lang="de-DE" sz="1600" dirty="0" err="1" smtClean="0">
                <a:solidFill>
                  <a:schemeClr val="bg1"/>
                </a:solidFill>
                <a:latin typeface="Palatino Linotype" panose="02040502050505030304" pitchFamily="18" charset="0"/>
              </a:rPr>
              <a:t>ίν</a:t>
            </a:r>
            <a:r>
              <a:rPr lang="el-GR" sz="1600" dirty="0" smtClean="0">
                <a:solidFill>
                  <a:schemeClr val="bg1"/>
                </a:solidFill>
                <a:latin typeface="Palatino Linotype" panose="02040502050505030304" pitchFamily="18" charset="0"/>
              </a:rPr>
              <a:t>ε</a:t>
            </a:r>
            <a:r>
              <a:rPr lang="de-DE" sz="1600" dirty="0" smtClean="0">
                <a:solidFill>
                  <a:schemeClr val="bg1"/>
                </a:solidFill>
                <a:latin typeface="Palatino Linotype" panose="02040502050505030304" pitchFamily="18" charset="0"/>
              </a:rPr>
              <a:t>ται.</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Τέκτονες</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οὖν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καὶ </a:t>
            </a:r>
            <a:r>
              <a:rPr lang="de-DE" sz="1600" dirty="0" smtClean="0">
                <a:solidFill>
                  <a:schemeClr val="bg1"/>
                </a:solidFill>
                <a:latin typeface="Palatino Linotype" panose="02040502050505030304" pitchFamily="18" charset="0"/>
              </a:rPr>
              <a:t>χα</a:t>
            </a:r>
            <a:r>
              <a:rPr lang="de-DE" sz="1600" dirty="0" err="1" smtClean="0">
                <a:solidFill>
                  <a:schemeClr val="bg1"/>
                </a:solidFill>
                <a:latin typeface="Palatino Linotype" panose="02040502050505030304" pitchFamily="18" charset="0"/>
              </a:rPr>
              <a:t>λκ</a:t>
            </a:r>
            <a:r>
              <a:rPr lang="el-GR" sz="1600" dirty="0" smtClean="0">
                <a:solidFill>
                  <a:schemeClr val="bg1"/>
                </a:solidFill>
                <a:latin typeface="Palatino Linotype" panose="02040502050505030304" pitchFamily="18" charset="0"/>
              </a:rPr>
              <a:t>εῖ</a:t>
            </a:r>
            <a:r>
              <a:rPr lang="de-DE" sz="1600" dirty="0" smtClean="0">
                <a:solidFill>
                  <a:schemeClr val="bg1"/>
                </a:solidFill>
                <a:latin typeface="Palatino Linotype" panose="02040502050505030304" pitchFamily="18" charset="0"/>
              </a:rPr>
              <a:t>ς </a:t>
            </a:r>
            <a:r>
              <a:rPr lang="de-DE" sz="1600" dirty="0">
                <a:solidFill>
                  <a:schemeClr val="bg1"/>
                </a:solidFill>
                <a:latin typeface="Palatino Linotype" panose="02040502050505030304" pitchFamily="18" charset="0"/>
              </a:rPr>
              <a:t>καὶ </a:t>
            </a:r>
            <a:r>
              <a:rPr lang="de-DE" sz="1600" dirty="0" err="1" smtClean="0">
                <a:solidFill>
                  <a:schemeClr val="bg1"/>
                </a:solidFill>
                <a:latin typeface="Palatino Linotype" panose="02040502050505030304" pitchFamily="18" charset="0"/>
              </a:rPr>
              <a:t>τοιοῦτο</a:t>
            </a:r>
            <a:r>
              <a:rPr lang="el-GR" sz="1600" dirty="0" smtClean="0">
                <a:solidFill>
                  <a:schemeClr val="bg1"/>
                </a:solidFill>
                <a:latin typeface="Palatino Linotype" panose="02040502050505030304" pitchFamily="18" charset="0"/>
              </a:rPr>
              <a:t>ι</a:t>
            </a:r>
            <a:r>
              <a:rPr lang="de-DE" sz="1600" dirty="0" smtClean="0">
                <a:solidFill>
                  <a:schemeClr val="bg1"/>
                </a:solidFill>
                <a:latin typeface="Palatino Linotype" panose="02040502050505030304" pitchFamily="18" charset="0"/>
              </a:rPr>
              <a:t> </a:t>
            </a:r>
            <a:r>
              <a:rPr lang="de-DE" sz="1600" b="1" dirty="0">
                <a:solidFill>
                  <a:srgbClr val="FF0000"/>
                </a:solidFill>
                <a:latin typeface="Palatino Linotype" panose="02040502050505030304" pitchFamily="18" charset="0"/>
              </a:rPr>
              <a:t>π</a:t>
            </a:r>
            <a:r>
              <a:rPr lang="de-DE" sz="1600" b="1" dirty="0" err="1">
                <a:solidFill>
                  <a:srgbClr val="FF0000"/>
                </a:solidFill>
                <a:latin typeface="Palatino Linotype" panose="02040502050505030304" pitchFamily="18" charset="0"/>
              </a:rPr>
              <a:t>ολλοὶ</a:t>
            </a:r>
            <a:r>
              <a:rPr lang="de-DE" sz="1600" dirty="0">
                <a:solidFill>
                  <a:srgbClr val="FF0000"/>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δημιουργοί</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συχνὸν</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τὸ</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πολίχνιον</a:t>
            </a:r>
            <a:r>
              <a:rPr lang="de-DE" sz="1600" dirty="0" smtClean="0">
                <a:solidFill>
                  <a:schemeClr val="bg1"/>
                </a:solidFill>
                <a:latin typeface="Palatino Linotype" panose="02040502050505030304" pitchFamily="18" charset="0"/>
              </a:rPr>
              <a:t> 	π</a:t>
            </a:r>
            <a:r>
              <a:rPr lang="de-DE" sz="1600" dirty="0" err="1" smtClean="0">
                <a:solidFill>
                  <a:schemeClr val="bg1"/>
                </a:solidFill>
                <a:latin typeface="Palatino Linotype" panose="02040502050505030304" pitchFamily="18" charset="0"/>
              </a:rPr>
              <a:t>οι</a:t>
            </a:r>
            <a:r>
              <a:rPr lang="el-GR" sz="1600" dirty="0" smtClean="0">
                <a:solidFill>
                  <a:schemeClr val="bg1"/>
                </a:solidFill>
                <a:latin typeface="Palatino Linotype" panose="02040502050505030304" pitchFamily="18" charset="0"/>
              </a:rPr>
              <a:t>ήσου</a:t>
            </a:r>
            <a:r>
              <a:rPr lang="de-DE" sz="1600" dirty="0" err="1" smtClean="0">
                <a:solidFill>
                  <a:schemeClr val="bg1"/>
                </a:solidFill>
                <a:latin typeface="Palatino Linotype" panose="02040502050505030304" pitchFamily="18" charset="0"/>
              </a:rPr>
              <a:t>σιν</a:t>
            </a:r>
            <a:r>
              <a:rPr lang="de-DE" sz="1600" dirty="0">
                <a:solidFill>
                  <a:schemeClr val="bg1"/>
                </a:solidFill>
                <a:latin typeface="Palatino Linotype" panose="02040502050505030304" pitchFamily="18" charset="0"/>
              </a:rPr>
              <a:t>.</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άνυ</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μὲν</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οὖν</a:t>
            </a:r>
            <a:r>
              <a:rPr lang="de-DE" sz="1600" dirty="0">
                <a:solidFill>
                  <a:schemeClr val="bg1"/>
                </a:solidFill>
                <a:latin typeface="Palatino Linotype" panose="02040502050505030304" pitchFamily="18" charset="0"/>
              </a:rPr>
              <a:t>.</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Ἀλλὰ</a:t>
            </a:r>
            <a:r>
              <a:rPr lang="de-DE" sz="1600" dirty="0" smtClean="0">
                <a:solidFill>
                  <a:schemeClr val="bg1"/>
                </a:solidFill>
                <a:latin typeface="Palatino Linotype" panose="02040502050505030304" pitchFamily="18" charset="0"/>
              </a:rPr>
              <a:t> μ</a:t>
            </a:r>
            <a:r>
              <a:rPr lang="el-GR" sz="1600" dirty="0" smtClean="0">
                <a:solidFill>
                  <a:schemeClr val="bg1"/>
                </a:solidFill>
                <a:latin typeface="Palatino Linotype" panose="02040502050505030304" pitchFamily="18" charset="0"/>
              </a:rPr>
              <a:t>ὴ</a:t>
            </a:r>
            <a:r>
              <a:rPr lang="de-DE" sz="1600" dirty="0" smtClean="0">
                <a:solidFill>
                  <a:schemeClr val="bg1"/>
                </a:solidFill>
                <a:latin typeface="Palatino Linotype" panose="02040502050505030304" pitchFamily="18" charset="0"/>
              </a:rPr>
              <a:t>ν κα</a:t>
            </a:r>
            <a:r>
              <a:rPr lang="de-DE" sz="1600" dirty="0" err="1" smtClean="0">
                <a:solidFill>
                  <a:schemeClr val="bg1"/>
                </a:solidFill>
                <a:latin typeface="Palatino Linotype" panose="02040502050505030304" pitchFamily="18" charset="0"/>
              </a:rPr>
              <a:t>τοικίσ</a:t>
            </a:r>
            <a:r>
              <a:rPr lang="de-DE" sz="1600" dirty="0" smtClean="0">
                <a:solidFill>
                  <a:schemeClr val="bg1"/>
                </a:solidFill>
                <a:latin typeface="Palatino Linotype" panose="02040502050505030304" pitchFamily="18" charset="0"/>
              </a:rPr>
              <a:t>αι </a:t>
            </a:r>
            <a:r>
              <a:rPr lang="de-DE" sz="1600" dirty="0">
                <a:solidFill>
                  <a:schemeClr val="bg1"/>
                </a:solidFill>
                <a:latin typeface="Palatino Linotype" panose="02040502050505030304" pitchFamily="18" charset="0"/>
              </a:rPr>
              <a:t>γε αὐτὴν τὴν πόλιν εἰς τοιοῦτον </a:t>
            </a:r>
            <a:r>
              <a:rPr lang="de-DE" sz="1600" dirty="0" smtClean="0">
                <a:solidFill>
                  <a:schemeClr val="bg1"/>
                </a:solidFill>
                <a:latin typeface="Palatino Linotype" panose="02040502050505030304" pitchFamily="18" charset="0"/>
              </a:rPr>
              <a:t>τόπον, </a:t>
            </a:r>
            <a:r>
              <a:rPr lang="de-DE" sz="1600" dirty="0">
                <a:solidFill>
                  <a:schemeClr val="bg1"/>
                </a:solidFill>
                <a:latin typeface="Palatino Linotype" panose="02040502050505030304" pitchFamily="18" charset="0"/>
              </a:rPr>
              <a:t>οὗ ἐπεισαγωγίμων μὴ </a:t>
            </a:r>
            <a:r>
              <a:rPr lang="de-DE" sz="1600" dirty="0" smtClean="0">
                <a:solidFill>
                  <a:schemeClr val="bg1"/>
                </a:solidFill>
                <a:latin typeface="Palatino Linotype" panose="02040502050505030304" pitchFamily="18" charset="0"/>
              </a:rPr>
              <a:t>	δεήσεται</a:t>
            </a:r>
            <a:r>
              <a:rPr lang="de-DE" sz="1600" dirty="0">
                <a:solidFill>
                  <a:schemeClr val="bg1"/>
                </a:solidFill>
                <a:latin typeface="Palatino Linotype" panose="02040502050505030304" pitchFamily="18" charset="0"/>
              </a:rPr>
              <a:t>, σχεδόν τι ἀδύνατον.</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Ἀδύν</a:t>
            </a:r>
            <a:r>
              <a:rPr lang="de-DE" sz="1600" dirty="0" smtClean="0">
                <a:solidFill>
                  <a:schemeClr val="bg1"/>
                </a:solidFill>
                <a:latin typeface="Palatino Linotype" panose="02040502050505030304" pitchFamily="18" charset="0"/>
              </a:rPr>
              <a:t>ατον </a:t>
            </a:r>
            <a:r>
              <a:rPr lang="de-DE" sz="1600" dirty="0">
                <a:solidFill>
                  <a:schemeClr val="bg1"/>
                </a:solidFill>
                <a:latin typeface="Palatino Linotype" panose="02040502050505030304" pitchFamily="18" charset="0"/>
              </a:rPr>
              <a:t>γάρ</a:t>
            </a:r>
            <a:r>
              <a:rPr lang="de-DE" sz="1600" dirty="0" smtClean="0">
                <a:solidFill>
                  <a:schemeClr val="bg1"/>
                </a:solidFill>
                <a:latin typeface="Palatino Linotype" panose="02040502050505030304" pitchFamily="18" charset="0"/>
              </a:rPr>
              <a:t>.</a:t>
            </a:r>
            <a:endParaRPr lang="de-DE" sz="1600" dirty="0">
              <a:solidFill>
                <a:schemeClr val="bg1"/>
              </a:solidFill>
              <a:latin typeface="Palatino Linotype" panose="02040502050505030304" pitchFamily="18" charset="0"/>
            </a:endParaRPr>
          </a:p>
          <a:p>
            <a:pPr>
              <a:spcAft>
                <a:spcPts val="50"/>
              </a:spcAft>
            </a:pPr>
            <a:r>
              <a:rPr lang="de-DE" sz="1600" dirty="0" err="1">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ροσδεήσει</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ἄρ</a:t>
            </a:r>
            <a:r>
              <a:rPr lang="de-DE" sz="1600" dirty="0">
                <a:solidFill>
                  <a:schemeClr val="bg1"/>
                </a:solidFill>
                <a:latin typeface="Palatino Linotype" panose="02040502050505030304" pitchFamily="18" charset="0"/>
              </a:rPr>
              <a:t>α ἔτι καὶ ἄλλων, οἳ </a:t>
            </a:r>
            <a:r>
              <a:rPr lang="el-GR" sz="1600" dirty="0" smtClean="0">
                <a:solidFill>
                  <a:schemeClr val="bg1"/>
                </a:solidFill>
                <a:latin typeface="Palatino Linotype" panose="02040502050505030304" pitchFamily="18" charset="0"/>
              </a:rPr>
              <a:t>ἄλλοθεν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α</a:t>
            </a:r>
            <a:r>
              <a:rPr lang="de-DE" sz="1600" dirty="0" err="1">
                <a:solidFill>
                  <a:schemeClr val="bg1"/>
                </a:solidFill>
                <a:latin typeface="Palatino Linotype" panose="02040502050505030304" pitchFamily="18" charset="0"/>
              </a:rPr>
              <a:t>ὐτῇ</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κομιοῦσιν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ὧν </a:t>
            </a:r>
            <a:r>
              <a:rPr lang="de-DE" sz="1600" dirty="0" err="1">
                <a:solidFill>
                  <a:schemeClr val="bg1"/>
                </a:solidFill>
                <a:latin typeface="Palatino Linotype" panose="02040502050505030304" pitchFamily="18" charset="0"/>
              </a:rPr>
              <a:t>δεῖτ</a:t>
            </a:r>
            <a:r>
              <a:rPr lang="de-DE" sz="1600" dirty="0">
                <a:solidFill>
                  <a:schemeClr val="bg1"/>
                </a:solidFill>
                <a:latin typeface="Palatino Linotype" panose="02040502050505030304" pitchFamily="18" charset="0"/>
              </a:rPr>
              <a:t>αι</a:t>
            </a:r>
            <a:r>
              <a:rPr lang="de-DE" sz="1600" dirty="0" smtClean="0">
                <a:solidFill>
                  <a:schemeClr val="bg1"/>
                </a:solidFill>
                <a:latin typeface="Palatino Linotype" panose="02040502050505030304" pitchFamily="18" charset="0"/>
              </a:rPr>
              <a:t>.</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Δ</a:t>
            </a:r>
            <a:r>
              <a:rPr lang="de-DE" sz="1600" dirty="0" err="1" smtClean="0">
                <a:solidFill>
                  <a:schemeClr val="bg1"/>
                </a:solidFill>
                <a:latin typeface="Palatino Linotype" panose="02040502050505030304" pitchFamily="18" charset="0"/>
              </a:rPr>
              <a:t>εήσει</a:t>
            </a:r>
            <a:r>
              <a:rPr lang="de-DE" sz="1600" dirty="0" smtClean="0">
                <a:solidFill>
                  <a:schemeClr val="bg1"/>
                </a:solidFill>
                <a:latin typeface="Palatino Linotype" panose="02040502050505030304" pitchFamily="18" charset="0"/>
              </a:rPr>
              <a:t>.</a:t>
            </a:r>
          </a:p>
          <a:p>
            <a:pPr>
              <a:spcAft>
                <a:spcPts val="50"/>
              </a:spcAft>
            </a:pPr>
            <a:r>
              <a:rPr lang="de-DE" sz="1600" dirty="0" err="1">
                <a:solidFill>
                  <a:schemeClr val="bg1"/>
                </a:solidFill>
                <a:latin typeface="Palatino Linotype" panose="02040502050505030304" pitchFamily="18" charset="0"/>
              </a:rPr>
              <a:t>Σω</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ρῶτον</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οὖν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τίνα τρόπον διαιτήσονται οἱ οὕτω παρεσκευασμένοι. </a:t>
            </a:r>
            <a:r>
              <a:rPr lang="el-GR" sz="1600" dirty="0" smtClean="0">
                <a:solidFill>
                  <a:schemeClr val="bg1"/>
                </a:solidFill>
                <a:latin typeface="Palatino Linotype" panose="02040502050505030304" pitchFamily="18" charset="0"/>
              </a:rPr>
              <a:t>Ἄ</a:t>
            </a:r>
            <a:r>
              <a:rPr lang="de-DE" sz="1600" dirty="0" err="1" smtClean="0">
                <a:solidFill>
                  <a:schemeClr val="bg1"/>
                </a:solidFill>
                <a:latin typeface="Palatino Linotype" panose="02040502050505030304" pitchFamily="18" charset="0"/>
              </a:rPr>
              <a:t>λλο</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τι</a:t>
            </a:r>
            <a:r>
              <a:rPr lang="de-DE" sz="1600" dirty="0">
                <a:solidFill>
                  <a:schemeClr val="bg1"/>
                </a:solidFill>
                <a:latin typeface="Palatino Linotype" panose="02040502050505030304" pitchFamily="18" charset="0"/>
              </a:rPr>
              <a:t> ἢ </a:t>
            </a:r>
            <a:r>
              <a:rPr lang="de-DE" sz="1600" dirty="0" err="1">
                <a:solidFill>
                  <a:schemeClr val="bg1"/>
                </a:solidFill>
                <a:latin typeface="Palatino Linotype" panose="02040502050505030304" pitchFamily="18" charset="0"/>
              </a:rPr>
              <a:t>σῖτόν</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τε</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π</a:t>
            </a:r>
            <a:r>
              <a:rPr lang="de-DE" sz="1600" dirty="0" err="1">
                <a:solidFill>
                  <a:schemeClr val="bg1"/>
                </a:solidFill>
                <a:latin typeface="Palatino Linotype" panose="02040502050505030304" pitchFamily="18" charset="0"/>
              </a:rPr>
              <a:t>οι</a:t>
            </a:r>
            <a:r>
              <a:rPr lang="el-GR" sz="1600" dirty="0">
                <a:solidFill>
                  <a:schemeClr val="bg1"/>
                </a:solidFill>
                <a:latin typeface="Palatino Linotype" panose="02040502050505030304" pitchFamily="18" charset="0"/>
              </a:rPr>
              <a:t>ήσου</a:t>
            </a:r>
            <a:r>
              <a:rPr lang="de-DE" sz="1600" dirty="0" err="1" smtClean="0">
                <a:solidFill>
                  <a:schemeClr val="bg1"/>
                </a:solidFill>
                <a:latin typeface="Palatino Linotype" panose="02040502050505030304" pitchFamily="18" charset="0"/>
              </a:rPr>
              <a:t>σι</a:t>
            </a:r>
            <a:r>
              <a:rPr lang="de-DE" sz="1600" dirty="0" smtClean="0">
                <a:solidFill>
                  <a:schemeClr val="bg1"/>
                </a:solidFill>
                <a:latin typeface="Palatino Linotype" panose="02040502050505030304" pitchFamily="18" charset="0"/>
              </a:rPr>
              <a:t> καὶ </a:t>
            </a:r>
            <a:r>
              <a:rPr lang="de-DE" sz="1600" dirty="0">
                <a:solidFill>
                  <a:schemeClr val="bg1"/>
                </a:solidFill>
                <a:latin typeface="Palatino Linotype" panose="02040502050505030304" pitchFamily="18" charset="0"/>
              </a:rPr>
              <a:t>οἶνον καὶ </a:t>
            </a:r>
            <a:r>
              <a:rPr lang="de-DE" sz="1600" dirty="0" err="1" smtClean="0">
                <a:solidFill>
                  <a:schemeClr val="bg1"/>
                </a:solidFill>
                <a:latin typeface="Palatino Linotype" panose="02040502050505030304" pitchFamily="18" charset="0"/>
              </a:rPr>
              <a:t>ἱμάτι</a:t>
            </a:r>
            <a:r>
              <a:rPr lang="de-DE" sz="1600" dirty="0" smtClean="0">
                <a:solidFill>
                  <a:schemeClr val="bg1"/>
                </a:solidFill>
                <a:latin typeface="Palatino Linotype" panose="02040502050505030304" pitchFamily="18" charset="0"/>
              </a:rPr>
              <a:t>α. </a:t>
            </a:r>
            <a:r>
              <a:rPr lang="el-GR" sz="1600" dirty="0" smtClean="0">
                <a:solidFill>
                  <a:schemeClr val="bg1"/>
                </a:solidFill>
                <a:latin typeface="Palatino Linotype" panose="02040502050505030304" pitchFamily="18" charset="0"/>
              </a:rPr>
              <a:t>Κ</a:t>
            </a:r>
            <a:r>
              <a:rPr lang="de-DE" sz="1600" dirty="0" smtClean="0">
                <a:solidFill>
                  <a:schemeClr val="bg1"/>
                </a:solidFill>
                <a:latin typeface="Palatino Linotype" panose="02040502050505030304" pitchFamily="18" charset="0"/>
              </a:rPr>
              <a:t>αὶ </a:t>
            </a:r>
            <a:r>
              <a:rPr lang="de-DE" sz="1600" dirty="0" err="1" smtClean="0">
                <a:solidFill>
                  <a:schemeClr val="bg1"/>
                </a:solidFill>
                <a:latin typeface="Palatino Linotype" panose="02040502050505030304" pitchFamily="18" charset="0"/>
              </a:rPr>
              <a:t>οἰκοδομ</a:t>
            </a:r>
            <a:r>
              <a:rPr lang="el-GR" sz="1600" dirty="0" smtClean="0">
                <a:solidFill>
                  <a:schemeClr val="bg1"/>
                </a:solidFill>
                <a:latin typeface="Palatino Linotype" panose="02040502050505030304" pitchFamily="18" charset="0"/>
              </a:rPr>
              <a:t>ήσονται</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οἰκί</a:t>
            </a:r>
            <a:r>
              <a:rPr lang="de-DE" sz="1600" dirty="0" smtClean="0">
                <a:solidFill>
                  <a:schemeClr val="bg1"/>
                </a:solidFill>
                <a:latin typeface="Palatino Linotype" panose="02040502050505030304" pitchFamily="18" charset="0"/>
              </a:rPr>
              <a:t>ας καὶ</a:t>
            </a:r>
          </a:p>
          <a:p>
            <a:pPr>
              <a:spcAft>
                <a:spcPts val="50"/>
              </a:spcAft>
            </a:pP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θρέψοντ</a:t>
            </a:r>
            <a:r>
              <a:rPr lang="de-DE" sz="1600" dirty="0" smtClean="0">
                <a:solidFill>
                  <a:schemeClr val="bg1"/>
                </a:solidFill>
                <a:latin typeface="Palatino Linotype" panose="02040502050505030304" pitchFamily="18" charset="0"/>
              </a:rPr>
              <a:t>αι ἐκ τῶν κριθῶν </a:t>
            </a:r>
            <a:r>
              <a:rPr lang="de-DE" sz="1600" dirty="0">
                <a:solidFill>
                  <a:schemeClr val="bg1"/>
                </a:solidFill>
                <a:latin typeface="Palatino Linotype" panose="02040502050505030304" pitchFamily="18" charset="0"/>
              </a:rPr>
              <a:t>ἄλφιτα σκευαζόμενοι. </a:t>
            </a:r>
            <a:r>
              <a:rPr lang="de-DE" sz="1600" dirty="0" err="1">
                <a:solidFill>
                  <a:schemeClr val="bg1"/>
                </a:solidFill>
                <a:latin typeface="Palatino Linotype" panose="02040502050505030304" pitchFamily="18" charset="0"/>
              </a:rPr>
              <a:t>Ε</a:t>
            </a:r>
            <a:r>
              <a:rPr lang="de-DE" sz="1600" dirty="0" err="1" smtClean="0">
                <a:solidFill>
                  <a:schemeClr val="bg1"/>
                </a:solidFill>
                <a:latin typeface="Palatino Linotype" panose="02040502050505030304" pitchFamily="18" charset="0"/>
              </a:rPr>
              <a:t>ὐωχήσοντ</a:t>
            </a:r>
            <a:r>
              <a:rPr lang="de-DE" sz="1600" dirty="0" smtClean="0">
                <a:solidFill>
                  <a:schemeClr val="bg1"/>
                </a:solidFill>
                <a:latin typeface="Palatino Linotype" panose="02040502050505030304" pitchFamily="18" charset="0"/>
              </a:rPr>
              <a:t>αι δὲ</a:t>
            </a:r>
          </a:p>
          <a:p>
            <a:pPr>
              <a:spcAft>
                <a:spcPts val="50"/>
              </a:spcAft>
            </a:pPr>
            <a:r>
              <a:rPr lang="de-DE" sz="1600" dirty="0" smtClean="0">
                <a:solidFill>
                  <a:schemeClr val="bg1"/>
                </a:solidFill>
                <a:latin typeface="Palatino Linotype" panose="02040502050505030304" pitchFamily="18" charset="0"/>
              </a:rPr>
              <a:t>	π</a:t>
            </a:r>
            <a:r>
              <a:rPr lang="de-DE" sz="1600" dirty="0" err="1" smtClean="0">
                <a:solidFill>
                  <a:schemeClr val="bg1"/>
                </a:solidFill>
                <a:latin typeface="Palatino Linotype" panose="02040502050505030304" pitchFamily="18" charset="0"/>
              </a:rPr>
              <a:t>ίνοντες</a:t>
            </a:r>
            <a:r>
              <a:rPr lang="de-DE" sz="1600" dirty="0" smtClean="0">
                <a:solidFill>
                  <a:schemeClr val="bg1"/>
                </a:solidFill>
                <a:latin typeface="Palatino Linotype" panose="02040502050505030304" pitchFamily="18" charset="0"/>
              </a:rPr>
              <a:t> ο</a:t>
            </a:r>
            <a:r>
              <a:rPr lang="el-GR" sz="1600" dirty="0" smtClean="0">
                <a:solidFill>
                  <a:schemeClr val="bg1"/>
                </a:solidFill>
                <a:latin typeface="Palatino Linotype" panose="02040502050505030304" pitchFamily="18" charset="0"/>
              </a:rPr>
              <a:t>ἶ</a:t>
            </a:r>
            <a:r>
              <a:rPr lang="de-DE" sz="1600" dirty="0" err="1" smtClean="0">
                <a:solidFill>
                  <a:schemeClr val="bg1"/>
                </a:solidFill>
                <a:latin typeface="Palatino Linotype" panose="02040502050505030304" pitchFamily="18" charset="0"/>
              </a:rPr>
              <a:t>νον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καὶ </a:t>
            </a:r>
            <a:r>
              <a:rPr lang="de-DE" sz="1600" dirty="0" err="1">
                <a:solidFill>
                  <a:schemeClr val="bg1"/>
                </a:solidFill>
                <a:latin typeface="Palatino Linotype" panose="02040502050505030304" pitchFamily="18" charset="0"/>
              </a:rPr>
              <a:t>ὑμνοῦντες</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τοὺς</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θεούς</a:t>
            </a:r>
            <a:r>
              <a:rPr lang="de-DE" sz="1600" dirty="0">
                <a:solidFill>
                  <a:schemeClr val="bg1"/>
                </a:solidFill>
                <a:latin typeface="Palatino Linotype" panose="02040502050505030304" pitchFamily="18" charset="0"/>
              </a:rPr>
              <a:t>, καὶ </a:t>
            </a:r>
            <a:r>
              <a:rPr lang="de-DE" sz="1600" dirty="0" err="1">
                <a:solidFill>
                  <a:schemeClr val="bg1"/>
                </a:solidFill>
                <a:latin typeface="Palatino Linotype" panose="02040502050505030304" pitchFamily="18" charset="0"/>
              </a:rPr>
              <a:t>οὕτω</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διά</a:t>
            </a:r>
            <a:r>
              <a:rPr lang="el-GR" sz="1600" dirty="0" smtClean="0">
                <a:solidFill>
                  <a:schemeClr val="bg1"/>
                </a:solidFill>
                <a:latin typeface="Palatino Linotype" panose="02040502050505030304" pitchFamily="18" charset="0"/>
              </a:rPr>
              <a:t>ξουσι</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τὸν</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β</a:t>
            </a:r>
            <a:r>
              <a:rPr lang="de-DE" sz="1600" dirty="0" err="1" smtClean="0">
                <a:solidFill>
                  <a:schemeClr val="bg1"/>
                </a:solidFill>
                <a:latin typeface="Palatino Linotype" panose="02040502050505030304" pitchFamily="18" charset="0"/>
              </a:rPr>
              <a:t>ίον</a:t>
            </a:r>
            <a:endParaRPr lang="de-DE" sz="1600" dirty="0" smtClean="0">
              <a:solidFill>
                <a:schemeClr val="bg1"/>
              </a:solidFill>
              <a:latin typeface="Palatino Linotype" panose="02040502050505030304" pitchFamily="18" charset="0"/>
            </a:endParaRPr>
          </a:p>
          <a:p>
            <a:pPr>
              <a:spcAft>
                <a:spcPts val="50"/>
              </a:spcAft>
            </a:pP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ἐν</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εἰρήνῃ</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μετὰ</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ὑγιεί</a:t>
            </a:r>
            <a:r>
              <a:rPr lang="de-DE" sz="1600" dirty="0" smtClean="0">
                <a:solidFill>
                  <a:schemeClr val="bg1"/>
                </a:solidFill>
                <a:latin typeface="Palatino Linotype" panose="02040502050505030304" pitchFamily="18" charset="0"/>
              </a:rPr>
              <a:t>ας.</a:t>
            </a:r>
            <a:endParaRPr lang="de-DE" sz="16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138911523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6251" y="188640"/>
            <a:ext cx="9015152" cy="6409447"/>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Modell </a:t>
            </a:r>
            <a:r>
              <a:rPr lang="de-DE" sz="2000" b="1" u="sng" dirty="0" smtClean="0">
                <a:solidFill>
                  <a:schemeClr val="bg1"/>
                </a:solidFill>
                <a:latin typeface="Palatino Linotype" panose="02040502050505030304" pitchFamily="18" charset="0"/>
              </a:rPr>
              <a:t>einer Stadtgründung</a:t>
            </a:r>
            <a:r>
              <a:rPr lang="de-DE" sz="1200" dirty="0" smtClean="0">
                <a:solidFill>
                  <a:schemeClr val="bg1"/>
                </a:solidFill>
                <a:latin typeface="Palatino Linotype" panose="02040502050505030304" pitchFamily="18" charset="0"/>
              </a:rPr>
              <a:t> (</a:t>
            </a:r>
            <a:r>
              <a:rPr lang="de-DE" sz="1200" dirty="0" err="1" smtClean="0">
                <a:solidFill>
                  <a:schemeClr val="bg1"/>
                </a:solidFill>
                <a:latin typeface="Palatino Linotype" panose="02040502050505030304" pitchFamily="18" charset="0"/>
              </a:rPr>
              <a:t>Politeia</a:t>
            </a:r>
            <a:r>
              <a:rPr lang="de-DE" sz="1200" dirty="0" smtClean="0">
                <a:solidFill>
                  <a:schemeClr val="bg1"/>
                </a:solidFill>
                <a:latin typeface="Palatino Linotype" panose="02040502050505030304" pitchFamily="18" charset="0"/>
              </a:rPr>
              <a:t> 369c-372d, gekürzt)</a:t>
            </a:r>
            <a:r>
              <a:rPr lang="de-DE" sz="2000" b="1" u="sng" dirty="0" smtClean="0">
                <a:solidFill>
                  <a:schemeClr val="bg1"/>
                </a:solidFill>
                <a:latin typeface="Palatino Linotype" panose="02040502050505030304" pitchFamily="18" charset="0"/>
              </a:rPr>
              <a:t> </a:t>
            </a:r>
          </a:p>
          <a:p>
            <a:pPr>
              <a:spcAft>
                <a:spcPts val="50"/>
              </a:spcAft>
            </a:pPr>
            <a:r>
              <a:rPr lang="de-DE" sz="1600" dirty="0" err="1" smtClean="0">
                <a:solidFill>
                  <a:schemeClr val="bg1"/>
                </a:solidFill>
                <a:latin typeface="Palatino Linotype" panose="02040502050505030304" pitchFamily="18" charset="0"/>
              </a:rPr>
              <a:t>Σω</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οιήσει</a:t>
            </a:r>
            <a:r>
              <a:rPr lang="de-DE" sz="1600" dirty="0" smtClean="0">
                <a:solidFill>
                  <a:schemeClr val="bg1"/>
                </a:solidFill>
                <a:latin typeface="Palatino Linotype" panose="02040502050505030304" pitchFamily="18" charset="0"/>
              </a:rPr>
              <a:t> </a:t>
            </a:r>
            <a:r>
              <a:rPr lang="de-DE" sz="1600" b="1" dirty="0" err="1">
                <a:solidFill>
                  <a:srgbClr val="FF0000"/>
                </a:solidFill>
                <a:latin typeface="Palatino Linotype" panose="02040502050505030304" pitchFamily="18" charset="0"/>
              </a:rPr>
              <a:t>δὲ</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τ</a:t>
            </a:r>
            <a:r>
              <a:rPr lang="el-GR" sz="1600" dirty="0" smtClean="0">
                <a:solidFill>
                  <a:schemeClr val="bg1"/>
                </a:solidFill>
                <a:latin typeface="Palatino Linotype" panose="02040502050505030304" pitchFamily="18" charset="0"/>
              </a:rPr>
              <a:t>ὴ</a:t>
            </a:r>
            <a:r>
              <a:rPr lang="de-DE" sz="1600" dirty="0" smtClean="0">
                <a:solidFill>
                  <a:schemeClr val="bg1"/>
                </a:solidFill>
                <a:latin typeface="Palatino Linotype" panose="02040502050505030304" pitchFamily="18" charset="0"/>
              </a:rPr>
              <a:t>ν </a:t>
            </a:r>
            <a:r>
              <a:rPr lang="el-GR" sz="1600" dirty="0" smtClean="0">
                <a:solidFill>
                  <a:schemeClr val="bg1"/>
                </a:solidFill>
                <a:latin typeface="Palatino Linotype" panose="02040502050505030304" pitchFamily="18" charset="0"/>
              </a:rPr>
              <a:t>πόλιν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ἡ </a:t>
            </a:r>
            <a:r>
              <a:rPr lang="de-DE" sz="1600" dirty="0" err="1">
                <a:solidFill>
                  <a:schemeClr val="bg1"/>
                </a:solidFill>
                <a:latin typeface="Palatino Linotype" panose="02040502050505030304" pitchFamily="18" charset="0"/>
              </a:rPr>
              <a:t>ἡμετέρ</a:t>
            </a:r>
            <a:r>
              <a:rPr lang="de-DE" sz="1600" dirty="0">
                <a:solidFill>
                  <a:schemeClr val="bg1"/>
                </a:solidFill>
                <a:latin typeface="Palatino Linotype" panose="02040502050505030304" pitchFamily="18" charset="0"/>
              </a:rPr>
              <a:t>α χρεία. </a:t>
            </a:r>
            <a:endParaRPr lang="de-DE" sz="1600" dirty="0" smtClean="0">
              <a:solidFill>
                <a:schemeClr val="bg1"/>
              </a:solidFill>
              <a:latin typeface="Palatino Linotype" panose="02040502050505030304" pitchFamily="18" charset="0"/>
            </a:endParaRPr>
          </a:p>
          <a:p>
            <a:pPr>
              <a:spcAft>
                <a:spcPts val="50"/>
              </a:spcAft>
            </a:pPr>
            <a:r>
              <a:rPr lang="de-DE" sz="1600" dirty="0" smtClean="0">
                <a:solidFill>
                  <a:schemeClr val="bg1"/>
                </a:solidFill>
                <a:latin typeface="Palatino Linotype" panose="02040502050505030304" pitchFamily="18" charset="0"/>
              </a:rPr>
              <a:t>Ἀ</a:t>
            </a:r>
            <a:r>
              <a:rPr lang="el-GR" sz="1600" dirty="0" smtClean="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ῶς</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δ' </a:t>
            </a:r>
            <a:r>
              <a:rPr lang="de-DE" sz="1600" dirty="0" err="1">
                <a:solidFill>
                  <a:schemeClr val="bg1"/>
                </a:solidFill>
                <a:latin typeface="Palatino Linotype" panose="02040502050505030304" pitchFamily="18" charset="0"/>
              </a:rPr>
              <a:t>οὔ</a:t>
            </a:r>
            <a:r>
              <a:rPr lang="de-DE" sz="1600" dirty="0">
                <a:solidFill>
                  <a:schemeClr val="bg1"/>
                </a:solidFill>
                <a:latin typeface="Palatino Linotype" panose="02040502050505030304" pitchFamily="18" charset="0"/>
              </a:rPr>
              <a:t>;</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Ἀλλὰ</a:t>
            </a:r>
            <a:r>
              <a:rPr lang="de-DE" sz="1600" dirty="0" smtClean="0">
                <a:solidFill>
                  <a:schemeClr val="bg1"/>
                </a:solidFill>
                <a:latin typeface="Palatino Linotype" panose="02040502050505030304" pitchFamily="18" charset="0"/>
              </a:rPr>
              <a:t> </a:t>
            </a:r>
            <a:r>
              <a:rPr lang="de-DE" sz="1600" b="1" dirty="0" err="1">
                <a:solidFill>
                  <a:srgbClr val="FF0000"/>
                </a:solidFill>
                <a:latin typeface="Palatino Linotype" panose="02040502050505030304" pitchFamily="18" charset="0"/>
              </a:rPr>
              <a:t>μὴν</a:t>
            </a:r>
            <a:r>
              <a:rPr lang="de-DE" sz="1600" dirty="0">
                <a:solidFill>
                  <a:srgbClr val="FF0000"/>
                </a:solidFill>
                <a:latin typeface="Palatino Linotype" panose="02040502050505030304" pitchFamily="18" charset="0"/>
              </a:rPr>
              <a:t> </a:t>
            </a:r>
            <a:r>
              <a:rPr lang="de-DE" sz="1600" dirty="0">
                <a:solidFill>
                  <a:schemeClr val="bg1"/>
                </a:solidFill>
                <a:latin typeface="Palatino Linotype" panose="02040502050505030304" pitchFamily="18" charset="0"/>
              </a:rPr>
              <a:t>π</a:t>
            </a:r>
            <a:r>
              <a:rPr lang="de-DE" sz="1600" dirty="0" err="1">
                <a:solidFill>
                  <a:schemeClr val="bg1"/>
                </a:solidFill>
                <a:latin typeface="Palatino Linotype" panose="02040502050505030304" pitchFamily="18" charset="0"/>
              </a:rPr>
              <a:t>ρώτη</a:t>
            </a:r>
            <a:r>
              <a:rPr lang="de-DE" sz="1600" dirty="0">
                <a:solidFill>
                  <a:schemeClr val="bg1"/>
                </a:solidFill>
                <a:latin typeface="Palatino Linotype" panose="02040502050505030304" pitchFamily="18" charset="0"/>
              </a:rPr>
              <a:t> </a:t>
            </a:r>
            <a:r>
              <a:rPr lang="de-DE" sz="1600" b="1" dirty="0" err="1">
                <a:solidFill>
                  <a:srgbClr val="FF0000"/>
                </a:solidFill>
                <a:latin typeface="Palatino Linotype" panose="02040502050505030304" pitchFamily="18" charset="0"/>
              </a:rPr>
              <a:t>γε</a:t>
            </a:r>
            <a:r>
              <a:rPr lang="de-DE" sz="1600" dirty="0">
                <a:solidFill>
                  <a:srgbClr val="FF0000"/>
                </a:solidFill>
                <a:latin typeface="Palatino Linotype" panose="02040502050505030304" pitchFamily="18" charset="0"/>
              </a:rPr>
              <a:t> </a:t>
            </a:r>
            <a:r>
              <a:rPr lang="de-DE" sz="1600" dirty="0">
                <a:solidFill>
                  <a:schemeClr val="bg1"/>
                </a:solidFill>
                <a:latin typeface="Palatino Linotype" panose="02040502050505030304" pitchFamily="18" charset="0"/>
              </a:rPr>
              <a:t>καὶ </a:t>
            </a:r>
            <a:r>
              <a:rPr lang="de-DE" sz="1600" dirty="0" err="1">
                <a:solidFill>
                  <a:schemeClr val="bg1"/>
                </a:solidFill>
                <a:latin typeface="Palatino Linotype" panose="02040502050505030304" pitchFamily="18" charset="0"/>
              </a:rPr>
              <a:t>μεγίστη</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τῶν</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χρειῶν</a:t>
            </a:r>
            <a:r>
              <a:rPr lang="de-DE" sz="1600" dirty="0">
                <a:solidFill>
                  <a:schemeClr val="bg1"/>
                </a:solidFill>
                <a:latin typeface="Palatino Linotype" panose="02040502050505030304" pitchFamily="18" charset="0"/>
              </a:rPr>
              <a:t> ἡ </a:t>
            </a:r>
            <a:r>
              <a:rPr lang="de-DE" sz="1600" dirty="0" err="1">
                <a:solidFill>
                  <a:schemeClr val="bg1"/>
                </a:solidFill>
                <a:latin typeface="Palatino Linotype" panose="02040502050505030304" pitchFamily="18" charset="0"/>
              </a:rPr>
              <a:t>τῆς</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τροφῆς</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παρα</a:t>
            </a:r>
            <a:r>
              <a:rPr lang="de-DE" sz="1600" dirty="0" err="1" smtClean="0">
                <a:solidFill>
                  <a:schemeClr val="bg1"/>
                </a:solidFill>
                <a:latin typeface="Palatino Linotype" panose="02040502050505030304" pitchFamily="18" charset="0"/>
              </a:rPr>
              <a:t>σκευ</a:t>
            </a:r>
            <a:r>
              <a:rPr lang="el-GR" sz="1600" dirty="0" smtClean="0">
                <a:solidFill>
                  <a:schemeClr val="bg1"/>
                </a:solidFill>
                <a:latin typeface="Palatino Linotype" panose="02040502050505030304" pitchFamily="18" charset="0"/>
              </a:rPr>
              <a:t>ή</a:t>
            </a:r>
            <a:r>
              <a:rPr lang="de-DE" sz="1600" dirty="0" smtClean="0">
                <a:solidFill>
                  <a:schemeClr val="bg1"/>
                </a:solidFill>
                <a:latin typeface="Palatino Linotype" panose="02040502050505030304" pitchFamily="18" charset="0"/>
              </a:rPr>
              <a:t>. </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smtClean="0">
                <a:solidFill>
                  <a:schemeClr val="bg1"/>
                </a:solidFill>
                <a:latin typeface="Palatino Linotype" panose="02040502050505030304" pitchFamily="18" charset="0"/>
              </a:rPr>
              <a:t>α</a:t>
            </a:r>
            <a:r>
              <a:rPr lang="de-DE" sz="1600" dirty="0" err="1" smtClean="0">
                <a:solidFill>
                  <a:schemeClr val="bg1"/>
                </a:solidFill>
                <a:latin typeface="Palatino Linotype" panose="02040502050505030304" pitchFamily="18" charset="0"/>
              </a:rPr>
              <a:t>ντά</a:t>
            </a:r>
            <a:r>
              <a:rPr lang="de-DE" sz="1600" dirty="0" smtClean="0">
                <a:solidFill>
                  <a:schemeClr val="bg1"/>
                </a:solidFill>
                <a:latin typeface="Palatino Linotype" panose="02040502050505030304" pitchFamily="18" charset="0"/>
              </a:rPr>
              <a:t>πασί </a:t>
            </a:r>
            <a:r>
              <a:rPr lang="de-DE" sz="1600" dirty="0">
                <a:solidFill>
                  <a:schemeClr val="bg1"/>
                </a:solidFill>
                <a:latin typeface="Palatino Linotype" panose="02040502050505030304" pitchFamily="18" charset="0"/>
              </a:rPr>
              <a:t>γε.</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Δ</a:t>
            </a:r>
            <a:r>
              <a:rPr lang="de-DE" sz="1600" dirty="0" err="1" smtClean="0">
                <a:solidFill>
                  <a:schemeClr val="bg1"/>
                </a:solidFill>
                <a:latin typeface="Palatino Linotype" panose="02040502050505030304" pitchFamily="18" charset="0"/>
              </a:rPr>
              <a:t>ευτέρ</a:t>
            </a:r>
            <a:r>
              <a:rPr lang="de-DE" sz="1600" dirty="0" smtClean="0">
                <a:solidFill>
                  <a:schemeClr val="bg1"/>
                </a:solidFill>
                <a:latin typeface="Palatino Linotype" panose="02040502050505030304" pitchFamily="18" charset="0"/>
              </a:rPr>
              <a:t>α </a:t>
            </a:r>
            <a:r>
              <a:rPr lang="de-DE" sz="1600" b="1" dirty="0">
                <a:solidFill>
                  <a:srgbClr val="FF0000"/>
                </a:solidFill>
                <a:latin typeface="Palatino Linotype" panose="02040502050505030304" pitchFamily="18" charset="0"/>
              </a:rPr>
              <a:t>δὴ</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οἰκ</a:t>
            </a:r>
            <a:r>
              <a:rPr lang="el-GR" sz="1600" dirty="0" smtClean="0">
                <a:solidFill>
                  <a:schemeClr val="bg1"/>
                </a:solidFill>
                <a:latin typeface="Palatino Linotype" panose="02040502050505030304" pitchFamily="18" charset="0"/>
              </a:rPr>
              <a:t>ίας</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τρίτη δὲ ἐσθῆτος καὶ τῶν τοιούτων.</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Ἔστι</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τα</a:t>
            </a:r>
            <a:r>
              <a:rPr lang="de-DE" sz="1600" dirty="0" err="1">
                <a:solidFill>
                  <a:schemeClr val="bg1"/>
                </a:solidFill>
                <a:latin typeface="Palatino Linotype" panose="02040502050505030304" pitchFamily="18" charset="0"/>
              </a:rPr>
              <a:t>ῦτ</a:t>
            </a:r>
            <a:r>
              <a:rPr lang="de-DE" sz="1600" dirty="0">
                <a:solidFill>
                  <a:schemeClr val="bg1"/>
                </a:solidFill>
                <a:latin typeface="Palatino Linotype" panose="02040502050505030304" pitchFamily="18" charset="0"/>
              </a:rPr>
              <a:t>α.</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Φ</a:t>
            </a:r>
            <a:r>
              <a:rPr lang="de-DE" sz="1600" dirty="0" err="1" smtClean="0">
                <a:solidFill>
                  <a:schemeClr val="bg1"/>
                </a:solidFill>
                <a:latin typeface="Palatino Linotype" panose="02040502050505030304" pitchFamily="18" charset="0"/>
              </a:rPr>
              <a:t>έρε</a:t>
            </a:r>
            <a:r>
              <a:rPr lang="de-DE" sz="1600" dirty="0" smtClean="0">
                <a:solidFill>
                  <a:schemeClr val="bg1"/>
                </a:solidFill>
                <a:latin typeface="Palatino Linotype" panose="02040502050505030304" pitchFamily="18" charset="0"/>
              </a:rPr>
              <a:t> </a:t>
            </a:r>
            <a:r>
              <a:rPr lang="de-DE" sz="1600" b="1" dirty="0" err="1">
                <a:solidFill>
                  <a:srgbClr val="FF0000"/>
                </a:solidFill>
                <a:latin typeface="Palatino Linotype" panose="02040502050505030304" pitchFamily="18" charset="0"/>
              </a:rPr>
              <a:t>δή</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ῶς</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ἡ π</a:t>
            </a:r>
            <a:r>
              <a:rPr lang="de-DE" sz="1600" dirty="0" err="1">
                <a:solidFill>
                  <a:schemeClr val="bg1"/>
                </a:solidFill>
                <a:latin typeface="Palatino Linotype" panose="02040502050505030304" pitchFamily="18" charset="0"/>
              </a:rPr>
              <a:t>όλις</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ἀρκέσει</a:t>
            </a:r>
            <a:r>
              <a:rPr lang="de-DE" sz="1600" dirty="0">
                <a:solidFill>
                  <a:schemeClr val="bg1"/>
                </a:solidFill>
                <a:latin typeface="Palatino Linotype" panose="02040502050505030304" pitchFamily="18" charset="0"/>
              </a:rPr>
              <a:t> ἐπὶ </a:t>
            </a:r>
            <a:r>
              <a:rPr lang="de-DE" sz="1600" dirty="0" err="1">
                <a:solidFill>
                  <a:schemeClr val="bg1"/>
                </a:solidFill>
                <a:latin typeface="Palatino Linotype" panose="02040502050505030304" pitchFamily="18" charset="0"/>
              </a:rPr>
              <a:t>τοσ</a:t>
            </a:r>
            <a:r>
              <a:rPr lang="de-DE" sz="1600" dirty="0">
                <a:solidFill>
                  <a:schemeClr val="bg1"/>
                </a:solidFill>
                <a:latin typeface="Palatino Linotype" panose="02040502050505030304" pitchFamily="18" charset="0"/>
              </a:rPr>
              <a:t>αύτην παρασκευήν; </a:t>
            </a:r>
            <a:r>
              <a:rPr lang="el-GR" sz="1600" dirty="0" smtClean="0">
                <a:solidFill>
                  <a:schemeClr val="bg1"/>
                </a:solidFill>
                <a:latin typeface="Palatino Linotype" panose="02040502050505030304" pitchFamily="18" charset="0"/>
              </a:rPr>
              <a:t>Οὐ</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πολλῶν</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δεήσει</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πολιτῶν</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Ὁ</a:t>
            </a:r>
            <a:r>
              <a:rPr lang="de-DE" sz="1600" dirty="0" smtClean="0">
                <a:solidFill>
                  <a:schemeClr val="bg1"/>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γὰρ</a:t>
            </a:r>
            <a:r>
              <a:rPr lang="de-DE" sz="1600" dirty="0" smtClean="0">
                <a:solidFill>
                  <a:srgbClr val="FF0000"/>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γεωργὸς</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οὐκ</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αὐτὸς</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ποιήσεται</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ἑαυτῷ</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τὸ</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ἄροτρον</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οὐδὲ</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τὰ</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ἄλλα</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ὄργανα</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τοιαῦτα</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οὐδ</a:t>
            </a:r>
            <a:r>
              <a:rPr lang="de-DE" sz="1600" dirty="0">
                <a:solidFill>
                  <a:schemeClr val="bg1"/>
                </a:solidFill>
                <a:latin typeface="Palatino Linotype" panose="02040502050505030304" pitchFamily="18" charset="0"/>
              </a:rPr>
              <a:t>̉</a:t>
            </a:r>
            <a:r>
              <a:rPr lang="de-DE" sz="1600" dirty="0" smtClean="0">
                <a:solidFill>
                  <a:schemeClr val="bg1"/>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αὖ</a:t>
            </a:r>
            <a:r>
              <a:rPr lang="de-DE" sz="1600" b="1" dirty="0" smtClean="0">
                <a:solidFill>
                  <a:srgbClr val="FF0000"/>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ὁ </a:t>
            </a:r>
            <a:r>
              <a:rPr lang="de-DE" sz="1600" dirty="0" err="1" smtClean="0">
                <a:solidFill>
                  <a:schemeClr val="bg1"/>
                </a:solidFill>
                <a:latin typeface="Palatino Linotype" panose="02040502050505030304" pitchFamily="18" charset="0"/>
              </a:rPr>
              <a:t>οἰκοδόμος</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ἢ</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οὔ</a:t>
            </a:r>
            <a:r>
              <a:rPr lang="de-DE" sz="1600" dirty="0" smtClean="0">
                <a:solidFill>
                  <a:schemeClr val="bg1"/>
                </a:solidFill>
                <a:latin typeface="Palatino Linotype" panose="02040502050505030304" pitchFamily="18" charset="0"/>
              </a:rPr>
              <a:t>;</a:t>
            </a:r>
            <a:endParaRPr lang="de-DE" sz="1600" dirty="0">
              <a:solidFill>
                <a:schemeClr val="bg1"/>
              </a:solidFill>
              <a:latin typeface="Palatino Linotype" panose="02040502050505030304" pitchFamily="18" charset="0"/>
            </a:endParaRP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Φα</a:t>
            </a:r>
            <a:r>
              <a:rPr lang="de-DE" sz="1600" dirty="0" err="1" smtClean="0">
                <a:solidFill>
                  <a:schemeClr val="bg1"/>
                </a:solidFill>
                <a:latin typeface="Palatino Linotype" panose="02040502050505030304" pitchFamily="18" charset="0"/>
              </a:rPr>
              <a:t>ίν</a:t>
            </a:r>
            <a:r>
              <a:rPr lang="el-GR" sz="1600" dirty="0" smtClean="0">
                <a:solidFill>
                  <a:schemeClr val="bg1"/>
                </a:solidFill>
                <a:latin typeface="Palatino Linotype" panose="02040502050505030304" pitchFamily="18" charset="0"/>
              </a:rPr>
              <a:t>ε</a:t>
            </a:r>
            <a:r>
              <a:rPr lang="de-DE" sz="1600" dirty="0" smtClean="0">
                <a:solidFill>
                  <a:schemeClr val="bg1"/>
                </a:solidFill>
                <a:latin typeface="Palatino Linotype" panose="02040502050505030304" pitchFamily="18" charset="0"/>
              </a:rPr>
              <a:t>ται.</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Τέκτονες</a:t>
            </a:r>
            <a:r>
              <a:rPr lang="de-DE" sz="1600" dirty="0" smtClean="0">
                <a:solidFill>
                  <a:schemeClr val="bg1"/>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οὖν</a:t>
            </a:r>
            <a:r>
              <a:rPr lang="de-DE" sz="1600" dirty="0" smtClean="0">
                <a:solidFill>
                  <a:srgbClr val="FF0000"/>
                </a:solidFill>
                <a:latin typeface="Palatino Linotype" panose="02040502050505030304" pitchFamily="18" charset="0"/>
              </a:rPr>
              <a:t> </a:t>
            </a:r>
            <a:r>
              <a:rPr lang="de-DE" sz="1600" dirty="0">
                <a:solidFill>
                  <a:schemeClr val="bg1"/>
                </a:solidFill>
                <a:latin typeface="Palatino Linotype" panose="02040502050505030304" pitchFamily="18" charset="0"/>
              </a:rPr>
              <a:t>καὶ </a:t>
            </a:r>
            <a:r>
              <a:rPr lang="de-DE" sz="1600" dirty="0" smtClean="0">
                <a:solidFill>
                  <a:schemeClr val="bg1"/>
                </a:solidFill>
                <a:latin typeface="Palatino Linotype" panose="02040502050505030304" pitchFamily="18" charset="0"/>
              </a:rPr>
              <a:t>χα</a:t>
            </a:r>
            <a:r>
              <a:rPr lang="de-DE" sz="1600" dirty="0" err="1" smtClean="0">
                <a:solidFill>
                  <a:schemeClr val="bg1"/>
                </a:solidFill>
                <a:latin typeface="Palatino Linotype" panose="02040502050505030304" pitchFamily="18" charset="0"/>
              </a:rPr>
              <a:t>λκ</a:t>
            </a:r>
            <a:r>
              <a:rPr lang="el-GR" sz="1600" dirty="0" smtClean="0">
                <a:solidFill>
                  <a:schemeClr val="bg1"/>
                </a:solidFill>
                <a:latin typeface="Palatino Linotype" panose="02040502050505030304" pitchFamily="18" charset="0"/>
              </a:rPr>
              <a:t>εῖ</a:t>
            </a:r>
            <a:r>
              <a:rPr lang="de-DE" sz="1600" dirty="0" smtClean="0">
                <a:solidFill>
                  <a:schemeClr val="bg1"/>
                </a:solidFill>
                <a:latin typeface="Palatino Linotype" panose="02040502050505030304" pitchFamily="18" charset="0"/>
              </a:rPr>
              <a:t>ς </a:t>
            </a:r>
            <a:r>
              <a:rPr lang="de-DE" sz="1600" dirty="0">
                <a:solidFill>
                  <a:schemeClr val="bg1"/>
                </a:solidFill>
                <a:latin typeface="Palatino Linotype" panose="02040502050505030304" pitchFamily="18" charset="0"/>
              </a:rPr>
              <a:t>καὶ </a:t>
            </a:r>
            <a:r>
              <a:rPr lang="de-DE" sz="1600" dirty="0" err="1" smtClean="0">
                <a:solidFill>
                  <a:schemeClr val="bg1"/>
                </a:solidFill>
                <a:latin typeface="Palatino Linotype" panose="02040502050505030304" pitchFamily="18" charset="0"/>
              </a:rPr>
              <a:t>τοιοῦτο</a:t>
            </a:r>
            <a:r>
              <a:rPr lang="el-GR" sz="1600" dirty="0" smtClean="0">
                <a:solidFill>
                  <a:schemeClr val="bg1"/>
                </a:solidFill>
                <a:latin typeface="Palatino Linotype" panose="02040502050505030304" pitchFamily="18" charset="0"/>
              </a:rPr>
              <a:t>ι</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π</a:t>
            </a:r>
            <a:r>
              <a:rPr lang="de-DE" sz="1600" dirty="0" err="1">
                <a:solidFill>
                  <a:schemeClr val="bg1"/>
                </a:solidFill>
                <a:latin typeface="Palatino Linotype" panose="02040502050505030304" pitchFamily="18" charset="0"/>
              </a:rPr>
              <a:t>ολλοὶ</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δημιουργοί</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συχνὸν</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τὸ</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πολίχνιον</a:t>
            </a:r>
            <a:r>
              <a:rPr lang="de-DE" sz="1600" dirty="0" smtClean="0">
                <a:solidFill>
                  <a:schemeClr val="bg1"/>
                </a:solidFill>
                <a:latin typeface="Palatino Linotype" panose="02040502050505030304" pitchFamily="18" charset="0"/>
              </a:rPr>
              <a:t> 	π</a:t>
            </a:r>
            <a:r>
              <a:rPr lang="de-DE" sz="1600" dirty="0" err="1" smtClean="0">
                <a:solidFill>
                  <a:schemeClr val="bg1"/>
                </a:solidFill>
                <a:latin typeface="Palatino Linotype" panose="02040502050505030304" pitchFamily="18" charset="0"/>
              </a:rPr>
              <a:t>οι</a:t>
            </a:r>
            <a:r>
              <a:rPr lang="el-GR" sz="1600" dirty="0" smtClean="0">
                <a:solidFill>
                  <a:schemeClr val="bg1"/>
                </a:solidFill>
                <a:latin typeface="Palatino Linotype" panose="02040502050505030304" pitchFamily="18" charset="0"/>
              </a:rPr>
              <a:t>ήσου</a:t>
            </a:r>
            <a:r>
              <a:rPr lang="de-DE" sz="1600" dirty="0" err="1" smtClean="0">
                <a:solidFill>
                  <a:schemeClr val="bg1"/>
                </a:solidFill>
                <a:latin typeface="Palatino Linotype" panose="02040502050505030304" pitchFamily="18" charset="0"/>
              </a:rPr>
              <a:t>σιν</a:t>
            </a:r>
            <a:r>
              <a:rPr lang="de-DE" sz="1600" dirty="0">
                <a:solidFill>
                  <a:schemeClr val="bg1"/>
                </a:solidFill>
                <a:latin typeface="Palatino Linotype" panose="02040502050505030304" pitchFamily="18" charset="0"/>
              </a:rPr>
              <a:t>.</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άνυ</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μὲν</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οὖν</a:t>
            </a:r>
            <a:r>
              <a:rPr lang="de-DE" sz="1600" dirty="0">
                <a:solidFill>
                  <a:schemeClr val="bg1"/>
                </a:solidFill>
                <a:latin typeface="Palatino Linotype" panose="02040502050505030304" pitchFamily="18" charset="0"/>
              </a:rPr>
              <a:t>.</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Ἀλλὰ</a:t>
            </a:r>
            <a:r>
              <a:rPr lang="de-DE" sz="1600" dirty="0" smtClean="0">
                <a:solidFill>
                  <a:schemeClr val="bg1"/>
                </a:solidFill>
                <a:latin typeface="Palatino Linotype" panose="02040502050505030304" pitchFamily="18" charset="0"/>
              </a:rPr>
              <a:t> </a:t>
            </a:r>
            <a:r>
              <a:rPr lang="de-DE" sz="1600" b="1" dirty="0" smtClean="0">
                <a:solidFill>
                  <a:srgbClr val="FF0000"/>
                </a:solidFill>
                <a:latin typeface="Palatino Linotype" panose="02040502050505030304" pitchFamily="18" charset="0"/>
              </a:rPr>
              <a:t>μ</a:t>
            </a:r>
            <a:r>
              <a:rPr lang="el-GR" sz="1600" b="1" dirty="0" smtClean="0">
                <a:solidFill>
                  <a:srgbClr val="FF0000"/>
                </a:solidFill>
                <a:latin typeface="Palatino Linotype" panose="02040502050505030304" pitchFamily="18" charset="0"/>
              </a:rPr>
              <a:t>ὴ</a:t>
            </a:r>
            <a:r>
              <a:rPr lang="de-DE" sz="1600" b="1" dirty="0" smtClean="0">
                <a:solidFill>
                  <a:srgbClr val="FF0000"/>
                </a:solidFill>
                <a:latin typeface="Palatino Linotype" panose="02040502050505030304" pitchFamily="18" charset="0"/>
              </a:rPr>
              <a:t>ν </a:t>
            </a:r>
            <a:r>
              <a:rPr lang="de-DE" sz="1600" dirty="0" smtClean="0">
                <a:solidFill>
                  <a:schemeClr val="bg1"/>
                </a:solidFill>
                <a:latin typeface="Palatino Linotype" panose="02040502050505030304" pitchFamily="18" charset="0"/>
              </a:rPr>
              <a:t>κα</a:t>
            </a:r>
            <a:r>
              <a:rPr lang="de-DE" sz="1600" dirty="0" err="1" smtClean="0">
                <a:solidFill>
                  <a:schemeClr val="bg1"/>
                </a:solidFill>
                <a:latin typeface="Palatino Linotype" panose="02040502050505030304" pitchFamily="18" charset="0"/>
              </a:rPr>
              <a:t>τοικίσ</a:t>
            </a:r>
            <a:r>
              <a:rPr lang="de-DE" sz="1600" dirty="0" smtClean="0">
                <a:solidFill>
                  <a:schemeClr val="bg1"/>
                </a:solidFill>
                <a:latin typeface="Palatino Linotype" panose="02040502050505030304" pitchFamily="18" charset="0"/>
              </a:rPr>
              <a:t>αι </a:t>
            </a:r>
            <a:r>
              <a:rPr lang="de-DE" sz="1600" b="1" dirty="0">
                <a:solidFill>
                  <a:srgbClr val="FF0000"/>
                </a:solidFill>
                <a:latin typeface="Palatino Linotype" panose="02040502050505030304" pitchFamily="18" charset="0"/>
              </a:rPr>
              <a:t>γε</a:t>
            </a:r>
            <a:r>
              <a:rPr lang="de-DE" sz="1600" dirty="0">
                <a:solidFill>
                  <a:schemeClr val="bg1"/>
                </a:solidFill>
                <a:latin typeface="Palatino Linotype" panose="02040502050505030304" pitchFamily="18" charset="0"/>
              </a:rPr>
              <a:t> αὐτὴν τὴν πόλιν εἰς τοιοῦτον </a:t>
            </a:r>
            <a:r>
              <a:rPr lang="de-DE" sz="1600" dirty="0" smtClean="0">
                <a:solidFill>
                  <a:schemeClr val="bg1"/>
                </a:solidFill>
                <a:latin typeface="Palatino Linotype" panose="02040502050505030304" pitchFamily="18" charset="0"/>
              </a:rPr>
              <a:t>τόπον, </a:t>
            </a:r>
            <a:r>
              <a:rPr lang="de-DE" sz="1600" dirty="0">
                <a:solidFill>
                  <a:schemeClr val="bg1"/>
                </a:solidFill>
                <a:latin typeface="Palatino Linotype" panose="02040502050505030304" pitchFamily="18" charset="0"/>
              </a:rPr>
              <a:t>οὗ ἐπεισαγωγίμων μὴ </a:t>
            </a:r>
            <a:r>
              <a:rPr lang="de-DE" sz="1600" dirty="0" smtClean="0">
                <a:solidFill>
                  <a:schemeClr val="bg1"/>
                </a:solidFill>
                <a:latin typeface="Palatino Linotype" panose="02040502050505030304" pitchFamily="18" charset="0"/>
              </a:rPr>
              <a:t>	δεήσεται</a:t>
            </a:r>
            <a:r>
              <a:rPr lang="de-DE" sz="1600" dirty="0">
                <a:solidFill>
                  <a:schemeClr val="bg1"/>
                </a:solidFill>
                <a:latin typeface="Palatino Linotype" panose="02040502050505030304" pitchFamily="18" charset="0"/>
              </a:rPr>
              <a:t>, σχεδόν τι ἀδύνατον.</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Ἀδύν</a:t>
            </a:r>
            <a:r>
              <a:rPr lang="de-DE" sz="1600" dirty="0" smtClean="0">
                <a:solidFill>
                  <a:schemeClr val="bg1"/>
                </a:solidFill>
                <a:latin typeface="Palatino Linotype" panose="02040502050505030304" pitchFamily="18" charset="0"/>
              </a:rPr>
              <a:t>ατον </a:t>
            </a:r>
            <a:r>
              <a:rPr lang="de-DE" sz="1600" b="1" dirty="0">
                <a:solidFill>
                  <a:srgbClr val="FF0000"/>
                </a:solidFill>
                <a:latin typeface="Palatino Linotype" panose="02040502050505030304" pitchFamily="18" charset="0"/>
              </a:rPr>
              <a:t>γάρ</a:t>
            </a:r>
            <a:r>
              <a:rPr lang="de-DE" sz="1600" dirty="0" smtClean="0">
                <a:solidFill>
                  <a:schemeClr val="bg1"/>
                </a:solidFill>
                <a:latin typeface="Palatino Linotype" panose="02040502050505030304" pitchFamily="18" charset="0"/>
              </a:rPr>
              <a:t>.</a:t>
            </a:r>
            <a:endParaRPr lang="de-DE" sz="1600" dirty="0">
              <a:solidFill>
                <a:schemeClr val="bg1"/>
              </a:solidFill>
              <a:latin typeface="Palatino Linotype" panose="02040502050505030304" pitchFamily="18" charset="0"/>
            </a:endParaRPr>
          </a:p>
          <a:p>
            <a:pPr>
              <a:spcAft>
                <a:spcPts val="50"/>
              </a:spcAft>
            </a:pPr>
            <a:r>
              <a:rPr lang="de-DE" sz="1600" dirty="0" err="1">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ροσδεήσει</a:t>
            </a:r>
            <a:r>
              <a:rPr lang="de-DE" sz="1600" dirty="0" smtClean="0">
                <a:solidFill>
                  <a:schemeClr val="bg1"/>
                </a:solidFill>
                <a:latin typeface="Palatino Linotype" panose="02040502050505030304" pitchFamily="18" charset="0"/>
              </a:rPr>
              <a:t> </a:t>
            </a:r>
            <a:r>
              <a:rPr lang="de-DE" sz="1600" b="1" dirty="0" err="1">
                <a:solidFill>
                  <a:srgbClr val="FF0000"/>
                </a:solidFill>
                <a:latin typeface="Palatino Linotype" panose="02040502050505030304" pitchFamily="18" charset="0"/>
              </a:rPr>
              <a:t>ἄρ</a:t>
            </a:r>
            <a:r>
              <a:rPr lang="de-DE" sz="1600" b="1" dirty="0">
                <a:solidFill>
                  <a:srgbClr val="FF0000"/>
                </a:solidFill>
                <a:latin typeface="Palatino Linotype" panose="02040502050505030304" pitchFamily="18" charset="0"/>
              </a:rPr>
              <a:t>α</a:t>
            </a:r>
            <a:r>
              <a:rPr lang="de-DE" sz="1600" dirty="0">
                <a:solidFill>
                  <a:srgbClr val="FF0000"/>
                </a:solidFill>
                <a:latin typeface="Palatino Linotype" panose="02040502050505030304" pitchFamily="18" charset="0"/>
              </a:rPr>
              <a:t> </a:t>
            </a:r>
            <a:r>
              <a:rPr lang="de-DE" sz="1600" dirty="0">
                <a:solidFill>
                  <a:schemeClr val="bg1"/>
                </a:solidFill>
                <a:latin typeface="Palatino Linotype" panose="02040502050505030304" pitchFamily="18" charset="0"/>
              </a:rPr>
              <a:t>ἔτι καὶ ἄλλων, οἳ </a:t>
            </a:r>
            <a:r>
              <a:rPr lang="el-GR" sz="1600" dirty="0" smtClean="0">
                <a:solidFill>
                  <a:schemeClr val="bg1"/>
                </a:solidFill>
                <a:latin typeface="Palatino Linotype" panose="02040502050505030304" pitchFamily="18" charset="0"/>
              </a:rPr>
              <a:t>ἄλλοθεν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α</a:t>
            </a:r>
            <a:r>
              <a:rPr lang="de-DE" sz="1600" dirty="0" err="1">
                <a:solidFill>
                  <a:schemeClr val="bg1"/>
                </a:solidFill>
                <a:latin typeface="Palatino Linotype" panose="02040502050505030304" pitchFamily="18" charset="0"/>
              </a:rPr>
              <a:t>ὐτῇ</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κομιοῦσιν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ὧν </a:t>
            </a:r>
            <a:r>
              <a:rPr lang="de-DE" sz="1600" dirty="0" err="1">
                <a:solidFill>
                  <a:schemeClr val="bg1"/>
                </a:solidFill>
                <a:latin typeface="Palatino Linotype" panose="02040502050505030304" pitchFamily="18" charset="0"/>
              </a:rPr>
              <a:t>δεῖτ</a:t>
            </a:r>
            <a:r>
              <a:rPr lang="de-DE" sz="1600" dirty="0">
                <a:solidFill>
                  <a:schemeClr val="bg1"/>
                </a:solidFill>
                <a:latin typeface="Palatino Linotype" panose="02040502050505030304" pitchFamily="18" charset="0"/>
              </a:rPr>
              <a:t>αι</a:t>
            </a:r>
            <a:r>
              <a:rPr lang="de-DE" sz="1600" dirty="0" smtClean="0">
                <a:solidFill>
                  <a:schemeClr val="bg1"/>
                </a:solidFill>
                <a:latin typeface="Palatino Linotype" panose="02040502050505030304" pitchFamily="18" charset="0"/>
              </a:rPr>
              <a:t>.</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Δ</a:t>
            </a:r>
            <a:r>
              <a:rPr lang="de-DE" sz="1600" dirty="0" err="1" smtClean="0">
                <a:solidFill>
                  <a:schemeClr val="bg1"/>
                </a:solidFill>
                <a:latin typeface="Palatino Linotype" panose="02040502050505030304" pitchFamily="18" charset="0"/>
              </a:rPr>
              <a:t>εήσει</a:t>
            </a:r>
            <a:r>
              <a:rPr lang="de-DE" sz="1600" dirty="0" smtClean="0">
                <a:solidFill>
                  <a:schemeClr val="bg1"/>
                </a:solidFill>
                <a:latin typeface="Palatino Linotype" panose="02040502050505030304" pitchFamily="18" charset="0"/>
              </a:rPr>
              <a:t>.</a:t>
            </a:r>
          </a:p>
          <a:p>
            <a:pPr>
              <a:spcAft>
                <a:spcPts val="50"/>
              </a:spcAft>
            </a:pPr>
            <a:r>
              <a:rPr lang="de-DE" sz="1600" dirty="0" err="1">
                <a:solidFill>
                  <a:schemeClr val="bg1"/>
                </a:solidFill>
                <a:latin typeface="Palatino Linotype" panose="02040502050505030304" pitchFamily="18" charset="0"/>
              </a:rPr>
              <a:t>Σω</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ρῶτον</a:t>
            </a:r>
            <a:r>
              <a:rPr lang="de-DE" sz="1600" dirty="0" smtClean="0">
                <a:solidFill>
                  <a:schemeClr val="bg1"/>
                </a:solidFill>
                <a:latin typeface="Palatino Linotype" panose="02040502050505030304" pitchFamily="18" charset="0"/>
              </a:rPr>
              <a:t> </a:t>
            </a:r>
            <a:r>
              <a:rPr lang="de-DE" sz="1600" b="1" dirty="0" err="1" smtClean="0">
                <a:solidFill>
                  <a:srgbClr val="FF0000"/>
                </a:solidFill>
                <a:latin typeface="Palatino Linotype" panose="02040502050505030304" pitchFamily="18" charset="0"/>
              </a:rPr>
              <a:t>οὖν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τίνα τρόπον διαιτήσονται οἱ οὕτω παρεσκευασμένοι. </a:t>
            </a:r>
            <a:r>
              <a:rPr lang="el-GR" sz="1600" dirty="0" smtClean="0">
                <a:solidFill>
                  <a:schemeClr val="bg1"/>
                </a:solidFill>
                <a:latin typeface="Palatino Linotype" panose="02040502050505030304" pitchFamily="18" charset="0"/>
              </a:rPr>
              <a:t>Ἄ</a:t>
            </a:r>
            <a:r>
              <a:rPr lang="de-DE" sz="1600" dirty="0" err="1" smtClean="0">
                <a:solidFill>
                  <a:schemeClr val="bg1"/>
                </a:solidFill>
                <a:latin typeface="Palatino Linotype" panose="02040502050505030304" pitchFamily="18" charset="0"/>
              </a:rPr>
              <a:t>λλο</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τι</a:t>
            </a:r>
            <a:r>
              <a:rPr lang="de-DE" sz="1600" dirty="0">
                <a:solidFill>
                  <a:schemeClr val="bg1"/>
                </a:solidFill>
                <a:latin typeface="Palatino Linotype" panose="02040502050505030304" pitchFamily="18" charset="0"/>
              </a:rPr>
              <a:t> ἢ </a:t>
            </a:r>
            <a:r>
              <a:rPr lang="de-DE" sz="1600" dirty="0" err="1">
                <a:solidFill>
                  <a:schemeClr val="bg1"/>
                </a:solidFill>
                <a:latin typeface="Palatino Linotype" panose="02040502050505030304" pitchFamily="18" charset="0"/>
              </a:rPr>
              <a:t>σῖτόν</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τε</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π</a:t>
            </a:r>
            <a:r>
              <a:rPr lang="de-DE" sz="1600" dirty="0" err="1">
                <a:solidFill>
                  <a:schemeClr val="bg1"/>
                </a:solidFill>
                <a:latin typeface="Palatino Linotype" panose="02040502050505030304" pitchFamily="18" charset="0"/>
              </a:rPr>
              <a:t>οι</a:t>
            </a:r>
            <a:r>
              <a:rPr lang="el-GR" sz="1600" dirty="0">
                <a:solidFill>
                  <a:schemeClr val="bg1"/>
                </a:solidFill>
                <a:latin typeface="Palatino Linotype" panose="02040502050505030304" pitchFamily="18" charset="0"/>
              </a:rPr>
              <a:t>ήσου</a:t>
            </a:r>
            <a:r>
              <a:rPr lang="de-DE" sz="1600" dirty="0" err="1" smtClean="0">
                <a:solidFill>
                  <a:schemeClr val="bg1"/>
                </a:solidFill>
                <a:latin typeface="Palatino Linotype" panose="02040502050505030304" pitchFamily="18" charset="0"/>
              </a:rPr>
              <a:t>σι</a:t>
            </a:r>
            <a:r>
              <a:rPr lang="de-DE" sz="1600" dirty="0" smtClean="0">
                <a:solidFill>
                  <a:schemeClr val="bg1"/>
                </a:solidFill>
                <a:latin typeface="Palatino Linotype" panose="02040502050505030304" pitchFamily="18" charset="0"/>
              </a:rPr>
              <a:t> καὶ </a:t>
            </a:r>
            <a:r>
              <a:rPr lang="de-DE" sz="1600" dirty="0">
                <a:solidFill>
                  <a:schemeClr val="bg1"/>
                </a:solidFill>
                <a:latin typeface="Palatino Linotype" panose="02040502050505030304" pitchFamily="18" charset="0"/>
              </a:rPr>
              <a:t>οἶνον καὶ </a:t>
            </a:r>
            <a:r>
              <a:rPr lang="de-DE" sz="1600" dirty="0" err="1" smtClean="0">
                <a:solidFill>
                  <a:schemeClr val="bg1"/>
                </a:solidFill>
                <a:latin typeface="Palatino Linotype" panose="02040502050505030304" pitchFamily="18" charset="0"/>
              </a:rPr>
              <a:t>ἱμάτι</a:t>
            </a:r>
            <a:r>
              <a:rPr lang="de-DE" sz="1600" dirty="0" smtClean="0">
                <a:solidFill>
                  <a:schemeClr val="bg1"/>
                </a:solidFill>
                <a:latin typeface="Palatino Linotype" panose="02040502050505030304" pitchFamily="18" charset="0"/>
              </a:rPr>
              <a:t>α. </a:t>
            </a:r>
            <a:r>
              <a:rPr lang="el-GR" sz="1600" dirty="0" smtClean="0">
                <a:solidFill>
                  <a:schemeClr val="bg1"/>
                </a:solidFill>
                <a:latin typeface="Palatino Linotype" panose="02040502050505030304" pitchFamily="18" charset="0"/>
              </a:rPr>
              <a:t>Κ</a:t>
            </a:r>
            <a:r>
              <a:rPr lang="de-DE" sz="1600" dirty="0" smtClean="0">
                <a:solidFill>
                  <a:schemeClr val="bg1"/>
                </a:solidFill>
                <a:latin typeface="Palatino Linotype" panose="02040502050505030304" pitchFamily="18" charset="0"/>
              </a:rPr>
              <a:t>αὶ </a:t>
            </a:r>
            <a:r>
              <a:rPr lang="de-DE" sz="1600" dirty="0" err="1" smtClean="0">
                <a:solidFill>
                  <a:schemeClr val="bg1"/>
                </a:solidFill>
                <a:latin typeface="Palatino Linotype" panose="02040502050505030304" pitchFamily="18" charset="0"/>
              </a:rPr>
              <a:t>οἰκοδομ</a:t>
            </a:r>
            <a:r>
              <a:rPr lang="el-GR" sz="1600" dirty="0" smtClean="0">
                <a:solidFill>
                  <a:schemeClr val="bg1"/>
                </a:solidFill>
                <a:latin typeface="Palatino Linotype" panose="02040502050505030304" pitchFamily="18" charset="0"/>
              </a:rPr>
              <a:t>ήσονται</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οἰκί</a:t>
            </a:r>
            <a:r>
              <a:rPr lang="de-DE" sz="1600" dirty="0" smtClean="0">
                <a:solidFill>
                  <a:schemeClr val="bg1"/>
                </a:solidFill>
                <a:latin typeface="Palatino Linotype" panose="02040502050505030304" pitchFamily="18" charset="0"/>
              </a:rPr>
              <a:t>ας καὶ</a:t>
            </a:r>
          </a:p>
          <a:p>
            <a:pPr>
              <a:spcAft>
                <a:spcPts val="50"/>
              </a:spcAft>
            </a:pP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θρέψοντ</a:t>
            </a:r>
            <a:r>
              <a:rPr lang="de-DE" sz="1600" dirty="0" smtClean="0">
                <a:solidFill>
                  <a:schemeClr val="bg1"/>
                </a:solidFill>
                <a:latin typeface="Palatino Linotype" panose="02040502050505030304" pitchFamily="18" charset="0"/>
              </a:rPr>
              <a:t>αι ἐκ τῶν κριθῶν </a:t>
            </a:r>
            <a:r>
              <a:rPr lang="de-DE" sz="1600" dirty="0">
                <a:solidFill>
                  <a:schemeClr val="bg1"/>
                </a:solidFill>
                <a:latin typeface="Palatino Linotype" panose="02040502050505030304" pitchFamily="18" charset="0"/>
              </a:rPr>
              <a:t>ἄλφιτα σκευαζόμενοι. </a:t>
            </a:r>
            <a:r>
              <a:rPr lang="de-DE" sz="1600" dirty="0" err="1">
                <a:solidFill>
                  <a:schemeClr val="bg1"/>
                </a:solidFill>
                <a:latin typeface="Palatino Linotype" panose="02040502050505030304" pitchFamily="18" charset="0"/>
              </a:rPr>
              <a:t>Ε</a:t>
            </a:r>
            <a:r>
              <a:rPr lang="de-DE" sz="1600" dirty="0" err="1" smtClean="0">
                <a:solidFill>
                  <a:schemeClr val="bg1"/>
                </a:solidFill>
                <a:latin typeface="Palatino Linotype" panose="02040502050505030304" pitchFamily="18" charset="0"/>
              </a:rPr>
              <a:t>ὐωχήσοντ</a:t>
            </a:r>
            <a:r>
              <a:rPr lang="de-DE" sz="1600" dirty="0" smtClean="0">
                <a:solidFill>
                  <a:schemeClr val="bg1"/>
                </a:solidFill>
                <a:latin typeface="Palatino Linotype" panose="02040502050505030304" pitchFamily="18" charset="0"/>
              </a:rPr>
              <a:t>αι </a:t>
            </a:r>
            <a:r>
              <a:rPr lang="de-DE" sz="1600" b="1" dirty="0" smtClean="0">
                <a:solidFill>
                  <a:srgbClr val="FF0000"/>
                </a:solidFill>
                <a:latin typeface="Palatino Linotype" panose="02040502050505030304" pitchFamily="18" charset="0"/>
              </a:rPr>
              <a:t>δὲ</a:t>
            </a:r>
          </a:p>
          <a:p>
            <a:pPr>
              <a:spcAft>
                <a:spcPts val="50"/>
              </a:spcAft>
            </a:pPr>
            <a:r>
              <a:rPr lang="de-DE" sz="1600" dirty="0" smtClean="0">
                <a:solidFill>
                  <a:schemeClr val="bg1"/>
                </a:solidFill>
                <a:latin typeface="Palatino Linotype" panose="02040502050505030304" pitchFamily="18" charset="0"/>
              </a:rPr>
              <a:t>	π</a:t>
            </a:r>
            <a:r>
              <a:rPr lang="de-DE" sz="1600" dirty="0" err="1" smtClean="0">
                <a:solidFill>
                  <a:schemeClr val="bg1"/>
                </a:solidFill>
                <a:latin typeface="Palatino Linotype" panose="02040502050505030304" pitchFamily="18" charset="0"/>
              </a:rPr>
              <a:t>ίνοντες</a:t>
            </a:r>
            <a:r>
              <a:rPr lang="de-DE" sz="1600" dirty="0" smtClean="0">
                <a:solidFill>
                  <a:schemeClr val="bg1"/>
                </a:solidFill>
                <a:latin typeface="Palatino Linotype" panose="02040502050505030304" pitchFamily="18" charset="0"/>
              </a:rPr>
              <a:t> ο</a:t>
            </a:r>
            <a:r>
              <a:rPr lang="el-GR" sz="1600" dirty="0" smtClean="0">
                <a:solidFill>
                  <a:schemeClr val="bg1"/>
                </a:solidFill>
                <a:latin typeface="Palatino Linotype" panose="02040502050505030304" pitchFamily="18" charset="0"/>
              </a:rPr>
              <a:t>ἶ</a:t>
            </a:r>
            <a:r>
              <a:rPr lang="de-DE" sz="1600" dirty="0" err="1" smtClean="0">
                <a:solidFill>
                  <a:schemeClr val="bg1"/>
                </a:solidFill>
                <a:latin typeface="Palatino Linotype" panose="02040502050505030304" pitchFamily="18" charset="0"/>
              </a:rPr>
              <a:t>νον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καὶ </a:t>
            </a:r>
            <a:r>
              <a:rPr lang="de-DE" sz="1600" dirty="0" err="1">
                <a:solidFill>
                  <a:schemeClr val="bg1"/>
                </a:solidFill>
                <a:latin typeface="Palatino Linotype" panose="02040502050505030304" pitchFamily="18" charset="0"/>
              </a:rPr>
              <a:t>ὑμνοῦντες</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τοὺς</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θεούς</a:t>
            </a:r>
            <a:r>
              <a:rPr lang="de-DE" sz="1600" dirty="0">
                <a:solidFill>
                  <a:schemeClr val="bg1"/>
                </a:solidFill>
                <a:latin typeface="Palatino Linotype" panose="02040502050505030304" pitchFamily="18" charset="0"/>
              </a:rPr>
              <a:t>, καὶ </a:t>
            </a:r>
            <a:r>
              <a:rPr lang="de-DE" sz="1600" dirty="0" err="1">
                <a:solidFill>
                  <a:schemeClr val="bg1"/>
                </a:solidFill>
                <a:latin typeface="Palatino Linotype" panose="02040502050505030304" pitchFamily="18" charset="0"/>
              </a:rPr>
              <a:t>οὕτω</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διά</a:t>
            </a:r>
            <a:r>
              <a:rPr lang="el-GR" sz="1600" dirty="0" smtClean="0">
                <a:solidFill>
                  <a:schemeClr val="bg1"/>
                </a:solidFill>
                <a:latin typeface="Palatino Linotype" panose="02040502050505030304" pitchFamily="18" charset="0"/>
              </a:rPr>
              <a:t>ξουσι</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τὸν</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β</a:t>
            </a:r>
            <a:r>
              <a:rPr lang="de-DE" sz="1600" dirty="0" err="1" smtClean="0">
                <a:solidFill>
                  <a:schemeClr val="bg1"/>
                </a:solidFill>
                <a:latin typeface="Palatino Linotype" panose="02040502050505030304" pitchFamily="18" charset="0"/>
              </a:rPr>
              <a:t>ίον</a:t>
            </a:r>
            <a:endParaRPr lang="de-DE" sz="1600" dirty="0" smtClean="0">
              <a:solidFill>
                <a:schemeClr val="bg1"/>
              </a:solidFill>
              <a:latin typeface="Palatino Linotype" panose="02040502050505030304" pitchFamily="18" charset="0"/>
            </a:endParaRPr>
          </a:p>
          <a:p>
            <a:pPr>
              <a:spcAft>
                <a:spcPts val="50"/>
              </a:spcAft>
            </a:pP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ἐν</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εἰρήνῃ</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μετὰ</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ὑγιεί</a:t>
            </a:r>
            <a:r>
              <a:rPr lang="de-DE" sz="1600" dirty="0" smtClean="0">
                <a:solidFill>
                  <a:schemeClr val="bg1"/>
                </a:solidFill>
                <a:latin typeface="Palatino Linotype" panose="02040502050505030304" pitchFamily="18" charset="0"/>
              </a:rPr>
              <a:t>ας.</a:t>
            </a:r>
            <a:endParaRPr lang="de-DE" sz="16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73428086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6251" y="188640"/>
            <a:ext cx="9015152" cy="6409447"/>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Modell </a:t>
            </a:r>
            <a:r>
              <a:rPr lang="de-DE" sz="2000" b="1" u="sng" dirty="0" smtClean="0">
                <a:solidFill>
                  <a:schemeClr val="bg1"/>
                </a:solidFill>
                <a:latin typeface="Palatino Linotype" panose="02040502050505030304" pitchFamily="18" charset="0"/>
              </a:rPr>
              <a:t>einer Stadtgründung</a:t>
            </a:r>
            <a:r>
              <a:rPr lang="de-DE" sz="1200" dirty="0" smtClean="0">
                <a:solidFill>
                  <a:schemeClr val="bg1"/>
                </a:solidFill>
                <a:latin typeface="Palatino Linotype" panose="02040502050505030304" pitchFamily="18" charset="0"/>
              </a:rPr>
              <a:t> (</a:t>
            </a:r>
            <a:r>
              <a:rPr lang="de-DE" sz="1200" dirty="0" err="1" smtClean="0">
                <a:solidFill>
                  <a:schemeClr val="bg1"/>
                </a:solidFill>
                <a:latin typeface="Palatino Linotype" panose="02040502050505030304" pitchFamily="18" charset="0"/>
              </a:rPr>
              <a:t>Politeia</a:t>
            </a:r>
            <a:r>
              <a:rPr lang="de-DE" sz="1200" dirty="0" smtClean="0">
                <a:solidFill>
                  <a:schemeClr val="bg1"/>
                </a:solidFill>
                <a:latin typeface="Palatino Linotype" panose="02040502050505030304" pitchFamily="18" charset="0"/>
              </a:rPr>
              <a:t> 369c-372d, gekürzt)</a:t>
            </a:r>
            <a:r>
              <a:rPr lang="de-DE" sz="2000" b="1" u="sng" dirty="0" smtClean="0">
                <a:solidFill>
                  <a:schemeClr val="bg1"/>
                </a:solidFill>
                <a:latin typeface="Palatino Linotype" panose="02040502050505030304" pitchFamily="18" charset="0"/>
              </a:rPr>
              <a:t> </a:t>
            </a:r>
          </a:p>
          <a:p>
            <a:pPr>
              <a:spcAft>
                <a:spcPts val="50"/>
              </a:spcAft>
            </a:pPr>
            <a:r>
              <a:rPr lang="de-DE" sz="1600" dirty="0" err="1" smtClean="0">
                <a:solidFill>
                  <a:schemeClr val="bg1"/>
                </a:solidFill>
                <a:latin typeface="Palatino Linotype" panose="02040502050505030304" pitchFamily="18" charset="0"/>
              </a:rPr>
              <a:t>Σω</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οιήσει</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δὲ</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τ</a:t>
            </a:r>
            <a:r>
              <a:rPr lang="el-GR" sz="1600" dirty="0" smtClean="0">
                <a:solidFill>
                  <a:schemeClr val="bg1"/>
                </a:solidFill>
                <a:latin typeface="Palatino Linotype" panose="02040502050505030304" pitchFamily="18" charset="0"/>
              </a:rPr>
              <a:t>ὴ</a:t>
            </a:r>
            <a:r>
              <a:rPr lang="de-DE" sz="1600" dirty="0" smtClean="0">
                <a:solidFill>
                  <a:schemeClr val="bg1"/>
                </a:solidFill>
                <a:latin typeface="Palatino Linotype" panose="02040502050505030304" pitchFamily="18" charset="0"/>
              </a:rPr>
              <a:t>ν </a:t>
            </a:r>
            <a:r>
              <a:rPr lang="el-GR" sz="1600" b="1" dirty="0" smtClean="0">
                <a:solidFill>
                  <a:srgbClr val="FF0000"/>
                </a:solidFill>
                <a:latin typeface="Palatino Linotype" panose="02040502050505030304" pitchFamily="18" charset="0"/>
              </a:rPr>
              <a:t>πόλιν</a:t>
            </a:r>
            <a:r>
              <a:rPr lang="de-DE" sz="1600" dirty="0" smtClean="0">
                <a:solidFill>
                  <a:srgbClr val="FF0000"/>
                </a:solidFill>
                <a:latin typeface="Palatino Linotype" panose="02040502050505030304" pitchFamily="18" charset="0"/>
              </a:rPr>
              <a:t> </a:t>
            </a:r>
            <a:r>
              <a:rPr lang="de-DE" sz="1600" dirty="0">
                <a:solidFill>
                  <a:schemeClr val="bg1"/>
                </a:solidFill>
                <a:latin typeface="Palatino Linotype" panose="02040502050505030304" pitchFamily="18" charset="0"/>
              </a:rPr>
              <a:t>ἡ </a:t>
            </a:r>
            <a:r>
              <a:rPr lang="de-DE" sz="1600" dirty="0" err="1">
                <a:solidFill>
                  <a:schemeClr val="bg1"/>
                </a:solidFill>
                <a:latin typeface="Palatino Linotype" panose="02040502050505030304" pitchFamily="18" charset="0"/>
              </a:rPr>
              <a:t>ἡμετέρ</a:t>
            </a:r>
            <a:r>
              <a:rPr lang="de-DE" sz="1600" dirty="0">
                <a:solidFill>
                  <a:schemeClr val="bg1"/>
                </a:solidFill>
                <a:latin typeface="Palatino Linotype" panose="02040502050505030304" pitchFamily="18" charset="0"/>
              </a:rPr>
              <a:t>α χρεία. </a:t>
            </a:r>
            <a:endParaRPr lang="de-DE" sz="1600" dirty="0" smtClean="0">
              <a:solidFill>
                <a:schemeClr val="bg1"/>
              </a:solidFill>
              <a:latin typeface="Palatino Linotype" panose="02040502050505030304" pitchFamily="18" charset="0"/>
            </a:endParaRPr>
          </a:p>
          <a:p>
            <a:pPr>
              <a:spcAft>
                <a:spcPts val="50"/>
              </a:spcAft>
            </a:pPr>
            <a:r>
              <a:rPr lang="de-DE" sz="1600" dirty="0" smtClean="0">
                <a:solidFill>
                  <a:schemeClr val="bg1"/>
                </a:solidFill>
                <a:latin typeface="Palatino Linotype" panose="02040502050505030304" pitchFamily="18" charset="0"/>
              </a:rPr>
              <a:t>Ἀ</a:t>
            </a:r>
            <a:r>
              <a:rPr lang="el-GR" sz="1600" dirty="0" smtClean="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ῶς</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δ' </a:t>
            </a:r>
            <a:r>
              <a:rPr lang="de-DE" sz="1600" dirty="0" err="1">
                <a:solidFill>
                  <a:schemeClr val="bg1"/>
                </a:solidFill>
                <a:latin typeface="Palatino Linotype" panose="02040502050505030304" pitchFamily="18" charset="0"/>
              </a:rPr>
              <a:t>οὔ</a:t>
            </a:r>
            <a:r>
              <a:rPr lang="de-DE" sz="1600" dirty="0">
                <a:solidFill>
                  <a:schemeClr val="bg1"/>
                </a:solidFill>
                <a:latin typeface="Palatino Linotype" panose="02040502050505030304" pitchFamily="18" charset="0"/>
              </a:rPr>
              <a:t>;</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Ἀλλὰ</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μὴν</a:t>
            </a:r>
            <a:r>
              <a:rPr lang="de-DE" sz="1600" dirty="0">
                <a:solidFill>
                  <a:schemeClr val="bg1"/>
                </a:solidFill>
                <a:latin typeface="Palatino Linotype" panose="02040502050505030304" pitchFamily="18" charset="0"/>
              </a:rPr>
              <a:t> π</a:t>
            </a:r>
            <a:r>
              <a:rPr lang="de-DE" sz="1600" dirty="0" err="1">
                <a:solidFill>
                  <a:schemeClr val="bg1"/>
                </a:solidFill>
                <a:latin typeface="Palatino Linotype" panose="02040502050505030304" pitchFamily="18" charset="0"/>
              </a:rPr>
              <a:t>ρώτη</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γε</a:t>
            </a:r>
            <a:r>
              <a:rPr lang="de-DE" sz="1600" dirty="0">
                <a:solidFill>
                  <a:schemeClr val="bg1"/>
                </a:solidFill>
                <a:latin typeface="Palatino Linotype" panose="02040502050505030304" pitchFamily="18" charset="0"/>
              </a:rPr>
              <a:t> καὶ </a:t>
            </a:r>
            <a:r>
              <a:rPr lang="de-DE" sz="1600" dirty="0" err="1">
                <a:solidFill>
                  <a:schemeClr val="bg1"/>
                </a:solidFill>
                <a:latin typeface="Palatino Linotype" panose="02040502050505030304" pitchFamily="18" charset="0"/>
              </a:rPr>
              <a:t>μεγίστη</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τῶν</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χρειῶν</a:t>
            </a:r>
            <a:r>
              <a:rPr lang="de-DE" sz="1600" dirty="0">
                <a:solidFill>
                  <a:schemeClr val="bg1"/>
                </a:solidFill>
                <a:latin typeface="Palatino Linotype" panose="02040502050505030304" pitchFamily="18" charset="0"/>
              </a:rPr>
              <a:t> ἡ </a:t>
            </a:r>
            <a:r>
              <a:rPr lang="de-DE" sz="1600" dirty="0" err="1">
                <a:solidFill>
                  <a:schemeClr val="bg1"/>
                </a:solidFill>
                <a:latin typeface="Palatino Linotype" panose="02040502050505030304" pitchFamily="18" charset="0"/>
              </a:rPr>
              <a:t>τῆς</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τροφῆς</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παρα</a:t>
            </a:r>
            <a:r>
              <a:rPr lang="de-DE" sz="1600" dirty="0" err="1" smtClean="0">
                <a:solidFill>
                  <a:schemeClr val="bg1"/>
                </a:solidFill>
                <a:latin typeface="Palatino Linotype" panose="02040502050505030304" pitchFamily="18" charset="0"/>
              </a:rPr>
              <a:t>σκευ</a:t>
            </a:r>
            <a:r>
              <a:rPr lang="el-GR" sz="1600" dirty="0" smtClean="0">
                <a:solidFill>
                  <a:schemeClr val="bg1"/>
                </a:solidFill>
                <a:latin typeface="Palatino Linotype" panose="02040502050505030304" pitchFamily="18" charset="0"/>
              </a:rPr>
              <a:t>ή</a:t>
            </a:r>
            <a:r>
              <a:rPr lang="de-DE" sz="1600" dirty="0" smtClean="0">
                <a:solidFill>
                  <a:schemeClr val="bg1"/>
                </a:solidFill>
                <a:latin typeface="Palatino Linotype" panose="02040502050505030304" pitchFamily="18" charset="0"/>
              </a:rPr>
              <a:t>. </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smtClean="0">
                <a:solidFill>
                  <a:schemeClr val="bg1"/>
                </a:solidFill>
                <a:latin typeface="Palatino Linotype" panose="02040502050505030304" pitchFamily="18" charset="0"/>
              </a:rPr>
              <a:t>α</a:t>
            </a:r>
            <a:r>
              <a:rPr lang="de-DE" sz="1600" dirty="0" err="1" smtClean="0">
                <a:solidFill>
                  <a:schemeClr val="bg1"/>
                </a:solidFill>
                <a:latin typeface="Palatino Linotype" panose="02040502050505030304" pitchFamily="18" charset="0"/>
              </a:rPr>
              <a:t>ντά</a:t>
            </a:r>
            <a:r>
              <a:rPr lang="de-DE" sz="1600" dirty="0" smtClean="0">
                <a:solidFill>
                  <a:schemeClr val="bg1"/>
                </a:solidFill>
                <a:latin typeface="Palatino Linotype" panose="02040502050505030304" pitchFamily="18" charset="0"/>
              </a:rPr>
              <a:t>πασί </a:t>
            </a:r>
            <a:r>
              <a:rPr lang="de-DE" sz="1600" dirty="0">
                <a:solidFill>
                  <a:schemeClr val="bg1"/>
                </a:solidFill>
                <a:latin typeface="Palatino Linotype" panose="02040502050505030304" pitchFamily="18" charset="0"/>
              </a:rPr>
              <a:t>γε.</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Δ</a:t>
            </a:r>
            <a:r>
              <a:rPr lang="de-DE" sz="1600" dirty="0" err="1" smtClean="0">
                <a:solidFill>
                  <a:schemeClr val="bg1"/>
                </a:solidFill>
                <a:latin typeface="Palatino Linotype" panose="02040502050505030304" pitchFamily="18" charset="0"/>
              </a:rPr>
              <a:t>ευτέρ</a:t>
            </a:r>
            <a:r>
              <a:rPr lang="de-DE" sz="1600" dirty="0" smtClean="0">
                <a:solidFill>
                  <a:schemeClr val="bg1"/>
                </a:solidFill>
                <a:latin typeface="Palatino Linotype" panose="02040502050505030304" pitchFamily="18" charset="0"/>
              </a:rPr>
              <a:t>α </a:t>
            </a:r>
            <a:r>
              <a:rPr lang="de-DE" sz="1600" dirty="0">
                <a:solidFill>
                  <a:schemeClr val="bg1"/>
                </a:solidFill>
                <a:latin typeface="Palatino Linotype" panose="02040502050505030304" pitchFamily="18" charset="0"/>
              </a:rPr>
              <a:t>δὴ </a:t>
            </a:r>
            <a:r>
              <a:rPr lang="de-DE" sz="1600" dirty="0" smtClean="0">
                <a:solidFill>
                  <a:schemeClr val="bg1"/>
                </a:solidFill>
                <a:latin typeface="Palatino Linotype" panose="02040502050505030304" pitchFamily="18" charset="0"/>
              </a:rPr>
              <a:t>οἰκ</a:t>
            </a:r>
            <a:r>
              <a:rPr lang="el-GR" sz="1600" dirty="0" smtClean="0">
                <a:solidFill>
                  <a:schemeClr val="bg1"/>
                </a:solidFill>
                <a:latin typeface="Palatino Linotype" panose="02040502050505030304" pitchFamily="18" charset="0"/>
              </a:rPr>
              <a:t>ίας</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τρίτη δὲ ἐσθῆτος καὶ τῶν τοιούτων.</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Ἔστι</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τα</a:t>
            </a:r>
            <a:r>
              <a:rPr lang="de-DE" sz="1600" dirty="0" err="1">
                <a:solidFill>
                  <a:schemeClr val="bg1"/>
                </a:solidFill>
                <a:latin typeface="Palatino Linotype" panose="02040502050505030304" pitchFamily="18" charset="0"/>
              </a:rPr>
              <a:t>ῦτ</a:t>
            </a:r>
            <a:r>
              <a:rPr lang="de-DE" sz="1600" dirty="0">
                <a:solidFill>
                  <a:schemeClr val="bg1"/>
                </a:solidFill>
                <a:latin typeface="Palatino Linotype" panose="02040502050505030304" pitchFamily="18" charset="0"/>
              </a:rPr>
              <a:t>α.</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Φ</a:t>
            </a:r>
            <a:r>
              <a:rPr lang="de-DE" sz="1600" dirty="0" err="1" smtClean="0">
                <a:solidFill>
                  <a:schemeClr val="bg1"/>
                </a:solidFill>
                <a:latin typeface="Palatino Linotype" panose="02040502050505030304" pitchFamily="18" charset="0"/>
              </a:rPr>
              <a:t>έρε</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δή</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ῶς</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ἡ </a:t>
            </a:r>
            <a:r>
              <a:rPr lang="de-DE" sz="1600" b="1" dirty="0">
                <a:solidFill>
                  <a:srgbClr val="FF0000"/>
                </a:solidFill>
                <a:latin typeface="Palatino Linotype" panose="02040502050505030304" pitchFamily="18" charset="0"/>
              </a:rPr>
              <a:t>π</a:t>
            </a:r>
            <a:r>
              <a:rPr lang="de-DE" sz="1600" b="1" dirty="0" err="1">
                <a:solidFill>
                  <a:srgbClr val="FF0000"/>
                </a:solidFill>
                <a:latin typeface="Palatino Linotype" panose="02040502050505030304" pitchFamily="18" charset="0"/>
              </a:rPr>
              <a:t>όλις</a:t>
            </a:r>
            <a:r>
              <a:rPr lang="de-DE" sz="1600" dirty="0">
                <a:solidFill>
                  <a:srgbClr val="FF0000"/>
                </a:solidFill>
                <a:latin typeface="Palatino Linotype" panose="02040502050505030304" pitchFamily="18" charset="0"/>
              </a:rPr>
              <a:t> </a:t>
            </a:r>
            <a:r>
              <a:rPr lang="de-DE" sz="1600" dirty="0" err="1">
                <a:solidFill>
                  <a:schemeClr val="bg1"/>
                </a:solidFill>
                <a:latin typeface="Palatino Linotype" panose="02040502050505030304" pitchFamily="18" charset="0"/>
              </a:rPr>
              <a:t>ἀρκέσει</a:t>
            </a:r>
            <a:r>
              <a:rPr lang="de-DE" sz="1600" dirty="0">
                <a:solidFill>
                  <a:schemeClr val="bg1"/>
                </a:solidFill>
                <a:latin typeface="Palatino Linotype" panose="02040502050505030304" pitchFamily="18" charset="0"/>
              </a:rPr>
              <a:t> ἐπὶ </a:t>
            </a:r>
            <a:r>
              <a:rPr lang="de-DE" sz="1600" dirty="0" err="1">
                <a:solidFill>
                  <a:schemeClr val="bg1"/>
                </a:solidFill>
                <a:latin typeface="Palatino Linotype" panose="02040502050505030304" pitchFamily="18" charset="0"/>
              </a:rPr>
              <a:t>τοσ</a:t>
            </a:r>
            <a:r>
              <a:rPr lang="de-DE" sz="1600" dirty="0">
                <a:solidFill>
                  <a:schemeClr val="bg1"/>
                </a:solidFill>
                <a:latin typeface="Palatino Linotype" panose="02040502050505030304" pitchFamily="18" charset="0"/>
              </a:rPr>
              <a:t>αύτην παρασκευήν; </a:t>
            </a:r>
            <a:r>
              <a:rPr lang="el-GR" sz="1600" dirty="0" smtClean="0">
                <a:solidFill>
                  <a:schemeClr val="bg1"/>
                </a:solidFill>
                <a:latin typeface="Palatino Linotype" panose="02040502050505030304" pitchFamily="18" charset="0"/>
              </a:rPr>
              <a:t>Οὐ</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πολλῶν</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δεήσει</a:t>
            </a:r>
            <a:r>
              <a:rPr lang="de-DE" sz="1600" dirty="0" smtClean="0">
                <a:solidFill>
                  <a:schemeClr val="bg1"/>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πολιτῶν</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Ὁ</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γὰρ</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γεωργὸς</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οὐκ</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αὐτὸς</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ποιήσεται</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ἑαυτῷ</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τὸ</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ἄροτρον</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οὐδὲ</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τὰ</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ἄλλα</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ὄργανα</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τοιαῦτα</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οὐδ</a:t>
            </a:r>
            <a:r>
              <a:rPr lang="de-DE" sz="1600" dirty="0">
                <a:solidFill>
                  <a:schemeClr val="bg1"/>
                </a:solidFill>
                <a:latin typeface="Palatino Linotype" panose="02040502050505030304" pitchFamily="18" charset="0"/>
              </a:rPr>
              <a:t>̉</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αὖ</a:t>
            </a:r>
            <a:r>
              <a:rPr lang="de-DE" sz="1600" dirty="0" smtClean="0">
                <a:solidFill>
                  <a:schemeClr val="bg1"/>
                </a:solidFill>
                <a:latin typeface="Palatino Linotype" panose="02040502050505030304" pitchFamily="18" charset="0"/>
              </a:rPr>
              <a:t> ὁ </a:t>
            </a:r>
            <a:r>
              <a:rPr lang="de-DE" sz="1600" dirty="0" err="1" smtClean="0">
                <a:solidFill>
                  <a:schemeClr val="bg1"/>
                </a:solidFill>
                <a:latin typeface="Palatino Linotype" panose="02040502050505030304" pitchFamily="18" charset="0"/>
              </a:rPr>
              <a:t>οἰκοδόμος</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ἢ</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οὔ</a:t>
            </a:r>
            <a:r>
              <a:rPr lang="de-DE" sz="1600" dirty="0" smtClean="0">
                <a:solidFill>
                  <a:schemeClr val="bg1"/>
                </a:solidFill>
                <a:latin typeface="Palatino Linotype" panose="02040502050505030304" pitchFamily="18" charset="0"/>
              </a:rPr>
              <a:t>;</a:t>
            </a:r>
            <a:endParaRPr lang="de-DE" sz="1600" dirty="0">
              <a:solidFill>
                <a:schemeClr val="bg1"/>
              </a:solidFill>
              <a:latin typeface="Palatino Linotype" panose="02040502050505030304" pitchFamily="18" charset="0"/>
            </a:endParaRP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Φα</a:t>
            </a:r>
            <a:r>
              <a:rPr lang="de-DE" sz="1600" dirty="0" err="1" smtClean="0">
                <a:solidFill>
                  <a:schemeClr val="bg1"/>
                </a:solidFill>
                <a:latin typeface="Palatino Linotype" panose="02040502050505030304" pitchFamily="18" charset="0"/>
              </a:rPr>
              <a:t>ίν</a:t>
            </a:r>
            <a:r>
              <a:rPr lang="el-GR" sz="1600" dirty="0" smtClean="0">
                <a:solidFill>
                  <a:schemeClr val="bg1"/>
                </a:solidFill>
                <a:latin typeface="Palatino Linotype" panose="02040502050505030304" pitchFamily="18" charset="0"/>
              </a:rPr>
              <a:t>ε</a:t>
            </a:r>
            <a:r>
              <a:rPr lang="de-DE" sz="1600" dirty="0" smtClean="0">
                <a:solidFill>
                  <a:schemeClr val="bg1"/>
                </a:solidFill>
                <a:latin typeface="Palatino Linotype" panose="02040502050505030304" pitchFamily="18" charset="0"/>
              </a:rPr>
              <a:t>ται.</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Τέκτονες</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οὖν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καὶ </a:t>
            </a:r>
            <a:r>
              <a:rPr lang="de-DE" sz="1600" dirty="0" smtClean="0">
                <a:solidFill>
                  <a:schemeClr val="bg1"/>
                </a:solidFill>
                <a:latin typeface="Palatino Linotype" panose="02040502050505030304" pitchFamily="18" charset="0"/>
              </a:rPr>
              <a:t>χα</a:t>
            </a:r>
            <a:r>
              <a:rPr lang="de-DE" sz="1600" dirty="0" err="1" smtClean="0">
                <a:solidFill>
                  <a:schemeClr val="bg1"/>
                </a:solidFill>
                <a:latin typeface="Palatino Linotype" panose="02040502050505030304" pitchFamily="18" charset="0"/>
              </a:rPr>
              <a:t>λκ</a:t>
            </a:r>
            <a:r>
              <a:rPr lang="el-GR" sz="1600" dirty="0" smtClean="0">
                <a:solidFill>
                  <a:schemeClr val="bg1"/>
                </a:solidFill>
                <a:latin typeface="Palatino Linotype" panose="02040502050505030304" pitchFamily="18" charset="0"/>
              </a:rPr>
              <a:t>εῖ</a:t>
            </a:r>
            <a:r>
              <a:rPr lang="de-DE" sz="1600" dirty="0" smtClean="0">
                <a:solidFill>
                  <a:schemeClr val="bg1"/>
                </a:solidFill>
                <a:latin typeface="Palatino Linotype" panose="02040502050505030304" pitchFamily="18" charset="0"/>
              </a:rPr>
              <a:t>ς </a:t>
            </a:r>
            <a:r>
              <a:rPr lang="de-DE" sz="1600" dirty="0">
                <a:solidFill>
                  <a:schemeClr val="bg1"/>
                </a:solidFill>
                <a:latin typeface="Palatino Linotype" panose="02040502050505030304" pitchFamily="18" charset="0"/>
              </a:rPr>
              <a:t>καὶ </a:t>
            </a:r>
            <a:r>
              <a:rPr lang="de-DE" sz="1600" dirty="0" err="1" smtClean="0">
                <a:solidFill>
                  <a:schemeClr val="bg1"/>
                </a:solidFill>
                <a:latin typeface="Palatino Linotype" panose="02040502050505030304" pitchFamily="18" charset="0"/>
              </a:rPr>
              <a:t>τοιοῦτο</a:t>
            </a:r>
            <a:r>
              <a:rPr lang="el-GR" sz="1600" dirty="0" smtClean="0">
                <a:solidFill>
                  <a:schemeClr val="bg1"/>
                </a:solidFill>
                <a:latin typeface="Palatino Linotype" panose="02040502050505030304" pitchFamily="18" charset="0"/>
              </a:rPr>
              <a:t>ι</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π</a:t>
            </a:r>
            <a:r>
              <a:rPr lang="de-DE" sz="1600" dirty="0" err="1">
                <a:solidFill>
                  <a:schemeClr val="bg1"/>
                </a:solidFill>
                <a:latin typeface="Palatino Linotype" panose="02040502050505030304" pitchFamily="18" charset="0"/>
              </a:rPr>
              <a:t>ολλοὶ</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δημιουργοί</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συχνὸν</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τὸ</a:t>
            </a:r>
            <a:r>
              <a:rPr lang="de-DE" sz="1600" dirty="0" smtClean="0">
                <a:solidFill>
                  <a:schemeClr val="bg1"/>
                </a:solidFill>
                <a:latin typeface="Palatino Linotype" panose="02040502050505030304" pitchFamily="18" charset="0"/>
              </a:rPr>
              <a:t> </a:t>
            </a:r>
            <a:r>
              <a:rPr lang="el-GR" sz="1600" b="1" dirty="0" smtClean="0">
                <a:solidFill>
                  <a:srgbClr val="FF0000"/>
                </a:solidFill>
                <a:latin typeface="Palatino Linotype" panose="02040502050505030304" pitchFamily="18" charset="0"/>
              </a:rPr>
              <a:t>πολίχνιον</a:t>
            </a:r>
            <a:r>
              <a:rPr lang="de-DE" sz="1600" dirty="0" smtClean="0">
                <a:solidFill>
                  <a:srgbClr val="FF0000"/>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π</a:t>
            </a:r>
            <a:r>
              <a:rPr lang="de-DE" sz="1600" dirty="0" err="1" smtClean="0">
                <a:solidFill>
                  <a:schemeClr val="bg1"/>
                </a:solidFill>
                <a:latin typeface="Palatino Linotype" panose="02040502050505030304" pitchFamily="18" charset="0"/>
              </a:rPr>
              <a:t>οι</a:t>
            </a:r>
            <a:r>
              <a:rPr lang="el-GR" sz="1600" dirty="0" smtClean="0">
                <a:solidFill>
                  <a:schemeClr val="bg1"/>
                </a:solidFill>
                <a:latin typeface="Palatino Linotype" panose="02040502050505030304" pitchFamily="18" charset="0"/>
              </a:rPr>
              <a:t>ήσου</a:t>
            </a:r>
            <a:r>
              <a:rPr lang="de-DE" sz="1600" dirty="0" err="1" smtClean="0">
                <a:solidFill>
                  <a:schemeClr val="bg1"/>
                </a:solidFill>
                <a:latin typeface="Palatino Linotype" panose="02040502050505030304" pitchFamily="18" charset="0"/>
              </a:rPr>
              <a:t>σιν</a:t>
            </a:r>
            <a:r>
              <a:rPr lang="de-DE" sz="1600" dirty="0">
                <a:solidFill>
                  <a:schemeClr val="bg1"/>
                </a:solidFill>
                <a:latin typeface="Palatino Linotype" panose="02040502050505030304" pitchFamily="18" charset="0"/>
              </a:rPr>
              <a:t>.</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άνυ</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μὲν</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οὖν</a:t>
            </a:r>
            <a:r>
              <a:rPr lang="de-DE" sz="1600" dirty="0">
                <a:solidFill>
                  <a:schemeClr val="bg1"/>
                </a:solidFill>
                <a:latin typeface="Palatino Linotype" panose="02040502050505030304" pitchFamily="18" charset="0"/>
              </a:rPr>
              <a:t>.</a:t>
            </a:r>
          </a:p>
          <a:p>
            <a:pPr>
              <a:spcAft>
                <a:spcPts val="50"/>
              </a:spcAft>
            </a:pPr>
            <a:r>
              <a:rPr lang="de-DE" sz="1600" dirty="0" err="1" smtClean="0">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Ἀλλὰ</a:t>
            </a:r>
            <a:r>
              <a:rPr lang="de-DE" sz="1600" dirty="0" smtClean="0">
                <a:solidFill>
                  <a:schemeClr val="bg1"/>
                </a:solidFill>
                <a:latin typeface="Palatino Linotype" panose="02040502050505030304" pitchFamily="18" charset="0"/>
              </a:rPr>
              <a:t> μ</a:t>
            </a:r>
            <a:r>
              <a:rPr lang="el-GR" sz="1600" dirty="0" smtClean="0">
                <a:solidFill>
                  <a:schemeClr val="bg1"/>
                </a:solidFill>
                <a:latin typeface="Palatino Linotype" panose="02040502050505030304" pitchFamily="18" charset="0"/>
              </a:rPr>
              <a:t>ὴ</a:t>
            </a:r>
            <a:r>
              <a:rPr lang="de-DE" sz="1600" dirty="0" smtClean="0">
                <a:solidFill>
                  <a:schemeClr val="bg1"/>
                </a:solidFill>
                <a:latin typeface="Palatino Linotype" panose="02040502050505030304" pitchFamily="18" charset="0"/>
              </a:rPr>
              <a:t>ν κα</a:t>
            </a:r>
            <a:r>
              <a:rPr lang="de-DE" sz="1600" dirty="0" err="1" smtClean="0">
                <a:solidFill>
                  <a:schemeClr val="bg1"/>
                </a:solidFill>
                <a:latin typeface="Palatino Linotype" panose="02040502050505030304" pitchFamily="18" charset="0"/>
              </a:rPr>
              <a:t>τοικίσ</a:t>
            </a:r>
            <a:r>
              <a:rPr lang="de-DE" sz="1600" dirty="0" smtClean="0">
                <a:solidFill>
                  <a:schemeClr val="bg1"/>
                </a:solidFill>
                <a:latin typeface="Palatino Linotype" panose="02040502050505030304" pitchFamily="18" charset="0"/>
              </a:rPr>
              <a:t>αι </a:t>
            </a:r>
            <a:r>
              <a:rPr lang="de-DE" sz="1600" dirty="0">
                <a:solidFill>
                  <a:schemeClr val="bg1"/>
                </a:solidFill>
                <a:latin typeface="Palatino Linotype" panose="02040502050505030304" pitchFamily="18" charset="0"/>
              </a:rPr>
              <a:t>γε αὐτὴν τὴν </a:t>
            </a:r>
            <a:r>
              <a:rPr lang="de-DE" sz="1600" b="1" dirty="0">
                <a:solidFill>
                  <a:srgbClr val="FF0000"/>
                </a:solidFill>
                <a:latin typeface="Palatino Linotype" panose="02040502050505030304" pitchFamily="18" charset="0"/>
              </a:rPr>
              <a:t>πόλιν</a:t>
            </a:r>
            <a:r>
              <a:rPr lang="de-DE" sz="1600" dirty="0">
                <a:solidFill>
                  <a:srgbClr val="FF0000"/>
                </a:solidFill>
                <a:latin typeface="Palatino Linotype" panose="02040502050505030304" pitchFamily="18" charset="0"/>
              </a:rPr>
              <a:t> </a:t>
            </a:r>
            <a:r>
              <a:rPr lang="de-DE" sz="1600" dirty="0">
                <a:solidFill>
                  <a:schemeClr val="bg1"/>
                </a:solidFill>
                <a:latin typeface="Palatino Linotype" panose="02040502050505030304" pitchFamily="18" charset="0"/>
              </a:rPr>
              <a:t>εἰς τοιοῦτον </a:t>
            </a:r>
            <a:r>
              <a:rPr lang="de-DE" sz="1600" dirty="0" smtClean="0">
                <a:solidFill>
                  <a:schemeClr val="bg1"/>
                </a:solidFill>
                <a:latin typeface="Palatino Linotype" panose="02040502050505030304" pitchFamily="18" charset="0"/>
              </a:rPr>
              <a:t>τόπον, </a:t>
            </a:r>
            <a:r>
              <a:rPr lang="de-DE" sz="1600" dirty="0">
                <a:solidFill>
                  <a:schemeClr val="bg1"/>
                </a:solidFill>
                <a:latin typeface="Palatino Linotype" panose="02040502050505030304" pitchFamily="18" charset="0"/>
              </a:rPr>
              <a:t>οὗ ἐπεισαγωγίμων μὴ </a:t>
            </a:r>
            <a:r>
              <a:rPr lang="de-DE" sz="1600" dirty="0" smtClean="0">
                <a:solidFill>
                  <a:schemeClr val="bg1"/>
                </a:solidFill>
                <a:latin typeface="Palatino Linotype" panose="02040502050505030304" pitchFamily="18" charset="0"/>
              </a:rPr>
              <a:t>	δεήσεται</a:t>
            </a:r>
            <a:r>
              <a:rPr lang="de-DE" sz="1600" dirty="0">
                <a:solidFill>
                  <a:schemeClr val="bg1"/>
                </a:solidFill>
                <a:latin typeface="Palatino Linotype" panose="02040502050505030304" pitchFamily="18" charset="0"/>
              </a:rPr>
              <a:t>, σχεδόν τι ἀδύνατον.</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Ἀδύν</a:t>
            </a:r>
            <a:r>
              <a:rPr lang="de-DE" sz="1600" dirty="0" smtClean="0">
                <a:solidFill>
                  <a:schemeClr val="bg1"/>
                </a:solidFill>
                <a:latin typeface="Palatino Linotype" panose="02040502050505030304" pitchFamily="18" charset="0"/>
              </a:rPr>
              <a:t>ατον </a:t>
            </a:r>
            <a:r>
              <a:rPr lang="de-DE" sz="1600" dirty="0">
                <a:solidFill>
                  <a:schemeClr val="bg1"/>
                </a:solidFill>
                <a:latin typeface="Palatino Linotype" panose="02040502050505030304" pitchFamily="18" charset="0"/>
              </a:rPr>
              <a:t>γάρ</a:t>
            </a:r>
            <a:r>
              <a:rPr lang="de-DE" sz="1600" dirty="0" smtClean="0">
                <a:solidFill>
                  <a:schemeClr val="bg1"/>
                </a:solidFill>
                <a:latin typeface="Palatino Linotype" panose="02040502050505030304" pitchFamily="18" charset="0"/>
              </a:rPr>
              <a:t>.</a:t>
            </a:r>
            <a:endParaRPr lang="de-DE" sz="1600" dirty="0">
              <a:solidFill>
                <a:schemeClr val="bg1"/>
              </a:solidFill>
              <a:latin typeface="Palatino Linotype" panose="02040502050505030304" pitchFamily="18" charset="0"/>
            </a:endParaRPr>
          </a:p>
          <a:p>
            <a:pPr>
              <a:spcAft>
                <a:spcPts val="50"/>
              </a:spcAft>
            </a:pPr>
            <a:r>
              <a:rPr lang="de-DE" sz="1600" dirty="0" err="1">
                <a:solidFill>
                  <a:schemeClr val="bg1"/>
                </a:solidFill>
                <a:latin typeface="Palatino Linotype" panose="02040502050505030304" pitchFamily="18" charset="0"/>
              </a:rPr>
              <a:t>Σω</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ροσδεήσει</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ἄρ</a:t>
            </a:r>
            <a:r>
              <a:rPr lang="de-DE" sz="1600" dirty="0">
                <a:solidFill>
                  <a:schemeClr val="bg1"/>
                </a:solidFill>
                <a:latin typeface="Palatino Linotype" panose="02040502050505030304" pitchFamily="18" charset="0"/>
              </a:rPr>
              <a:t>α ἔτι καὶ ἄλλων, οἳ </a:t>
            </a:r>
            <a:r>
              <a:rPr lang="el-GR" sz="1600" dirty="0" smtClean="0">
                <a:solidFill>
                  <a:schemeClr val="bg1"/>
                </a:solidFill>
                <a:latin typeface="Palatino Linotype" panose="02040502050505030304" pitchFamily="18" charset="0"/>
              </a:rPr>
              <a:t>ἄλλοθεν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α</a:t>
            </a:r>
            <a:r>
              <a:rPr lang="de-DE" sz="1600" dirty="0" err="1">
                <a:solidFill>
                  <a:schemeClr val="bg1"/>
                </a:solidFill>
                <a:latin typeface="Palatino Linotype" panose="02040502050505030304" pitchFamily="18" charset="0"/>
              </a:rPr>
              <a:t>ὐτῇ</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κομιοῦσιν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ὧν </a:t>
            </a:r>
            <a:r>
              <a:rPr lang="de-DE" sz="1600" dirty="0" err="1">
                <a:solidFill>
                  <a:schemeClr val="bg1"/>
                </a:solidFill>
                <a:latin typeface="Palatino Linotype" panose="02040502050505030304" pitchFamily="18" charset="0"/>
              </a:rPr>
              <a:t>δεῖτ</a:t>
            </a:r>
            <a:r>
              <a:rPr lang="de-DE" sz="1600" dirty="0">
                <a:solidFill>
                  <a:schemeClr val="bg1"/>
                </a:solidFill>
                <a:latin typeface="Palatino Linotype" panose="02040502050505030304" pitchFamily="18" charset="0"/>
              </a:rPr>
              <a:t>αι</a:t>
            </a:r>
            <a:r>
              <a:rPr lang="de-DE" sz="1600" dirty="0" smtClean="0">
                <a:solidFill>
                  <a:schemeClr val="bg1"/>
                </a:solidFill>
                <a:latin typeface="Palatino Linotype" panose="02040502050505030304" pitchFamily="18" charset="0"/>
              </a:rPr>
              <a:t>.</a:t>
            </a:r>
          </a:p>
          <a:p>
            <a:pPr>
              <a:spcAft>
                <a:spcPts val="50"/>
              </a:spcAft>
            </a:pPr>
            <a:r>
              <a:rPr lang="de-DE" sz="1600" dirty="0">
                <a:solidFill>
                  <a:schemeClr val="bg1"/>
                </a:solidFill>
                <a:latin typeface="Palatino Linotype" panose="02040502050505030304" pitchFamily="18" charset="0"/>
              </a:rPr>
              <a:t>Ἀ</a:t>
            </a:r>
            <a:r>
              <a:rPr lang="el-GR" sz="1600" dirty="0">
                <a:solidFill>
                  <a:schemeClr val="bg1"/>
                </a:solidFill>
                <a:latin typeface="Palatino Linotype" panose="02040502050505030304" pitchFamily="18" charset="0"/>
              </a:rPr>
              <a:t>δ</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Δ</a:t>
            </a:r>
            <a:r>
              <a:rPr lang="de-DE" sz="1600" dirty="0" err="1" smtClean="0">
                <a:solidFill>
                  <a:schemeClr val="bg1"/>
                </a:solidFill>
                <a:latin typeface="Palatino Linotype" panose="02040502050505030304" pitchFamily="18" charset="0"/>
              </a:rPr>
              <a:t>εήσει</a:t>
            </a:r>
            <a:r>
              <a:rPr lang="de-DE" sz="1600" dirty="0" smtClean="0">
                <a:solidFill>
                  <a:schemeClr val="bg1"/>
                </a:solidFill>
                <a:latin typeface="Palatino Linotype" panose="02040502050505030304" pitchFamily="18" charset="0"/>
              </a:rPr>
              <a:t>.</a:t>
            </a:r>
          </a:p>
          <a:p>
            <a:pPr>
              <a:spcAft>
                <a:spcPts val="50"/>
              </a:spcAft>
            </a:pPr>
            <a:r>
              <a:rPr lang="de-DE" sz="1600" dirty="0" err="1">
                <a:solidFill>
                  <a:schemeClr val="bg1"/>
                </a:solidFill>
                <a:latin typeface="Palatino Linotype" panose="02040502050505030304" pitchFamily="18" charset="0"/>
              </a:rPr>
              <a:t>Σω</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Π</a:t>
            </a:r>
            <a:r>
              <a:rPr lang="de-DE" sz="1600" dirty="0" err="1" smtClean="0">
                <a:solidFill>
                  <a:schemeClr val="bg1"/>
                </a:solidFill>
                <a:latin typeface="Palatino Linotype" panose="02040502050505030304" pitchFamily="18" charset="0"/>
              </a:rPr>
              <a:t>ρῶτον</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οὖν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τίνα τρόπον διαιτήσονται οἱ οὕτω παρεσκευασμένοι. </a:t>
            </a:r>
            <a:r>
              <a:rPr lang="el-GR" sz="1600" dirty="0" smtClean="0">
                <a:solidFill>
                  <a:schemeClr val="bg1"/>
                </a:solidFill>
                <a:latin typeface="Palatino Linotype" panose="02040502050505030304" pitchFamily="18" charset="0"/>
              </a:rPr>
              <a:t>Ἄ</a:t>
            </a:r>
            <a:r>
              <a:rPr lang="de-DE" sz="1600" dirty="0" err="1" smtClean="0">
                <a:solidFill>
                  <a:schemeClr val="bg1"/>
                </a:solidFill>
                <a:latin typeface="Palatino Linotype" panose="02040502050505030304" pitchFamily="18" charset="0"/>
              </a:rPr>
              <a:t>λλο</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τι</a:t>
            </a:r>
            <a:r>
              <a:rPr lang="de-DE" sz="1600" dirty="0">
                <a:solidFill>
                  <a:schemeClr val="bg1"/>
                </a:solidFill>
                <a:latin typeface="Palatino Linotype" panose="02040502050505030304" pitchFamily="18" charset="0"/>
              </a:rPr>
              <a:t> ἢ </a:t>
            </a:r>
            <a:r>
              <a:rPr lang="de-DE" sz="1600" dirty="0" err="1">
                <a:solidFill>
                  <a:schemeClr val="bg1"/>
                </a:solidFill>
                <a:latin typeface="Palatino Linotype" panose="02040502050505030304" pitchFamily="18" charset="0"/>
              </a:rPr>
              <a:t>σῖτόν</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τε</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π</a:t>
            </a:r>
            <a:r>
              <a:rPr lang="de-DE" sz="1600" dirty="0" err="1">
                <a:solidFill>
                  <a:schemeClr val="bg1"/>
                </a:solidFill>
                <a:latin typeface="Palatino Linotype" panose="02040502050505030304" pitchFamily="18" charset="0"/>
              </a:rPr>
              <a:t>οι</a:t>
            </a:r>
            <a:r>
              <a:rPr lang="el-GR" sz="1600" dirty="0">
                <a:solidFill>
                  <a:schemeClr val="bg1"/>
                </a:solidFill>
                <a:latin typeface="Palatino Linotype" panose="02040502050505030304" pitchFamily="18" charset="0"/>
              </a:rPr>
              <a:t>ήσου</a:t>
            </a:r>
            <a:r>
              <a:rPr lang="de-DE" sz="1600" dirty="0" err="1" smtClean="0">
                <a:solidFill>
                  <a:schemeClr val="bg1"/>
                </a:solidFill>
                <a:latin typeface="Palatino Linotype" panose="02040502050505030304" pitchFamily="18" charset="0"/>
              </a:rPr>
              <a:t>σι</a:t>
            </a:r>
            <a:r>
              <a:rPr lang="de-DE" sz="1600" dirty="0" smtClean="0">
                <a:solidFill>
                  <a:schemeClr val="bg1"/>
                </a:solidFill>
                <a:latin typeface="Palatino Linotype" panose="02040502050505030304" pitchFamily="18" charset="0"/>
              </a:rPr>
              <a:t> καὶ </a:t>
            </a:r>
            <a:r>
              <a:rPr lang="de-DE" sz="1600" dirty="0">
                <a:solidFill>
                  <a:schemeClr val="bg1"/>
                </a:solidFill>
                <a:latin typeface="Palatino Linotype" panose="02040502050505030304" pitchFamily="18" charset="0"/>
              </a:rPr>
              <a:t>οἶνον καὶ </a:t>
            </a:r>
            <a:r>
              <a:rPr lang="de-DE" sz="1600" dirty="0" err="1" smtClean="0">
                <a:solidFill>
                  <a:schemeClr val="bg1"/>
                </a:solidFill>
                <a:latin typeface="Palatino Linotype" panose="02040502050505030304" pitchFamily="18" charset="0"/>
              </a:rPr>
              <a:t>ἱμάτι</a:t>
            </a:r>
            <a:r>
              <a:rPr lang="de-DE" sz="1600" dirty="0" smtClean="0">
                <a:solidFill>
                  <a:schemeClr val="bg1"/>
                </a:solidFill>
                <a:latin typeface="Palatino Linotype" panose="02040502050505030304" pitchFamily="18" charset="0"/>
              </a:rPr>
              <a:t>α. </a:t>
            </a:r>
            <a:r>
              <a:rPr lang="el-GR" sz="1600" dirty="0" smtClean="0">
                <a:solidFill>
                  <a:schemeClr val="bg1"/>
                </a:solidFill>
                <a:latin typeface="Palatino Linotype" panose="02040502050505030304" pitchFamily="18" charset="0"/>
              </a:rPr>
              <a:t>Κ</a:t>
            </a:r>
            <a:r>
              <a:rPr lang="de-DE" sz="1600" dirty="0" smtClean="0">
                <a:solidFill>
                  <a:schemeClr val="bg1"/>
                </a:solidFill>
                <a:latin typeface="Palatino Linotype" panose="02040502050505030304" pitchFamily="18" charset="0"/>
              </a:rPr>
              <a:t>αὶ </a:t>
            </a:r>
            <a:r>
              <a:rPr lang="de-DE" sz="1600" dirty="0" err="1" smtClean="0">
                <a:solidFill>
                  <a:schemeClr val="bg1"/>
                </a:solidFill>
                <a:latin typeface="Palatino Linotype" panose="02040502050505030304" pitchFamily="18" charset="0"/>
              </a:rPr>
              <a:t>οἰκοδομ</a:t>
            </a:r>
            <a:r>
              <a:rPr lang="el-GR" sz="1600" dirty="0" smtClean="0">
                <a:solidFill>
                  <a:schemeClr val="bg1"/>
                </a:solidFill>
                <a:latin typeface="Palatino Linotype" panose="02040502050505030304" pitchFamily="18" charset="0"/>
              </a:rPr>
              <a:t>ήσονται</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οἰκί</a:t>
            </a:r>
            <a:r>
              <a:rPr lang="de-DE" sz="1600" dirty="0" smtClean="0">
                <a:solidFill>
                  <a:schemeClr val="bg1"/>
                </a:solidFill>
                <a:latin typeface="Palatino Linotype" panose="02040502050505030304" pitchFamily="18" charset="0"/>
              </a:rPr>
              <a:t>ας καὶ</a:t>
            </a:r>
          </a:p>
          <a:p>
            <a:pPr>
              <a:spcAft>
                <a:spcPts val="50"/>
              </a:spcAft>
            </a:pP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θρέψοντ</a:t>
            </a:r>
            <a:r>
              <a:rPr lang="de-DE" sz="1600" dirty="0" smtClean="0">
                <a:solidFill>
                  <a:schemeClr val="bg1"/>
                </a:solidFill>
                <a:latin typeface="Palatino Linotype" panose="02040502050505030304" pitchFamily="18" charset="0"/>
              </a:rPr>
              <a:t>αι ἐκ τῶν κριθῶν </a:t>
            </a:r>
            <a:r>
              <a:rPr lang="de-DE" sz="1600" dirty="0">
                <a:solidFill>
                  <a:schemeClr val="bg1"/>
                </a:solidFill>
                <a:latin typeface="Palatino Linotype" panose="02040502050505030304" pitchFamily="18" charset="0"/>
              </a:rPr>
              <a:t>ἄλφιτα σκευαζόμενοι. </a:t>
            </a:r>
            <a:r>
              <a:rPr lang="de-DE" sz="1600" dirty="0" err="1">
                <a:solidFill>
                  <a:schemeClr val="bg1"/>
                </a:solidFill>
                <a:latin typeface="Palatino Linotype" panose="02040502050505030304" pitchFamily="18" charset="0"/>
              </a:rPr>
              <a:t>Ε</a:t>
            </a:r>
            <a:r>
              <a:rPr lang="de-DE" sz="1600" dirty="0" err="1" smtClean="0">
                <a:solidFill>
                  <a:schemeClr val="bg1"/>
                </a:solidFill>
                <a:latin typeface="Palatino Linotype" panose="02040502050505030304" pitchFamily="18" charset="0"/>
              </a:rPr>
              <a:t>ὐωχήσοντ</a:t>
            </a:r>
            <a:r>
              <a:rPr lang="de-DE" sz="1600" dirty="0" smtClean="0">
                <a:solidFill>
                  <a:schemeClr val="bg1"/>
                </a:solidFill>
                <a:latin typeface="Palatino Linotype" panose="02040502050505030304" pitchFamily="18" charset="0"/>
              </a:rPr>
              <a:t>αι δὲ</a:t>
            </a:r>
          </a:p>
          <a:p>
            <a:pPr>
              <a:spcAft>
                <a:spcPts val="50"/>
              </a:spcAft>
            </a:pPr>
            <a:r>
              <a:rPr lang="de-DE" sz="1600" dirty="0" smtClean="0">
                <a:solidFill>
                  <a:schemeClr val="bg1"/>
                </a:solidFill>
                <a:latin typeface="Palatino Linotype" panose="02040502050505030304" pitchFamily="18" charset="0"/>
              </a:rPr>
              <a:t>	π</a:t>
            </a:r>
            <a:r>
              <a:rPr lang="de-DE" sz="1600" dirty="0" err="1" smtClean="0">
                <a:solidFill>
                  <a:schemeClr val="bg1"/>
                </a:solidFill>
                <a:latin typeface="Palatino Linotype" panose="02040502050505030304" pitchFamily="18" charset="0"/>
              </a:rPr>
              <a:t>ίνοντες</a:t>
            </a:r>
            <a:r>
              <a:rPr lang="de-DE" sz="1600" dirty="0" smtClean="0">
                <a:solidFill>
                  <a:schemeClr val="bg1"/>
                </a:solidFill>
                <a:latin typeface="Palatino Linotype" panose="02040502050505030304" pitchFamily="18" charset="0"/>
              </a:rPr>
              <a:t> ο</a:t>
            </a:r>
            <a:r>
              <a:rPr lang="el-GR" sz="1600" dirty="0" smtClean="0">
                <a:solidFill>
                  <a:schemeClr val="bg1"/>
                </a:solidFill>
                <a:latin typeface="Palatino Linotype" panose="02040502050505030304" pitchFamily="18" charset="0"/>
              </a:rPr>
              <a:t>ἶ</a:t>
            </a:r>
            <a:r>
              <a:rPr lang="de-DE" sz="1600" dirty="0" err="1" smtClean="0">
                <a:solidFill>
                  <a:schemeClr val="bg1"/>
                </a:solidFill>
                <a:latin typeface="Palatino Linotype" panose="02040502050505030304" pitchFamily="18" charset="0"/>
              </a:rPr>
              <a:t>νον</a:t>
            </a:r>
            <a:r>
              <a:rPr lang="de-DE" sz="1600" dirty="0" smtClean="0">
                <a:solidFill>
                  <a:schemeClr val="bg1"/>
                </a:solidFill>
                <a:latin typeface="Palatino Linotype" panose="02040502050505030304" pitchFamily="18" charset="0"/>
              </a:rPr>
              <a:t> </a:t>
            </a:r>
            <a:r>
              <a:rPr lang="de-DE" sz="1600" dirty="0">
                <a:solidFill>
                  <a:schemeClr val="bg1"/>
                </a:solidFill>
                <a:latin typeface="Palatino Linotype" panose="02040502050505030304" pitchFamily="18" charset="0"/>
              </a:rPr>
              <a:t>καὶ </a:t>
            </a:r>
            <a:r>
              <a:rPr lang="de-DE" sz="1600" dirty="0" err="1">
                <a:solidFill>
                  <a:schemeClr val="bg1"/>
                </a:solidFill>
                <a:latin typeface="Palatino Linotype" panose="02040502050505030304" pitchFamily="18" charset="0"/>
              </a:rPr>
              <a:t>ὑμνοῦντες</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τοὺς</a:t>
            </a: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θεούς</a:t>
            </a:r>
            <a:r>
              <a:rPr lang="de-DE" sz="1600" dirty="0">
                <a:solidFill>
                  <a:schemeClr val="bg1"/>
                </a:solidFill>
                <a:latin typeface="Palatino Linotype" panose="02040502050505030304" pitchFamily="18" charset="0"/>
              </a:rPr>
              <a:t>, καὶ </a:t>
            </a:r>
            <a:r>
              <a:rPr lang="de-DE" sz="1600" dirty="0" err="1">
                <a:solidFill>
                  <a:schemeClr val="bg1"/>
                </a:solidFill>
                <a:latin typeface="Palatino Linotype" panose="02040502050505030304" pitchFamily="18" charset="0"/>
              </a:rPr>
              <a:t>οὕτω</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διά</a:t>
            </a:r>
            <a:r>
              <a:rPr lang="el-GR" sz="1600" dirty="0" smtClean="0">
                <a:solidFill>
                  <a:schemeClr val="bg1"/>
                </a:solidFill>
                <a:latin typeface="Palatino Linotype" panose="02040502050505030304" pitchFamily="18" charset="0"/>
              </a:rPr>
              <a:t>ξουσι</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τὸν</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β</a:t>
            </a:r>
            <a:r>
              <a:rPr lang="de-DE" sz="1600" dirty="0" err="1" smtClean="0">
                <a:solidFill>
                  <a:schemeClr val="bg1"/>
                </a:solidFill>
                <a:latin typeface="Palatino Linotype" panose="02040502050505030304" pitchFamily="18" charset="0"/>
              </a:rPr>
              <a:t>ίον</a:t>
            </a:r>
            <a:endParaRPr lang="de-DE" sz="1600" dirty="0" smtClean="0">
              <a:solidFill>
                <a:schemeClr val="bg1"/>
              </a:solidFill>
              <a:latin typeface="Palatino Linotype" panose="02040502050505030304" pitchFamily="18" charset="0"/>
            </a:endParaRPr>
          </a:p>
          <a:p>
            <a:pPr>
              <a:spcAft>
                <a:spcPts val="50"/>
              </a:spcAft>
            </a:pPr>
            <a:r>
              <a:rPr lang="de-DE" sz="1600" dirty="0" smtClean="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ἐν</a:t>
            </a:r>
            <a:r>
              <a:rPr lang="de-DE" sz="1600" dirty="0" smtClean="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εἰρήνῃ</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μετὰ</a:t>
            </a:r>
            <a:r>
              <a:rPr lang="de-DE" sz="1600" dirty="0">
                <a:solidFill>
                  <a:schemeClr val="bg1"/>
                </a:solidFill>
                <a:latin typeface="Palatino Linotype" panose="02040502050505030304" pitchFamily="18" charset="0"/>
              </a:rPr>
              <a:t> </a:t>
            </a:r>
            <a:r>
              <a:rPr lang="de-DE" sz="1600" dirty="0" err="1" smtClean="0">
                <a:solidFill>
                  <a:schemeClr val="bg1"/>
                </a:solidFill>
                <a:latin typeface="Palatino Linotype" panose="02040502050505030304" pitchFamily="18" charset="0"/>
              </a:rPr>
              <a:t>ὑγιεί</a:t>
            </a:r>
            <a:r>
              <a:rPr lang="de-DE" sz="1600" dirty="0" smtClean="0">
                <a:solidFill>
                  <a:schemeClr val="bg1"/>
                </a:solidFill>
                <a:latin typeface="Palatino Linotype" panose="02040502050505030304" pitchFamily="18" charset="0"/>
              </a:rPr>
              <a:t>ας.</a:t>
            </a:r>
            <a:endParaRPr lang="de-DE" sz="16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11283475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23528" y="332656"/>
            <a:ext cx="8568952" cy="5978560"/>
          </a:xfrm>
          <a:prstGeom prst="rect">
            <a:avLst/>
          </a:prstGeom>
          <a:noFill/>
        </p:spPr>
        <p:txBody>
          <a:bodyPr wrap="square" rtlCol="0">
            <a:spAutoFit/>
          </a:bodyPr>
          <a:lstStyle/>
          <a:p>
            <a:r>
              <a:rPr lang="de-DE" sz="2000" b="1" u="sng" dirty="0" smtClean="0">
                <a:solidFill>
                  <a:schemeClr val="bg1"/>
                </a:solidFill>
                <a:latin typeface="Palatino Linotype" panose="02040502050505030304" pitchFamily="18" charset="0"/>
              </a:rPr>
              <a:t>Was </a:t>
            </a:r>
            <a:r>
              <a:rPr lang="de-DE" sz="2000" b="1" u="sng" dirty="0" smtClean="0">
                <a:solidFill>
                  <a:schemeClr val="bg1"/>
                </a:solidFill>
                <a:latin typeface="Palatino Linotype" panose="02040502050505030304" pitchFamily="18" charset="0"/>
              </a:rPr>
              <a:t>muss ins „Sokrates-Platon-Portfolio“?</a:t>
            </a:r>
          </a:p>
          <a:p>
            <a:endParaRPr lang="de-DE" dirty="0" smtClean="0">
              <a:solidFill>
                <a:schemeClr val="bg1"/>
              </a:solidFill>
              <a:latin typeface="Palatino Linotype" panose="02040502050505030304" pitchFamily="18" charset="0"/>
            </a:endParaRPr>
          </a:p>
          <a:p>
            <a:pPr>
              <a:spcAft>
                <a:spcPts val="300"/>
              </a:spcAft>
            </a:pPr>
            <a:r>
              <a:rPr lang="de-DE" b="1" i="1" dirty="0" smtClean="0">
                <a:solidFill>
                  <a:schemeClr val="bg1"/>
                </a:solidFill>
                <a:latin typeface="Palatino Linotype" panose="02040502050505030304" pitchFamily="18" charset="0"/>
              </a:rPr>
              <a:t>Vokabeln</a:t>
            </a:r>
          </a:p>
          <a:p>
            <a:pPr marL="285750" indent="-285750">
              <a:buFont typeface="Arial" panose="020B0604020202020204" pitchFamily="34" charset="0"/>
              <a:buChar char="•"/>
            </a:pPr>
            <a:r>
              <a:rPr lang="el-GR" dirty="0">
                <a:solidFill>
                  <a:schemeClr val="bg1"/>
                </a:solidFill>
                <a:latin typeface="Palatino Linotype" panose="02040502050505030304" pitchFamily="18" charset="0"/>
              </a:rPr>
              <a:t>ἡ</a:t>
            </a:r>
            <a:r>
              <a:rPr lang="de-DE" dirty="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πόλις</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ὁ</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πολίτης</a:t>
            </a:r>
            <a:endParaRPr lang="de-DE" dirty="0">
              <a:solidFill>
                <a:schemeClr val="bg1"/>
              </a:solidFill>
              <a:latin typeface="Palatino Linotype" panose="02040502050505030304" pitchFamily="18" charset="0"/>
            </a:endParaRPr>
          </a:p>
          <a:p>
            <a:pPr marL="285750" indent="-285750">
              <a:buFont typeface="Arial" panose="020B0604020202020204" pitchFamily="34" charset="0"/>
              <a:buChar char="•"/>
            </a:pPr>
            <a:r>
              <a:rPr lang="el-GR" dirty="0">
                <a:solidFill>
                  <a:schemeClr val="bg1"/>
                </a:solidFill>
                <a:latin typeface="Palatino Linotype" panose="02040502050505030304" pitchFamily="18" charset="0"/>
              </a:rPr>
              <a:t>π</a:t>
            </a:r>
            <a:r>
              <a:rPr lang="el-GR" dirty="0" smtClean="0">
                <a:solidFill>
                  <a:schemeClr val="bg1"/>
                </a:solidFill>
                <a:latin typeface="Palatino Linotype" panose="02040502050505030304" pitchFamily="18" charset="0"/>
              </a:rPr>
              <a:t>οιέω</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φαίνομαι</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δέομαι</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σκέπτομαι</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τρέφω</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τὸν</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βίον</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διάγω</a:t>
            </a:r>
            <a:endParaRPr lang="de-DE" dirty="0" smtClean="0">
              <a:solidFill>
                <a:schemeClr val="bg1"/>
              </a:solidFill>
              <a:latin typeface="Palatino Linotype" panose="02040502050505030304" pitchFamily="18" charset="0"/>
            </a:endParaRPr>
          </a:p>
          <a:p>
            <a:pPr marL="285750" indent="-285750">
              <a:buFont typeface="Arial" panose="020B0604020202020204" pitchFamily="34" charset="0"/>
              <a:buChar char="•"/>
            </a:pPr>
            <a:r>
              <a:rPr lang="el-GR" dirty="0">
                <a:solidFill>
                  <a:schemeClr val="bg1"/>
                </a:solidFill>
                <a:latin typeface="Palatino Linotype" panose="02040502050505030304" pitchFamily="18" charset="0"/>
              </a:rPr>
              <a:t>πρῶτος</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δεύτερος</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τρίτος</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μέγιστος</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ἀδύνατος</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πολύς</a:t>
            </a:r>
            <a:endParaRPr lang="de-DE" dirty="0" smtClean="0">
              <a:solidFill>
                <a:schemeClr val="bg1"/>
              </a:solidFill>
              <a:latin typeface="Palatino Linotype" panose="02040502050505030304" pitchFamily="18" charset="0"/>
            </a:endParaRPr>
          </a:p>
          <a:p>
            <a:pPr marL="285750" indent="-285750">
              <a:buFont typeface="Arial" panose="020B0604020202020204" pitchFamily="34" charset="0"/>
              <a:buChar char="•"/>
            </a:pPr>
            <a:r>
              <a:rPr lang="el-GR" dirty="0" smtClean="0">
                <a:solidFill>
                  <a:schemeClr val="bg1"/>
                </a:solidFill>
                <a:latin typeface="Palatino Linotype" panose="02040502050505030304" pitchFamily="18" charset="0"/>
              </a:rPr>
              <a:t>ἡμέτερος</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τοιοῦτος</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οὗτος</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αὐτος</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ἄλλος</a:t>
            </a:r>
            <a:endParaRPr lang="de-DE" dirty="0" smtClean="0">
              <a:solidFill>
                <a:schemeClr val="bg1"/>
              </a:solidFill>
              <a:latin typeface="Palatino Linotype" panose="02040502050505030304" pitchFamily="18" charset="0"/>
            </a:endParaRPr>
          </a:p>
          <a:p>
            <a:pPr marL="285750" indent="-285750">
              <a:buFont typeface="Arial" panose="020B0604020202020204" pitchFamily="34" charset="0"/>
              <a:buChar char="•"/>
            </a:pPr>
            <a:r>
              <a:rPr lang="el-GR" dirty="0" smtClean="0">
                <a:solidFill>
                  <a:schemeClr val="bg1"/>
                </a:solidFill>
                <a:latin typeface="Palatino Linotype" panose="02040502050505030304" pitchFamily="18" charset="0"/>
              </a:rPr>
              <a:t>αὖ</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οὖν</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ἀλλά</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γε</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σχεδόν</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τι</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ἄρα</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γάρ</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ἔτι</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δή</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οὕτως</a:t>
            </a:r>
            <a:endParaRPr lang="de-DE" dirty="0" smtClean="0">
              <a:solidFill>
                <a:schemeClr val="bg1"/>
              </a:solidFill>
              <a:latin typeface="Palatino Linotype" panose="02040502050505030304" pitchFamily="18" charset="0"/>
            </a:endParaRPr>
          </a:p>
          <a:p>
            <a:endParaRPr lang="de-DE" dirty="0" smtClean="0">
              <a:solidFill>
                <a:schemeClr val="bg1"/>
              </a:solidFill>
              <a:latin typeface="Palatino Linotype" panose="02040502050505030304" pitchFamily="18" charset="0"/>
            </a:endParaRPr>
          </a:p>
          <a:p>
            <a:pPr>
              <a:spcAft>
                <a:spcPts val="300"/>
              </a:spcAft>
            </a:pPr>
            <a:r>
              <a:rPr lang="de-DE" b="1" i="1" dirty="0" smtClean="0">
                <a:solidFill>
                  <a:schemeClr val="bg1"/>
                </a:solidFill>
                <a:latin typeface="Palatino Linotype" panose="02040502050505030304" pitchFamily="18" charset="0"/>
              </a:rPr>
              <a:t>Frage-Antwort-Floskeln</a:t>
            </a:r>
          </a:p>
          <a:p>
            <a:pPr marL="285750" indent="-285750">
              <a:buFont typeface="Arial" panose="020B0604020202020204" pitchFamily="34" charset="0"/>
              <a:buChar char="•"/>
            </a:pPr>
            <a:r>
              <a:rPr lang="el-GR" dirty="0">
                <a:solidFill>
                  <a:schemeClr val="bg1"/>
                </a:solidFill>
                <a:latin typeface="Palatino Linotype" panose="02040502050505030304" pitchFamily="18" charset="0"/>
              </a:rPr>
              <a:t>φ</a:t>
            </a:r>
            <a:r>
              <a:rPr lang="el-GR" dirty="0" smtClean="0">
                <a:solidFill>
                  <a:schemeClr val="bg1"/>
                </a:solidFill>
                <a:latin typeface="Palatino Linotype" panose="02040502050505030304" pitchFamily="18" charset="0"/>
              </a:rPr>
              <a:t>έρε</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δή</a:t>
            </a:r>
            <a:r>
              <a:rPr lang="de-DE" dirty="0" smtClean="0">
                <a:solidFill>
                  <a:schemeClr val="bg1"/>
                </a:solidFill>
                <a:latin typeface="Palatino Linotype" panose="02040502050505030304" pitchFamily="18" charset="0"/>
              </a:rPr>
              <a:t>)</a:t>
            </a:r>
          </a:p>
          <a:p>
            <a:pPr marL="285750" indent="-285750">
              <a:buFont typeface="Arial" panose="020B0604020202020204" pitchFamily="34" charset="0"/>
              <a:buChar char="•"/>
            </a:pPr>
            <a:r>
              <a:rPr lang="el-GR" dirty="0" smtClean="0">
                <a:solidFill>
                  <a:schemeClr val="bg1"/>
                </a:solidFill>
                <a:latin typeface="Palatino Linotype" panose="02040502050505030304" pitchFamily="18" charset="0"/>
              </a:rPr>
              <a:t>πῶς;</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ἢ</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οὔ;</a:t>
            </a:r>
            <a:endParaRPr lang="de-DE" dirty="0" smtClean="0">
              <a:solidFill>
                <a:schemeClr val="bg1"/>
              </a:solidFill>
              <a:latin typeface="Palatino Linotype" panose="02040502050505030304" pitchFamily="18" charset="0"/>
            </a:endParaRPr>
          </a:p>
          <a:p>
            <a:pPr marL="285750" indent="-285750">
              <a:buFont typeface="Arial" panose="020B0604020202020204" pitchFamily="34" charset="0"/>
              <a:buChar char="•"/>
            </a:pPr>
            <a:r>
              <a:rPr lang="el-GR" dirty="0" smtClean="0">
                <a:solidFill>
                  <a:schemeClr val="bg1"/>
                </a:solidFill>
                <a:latin typeface="Palatino Linotype" panose="02040502050505030304" pitchFamily="18" charset="0"/>
              </a:rPr>
              <a:t>πῶς</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δ̉</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οὔ;</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ἔστι</a:t>
            </a:r>
            <a:r>
              <a:rPr lang="de-DE" dirty="0" smtClean="0">
                <a:solidFill>
                  <a:schemeClr val="bg1"/>
                </a:solidFill>
                <a:latin typeface="Palatino Linotype" panose="02040502050505030304" pitchFamily="18" charset="0"/>
              </a:rPr>
              <a:t> &lt; &gt;, </a:t>
            </a:r>
            <a:r>
              <a:rPr lang="el-GR" dirty="0" smtClean="0">
                <a:solidFill>
                  <a:schemeClr val="bg1"/>
                </a:solidFill>
                <a:latin typeface="Palatino Linotype" panose="02040502050505030304" pitchFamily="18" charset="0"/>
              </a:rPr>
              <a:t>φαίνεται</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πάνυ</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μὲν</a:t>
            </a:r>
            <a:r>
              <a:rPr lang="de-DE" dirty="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οὖν</a:t>
            </a:r>
            <a:r>
              <a:rPr lang="de-DE" dirty="0" smtClean="0">
                <a:solidFill>
                  <a:schemeClr val="bg1"/>
                </a:solidFill>
                <a:latin typeface="Palatino Linotype" panose="02040502050505030304" pitchFamily="18" charset="0"/>
              </a:rPr>
              <a:t>, </a:t>
            </a:r>
            <a:r>
              <a:rPr lang="el-GR" dirty="0">
                <a:solidFill>
                  <a:schemeClr val="bg1"/>
                </a:solidFill>
                <a:latin typeface="Palatino Linotype" panose="02040502050505030304" pitchFamily="18" charset="0"/>
              </a:rPr>
              <a:t>πάνυ</a:t>
            </a:r>
            <a:r>
              <a:rPr lang="de-DE" dirty="0">
                <a:solidFill>
                  <a:schemeClr val="bg1"/>
                </a:solidFill>
                <a:latin typeface="Palatino Linotype" panose="02040502050505030304" pitchFamily="18" charset="0"/>
              </a:rPr>
              <a:t> </a:t>
            </a:r>
            <a:r>
              <a:rPr lang="el-GR" dirty="0">
                <a:solidFill>
                  <a:schemeClr val="bg1"/>
                </a:solidFill>
                <a:latin typeface="Palatino Linotype" panose="02040502050505030304" pitchFamily="18" charset="0"/>
              </a:rPr>
              <a:t>γε</a:t>
            </a:r>
            <a:endParaRPr lang="de-DE" dirty="0">
              <a:solidFill>
                <a:schemeClr val="bg1"/>
              </a:solidFill>
              <a:latin typeface="Palatino Linotype" panose="02040502050505030304" pitchFamily="18" charset="0"/>
            </a:endParaRPr>
          </a:p>
          <a:p>
            <a:pPr marL="285750" indent="-285750">
              <a:buFont typeface="Arial" panose="020B0604020202020204" pitchFamily="34" charset="0"/>
              <a:buChar char="•"/>
            </a:pPr>
            <a:endParaRPr lang="de-DE" dirty="0" smtClean="0">
              <a:solidFill>
                <a:schemeClr val="bg1"/>
              </a:solidFill>
              <a:latin typeface="Palatino Linotype" panose="02040502050505030304" pitchFamily="18" charset="0"/>
            </a:endParaRPr>
          </a:p>
          <a:p>
            <a:pPr>
              <a:spcAft>
                <a:spcPts val="300"/>
              </a:spcAft>
            </a:pPr>
            <a:r>
              <a:rPr lang="de-DE" b="1" i="1" dirty="0" smtClean="0">
                <a:solidFill>
                  <a:schemeClr val="bg1"/>
                </a:solidFill>
                <a:latin typeface="Palatino Linotype" panose="02040502050505030304" pitchFamily="18" charset="0"/>
              </a:rPr>
              <a:t>Inhaltliches zur „</a:t>
            </a:r>
            <a:r>
              <a:rPr lang="de-DE" b="1" i="1" dirty="0" err="1" smtClean="0">
                <a:solidFill>
                  <a:schemeClr val="bg1"/>
                </a:solidFill>
                <a:latin typeface="Palatino Linotype" panose="02040502050505030304" pitchFamily="18" charset="0"/>
              </a:rPr>
              <a:t>Politeia</a:t>
            </a:r>
            <a:r>
              <a:rPr lang="de-DE" b="1" i="1" dirty="0" smtClean="0">
                <a:solidFill>
                  <a:schemeClr val="bg1"/>
                </a:solidFill>
                <a:latin typeface="Palatino Linotype" panose="02040502050505030304" pitchFamily="18" charset="0"/>
              </a:rPr>
              <a:t>“</a:t>
            </a:r>
          </a:p>
          <a:p>
            <a:pPr marL="285750" indent="-285750">
              <a:buFont typeface="Arial" panose="020B0604020202020204" pitchFamily="34" charset="0"/>
              <a:buChar char="•"/>
            </a:pPr>
            <a:r>
              <a:rPr lang="de-DE" sz="1700" dirty="0" smtClean="0">
                <a:solidFill>
                  <a:schemeClr val="bg1"/>
                </a:solidFill>
                <a:latin typeface="Palatino Linotype" panose="02040502050505030304" pitchFamily="18" charset="0"/>
              </a:rPr>
              <a:t>Aufbau: 10 Bücher, Buch I etwas isoliert</a:t>
            </a:r>
          </a:p>
          <a:p>
            <a:pPr marL="285750" indent="-285750">
              <a:buFont typeface="Arial" panose="020B0604020202020204" pitchFamily="34" charset="0"/>
              <a:buChar char="•"/>
            </a:pPr>
            <a:r>
              <a:rPr lang="de-DE" sz="1700" dirty="0" smtClean="0">
                <a:solidFill>
                  <a:schemeClr val="bg1"/>
                </a:solidFill>
                <a:latin typeface="Palatino Linotype" panose="02040502050505030304" pitchFamily="18" charset="0"/>
              </a:rPr>
              <a:t>Gesprächspartner des Sokrates sind </a:t>
            </a:r>
            <a:r>
              <a:rPr lang="de-DE" sz="1700" dirty="0" err="1" smtClean="0">
                <a:solidFill>
                  <a:schemeClr val="bg1"/>
                </a:solidFill>
                <a:latin typeface="Palatino Linotype" panose="02040502050505030304" pitchFamily="18" charset="0"/>
              </a:rPr>
              <a:t>Thrasymachos</a:t>
            </a:r>
            <a:r>
              <a:rPr lang="de-DE" sz="1700" dirty="0" smtClean="0">
                <a:solidFill>
                  <a:schemeClr val="bg1"/>
                </a:solidFill>
                <a:latin typeface="Palatino Linotype" panose="02040502050505030304" pitchFamily="18" charset="0"/>
              </a:rPr>
              <a:t> (I), </a:t>
            </a:r>
            <a:r>
              <a:rPr lang="de-DE" sz="1700" dirty="0" err="1" smtClean="0">
                <a:solidFill>
                  <a:schemeClr val="bg1"/>
                </a:solidFill>
                <a:latin typeface="Palatino Linotype" panose="02040502050505030304" pitchFamily="18" charset="0"/>
              </a:rPr>
              <a:t>Glaukon</a:t>
            </a:r>
            <a:r>
              <a:rPr lang="de-DE" sz="1700" dirty="0" smtClean="0">
                <a:solidFill>
                  <a:schemeClr val="bg1"/>
                </a:solidFill>
                <a:latin typeface="Palatino Linotype" panose="02040502050505030304" pitchFamily="18" charset="0"/>
              </a:rPr>
              <a:t> und             </a:t>
            </a:r>
            <a:r>
              <a:rPr lang="de-DE" sz="1700" dirty="0" err="1" smtClean="0">
                <a:solidFill>
                  <a:schemeClr val="bg1"/>
                </a:solidFill>
                <a:latin typeface="Palatino Linotype" panose="02040502050505030304" pitchFamily="18" charset="0"/>
              </a:rPr>
              <a:t>Adeimantos</a:t>
            </a:r>
            <a:r>
              <a:rPr lang="de-DE" sz="1700" dirty="0" smtClean="0">
                <a:solidFill>
                  <a:schemeClr val="bg1"/>
                </a:solidFill>
                <a:latin typeface="Palatino Linotype" panose="02040502050505030304" pitchFamily="18" charset="0"/>
              </a:rPr>
              <a:t> (II-X).</a:t>
            </a:r>
          </a:p>
          <a:p>
            <a:pPr marL="285750" indent="-285750">
              <a:buFont typeface="Arial" panose="020B0604020202020204" pitchFamily="34" charset="0"/>
              <a:buChar char="•"/>
            </a:pPr>
            <a:r>
              <a:rPr lang="de-DE" sz="1700" dirty="0" smtClean="0">
                <a:solidFill>
                  <a:schemeClr val="bg1"/>
                </a:solidFill>
                <a:latin typeface="Palatino Linotype" panose="02040502050505030304" pitchFamily="18" charset="0"/>
              </a:rPr>
              <a:t>Thema über weite Strecken: Gerechtigkeit </a:t>
            </a:r>
            <a:r>
              <a:rPr lang="de-DE" sz="1600" dirty="0" smtClean="0">
                <a:solidFill>
                  <a:schemeClr val="bg1"/>
                </a:solidFill>
                <a:latin typeface="Palatino Linotype" panose="02040502050505030304" pitchFamily="18" charset="0"/>
              </a:rPr>
              <a:t>(Untertitel: </a:t>
            </a:r>
            <a:r>
              <a:rPr lang="el-GR" sz="1600" dirty="0" smtClean="0">
                <a:solidFill>
                  <a:schemeClr val="bg1"/>
                </a:solidFill>
                <a:latin typeface="Palatino Linotype" panose="02040502050505030304" pitchFamily="18" charset="0"/>
              </a:rPr>
              <a:t>περὶ</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τοῦ</a:t>
            </a:r>
            <a:r>
              <a:rPr lang="de-DE" sz="1600" dirty="0" smtClean="0">
                <a:solidFill>
                  <a:schemeClr val="bg1"/>
                </a:solidFill>
                <a:latin typeface="Palatino Linotype" panose="02040502050505030304" pitchFamily="18" charset="0"/>
              </a:rPr>
              <a:t> </a:t>
            </a:r>
            <a:r>
              <a:rPr lang="el-GR" sz="1600" dirty="0" smtClean="0">
                <a:solidFill>
                  <a:schemeClr val="bg1"/>
                </a:solidFill>
                <a:latin typeface="Palatino Linotype" panose="02040502050505030304" pitchFamily="18" charset="0"/>
              </a:rPr>
              <a:t>δικαίου</a:t>
            </a:r>
            <a:r>
              <a:rPr lang="de-DE" sz="1600" dirty="0" smtClean="0">
                <a:solidFill>
                  <a:schemeClr val="bg1"/>
                </a:solidFill>
                <a:latin typeface="Palatino Linotype" panose="02040502050505030304" pitchFamily="18" charset="0"/>
              </a:rPr>
              <a:t>)</a:t>
            </a:r>
            <a:r>
              <a:rPr lang="de-DE" sz="1700" dirty="0" smtClean="0">
                <a:solidFill>
                  <a:schemeClr val="bg1"/>
                </a:solidFill>
                <a:latin typeface="Palatino Linotype" panose="02040502050505030304" pitchFamily="18" charset="0"/>
              </a:rPr>
              <a:t>,                   aber natürlich auch der Entwurf eines utopischen Staatsmodells</a:t>
            </a:r>
          </a:p>
          <a:p>
            <a:endParaRPr lang="de-DE" i="1" dirty="0">
              <a:solidFill>
                <a:schemeClr val="bg1"/>
              </a:solidFill>
            </a:endParaRPr>
          </a:p>
        </p:txBody>
      </p:sp>
    </p:spTree>
    <p:extLst>
      <p:ext uri="{BB962C8B-B14F-4D97-AF65-F5344CB8AC3E}">
        <p14:creationId xmlns:p14="http://schemas.microsoft.com/office/powerpoint/2010/main" val="3572731208"/>
      </p:ext>
    </p:extLst>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95535" y="187712"/>
            <a:ext cx="8352929" cy="5355312"/>
          </a:xfrm>
          <a:prstGeom prst="rect">
            <a:avLst/>
          </a:prstGeom>
          <a:noFill/>
        </p:spPr>
        <p:txBody>
          <a:bodyPr wrap="square" rtlCol="0">
            <a:spAutoFit/>
          </a:bodyPr>
          <a:lstStyle/>
          <a:p>
            <a:pPr>
              <a:spcAft>
                <a:spcPts val="2000"/>
              </a:spcAft>
            </a:pPr>
            <a:r>
              <a:rPr lang="de-DE" sz="2000" b="1" u="sng" dirty="0" smtClean="0">
                <a:solidFill>
                  <a:schemeClr val="bg1"/>
                </a:solidFill>
                <a:latin typeface="Palatino Linotype" panose="02040502050505030304" pitchFamily="18" charset="0"/>
              </a:rPr>
              <a:t>Sophistische </a:t>
            </a:r>
            <a:r>
              <a:rPr lang="de-DE" sz="2000" b="1" u="sng" dirty="0" smtClean="0">
                <a:solidFill>
                  <a:schemeClr val="bg1"/>
                </a:solidFill>
                <a:latin typeface="Palatino Linotype" panose="02040502050505030304" pitchFamily="18" charset="0"/>
              </a:rPr>
              <a:t>„Technik“</a:t>
            </a:r>
            <a:r>
              <a:rPr lang="de-DE" sz="1200" dirty="0" smtClean="0">
                <a:solidFill>
                  <a:schemeClr val="bg1"/>
                </a:solidFill>
                <a:latin typeface="Palatino Linotype" panose="02040502050505030304" pitchFamily="18" charset="0"/>
              </a:rPr>
              <a:t> (Protagoras 313d-e, leicht gekürzt)</a:t>
            </a:r>
            <a:r>
              <a:rPr lang="de-DE" sz="2000" b="1" u="sng" dirty="0" smtClean="0">
                <a:solidFill>
                  <a:schemeClr val="bg1"/>
                </a:solidFill>
                <a:latin typeface="Palatino Linotype" panose="02040502050505030304" pitchFamily="18" charset="0"/>
              </a:rPr>
              <a:t> </a:t>
            </a:r>
          </a:p>
          <a:p>
            <a:pPr>
              <a:lnSpc>
                <a:spcPts val="2400"/>
              </a:lnSpc>
              <a:spcAft>
                <a:spcPts val="1000"/>
              </a:spcAft>
            </a:pPr>
            <a:r>
              <a:rPr lang="en-GB" dirty="0">
                <a:solidFill>
                  <a:schemeClr val="bg1"/>
                </a:solidFill>
                <a:latin typeface="Palatino Linotype" panose="02040502050505030304" pitchFamily="18" charset="0"/>
              </a:rPr>
              <a:t>Καὶ </a:t>
            </a:r>
            <a:r>
              <a:rPr lang="en-GB" dirty="0" err="1">
                <a:solidFill>
                  <a:schemeClr val="bg1"/>
                </a:solidFill>
                <a:latin typeface="Palatino Linotype" panose="02040502050505030304" pitchFamily="18" charset="0"/>
              </a:rPr>
              <a:t>γὰρ</a:t>
            </a:r>
            <a:r>
              <a:rPr lang="en-GB" dirty="0">
                <a:solidFill>
                  <a:schemeClr val="bg1"/>
                </a:solidFill>
                <a:latin typeface="Palatino Linotype" panose="02040502050505030304" pitchFamily="18" charset="0"/>
              </a:rPr>
              <a:t> ὁ </a:t>
            </a:r>
            <a:r>
              <a:rPr lang="en-GB" dirty="0" err="1">
                <a:solidFill>
                  <a:schemeClr val="bg1"/>
                </a:solidFill>
                <a:latin typeface="Palatino Linotype" panose="02040502050505030304" pitchFamily="18" charset="0"/>
              </a:rPr>
              <a:t>ἔμ</a:t>
            </a:r>
            <a:r>
              <a:rPr lang="en-GB" dirty="0">
                <a:solidFill>
                  <a:schemeClr val="bg1"/>
                </a:solidFill>
                <a:latin typeface="Palatino Linotype" panose="02040502050505030304" pitchFamily="18" charset="0"/>
              </a:rPr>
              <a:t>πορὸς τε καὶ </a:t>
            </a:r>
            <a:r>
              <a:rPr lang="en-GB" dirty="0" smtClean="0">
                <a:solidFill>
                  <a:schemeClr val="bg1"/>
                </a:solidFill>
                <a:latin typeface="Palatino Linotype" panose="02040502050505030304" pitchFamily="18" charset="0"/>
              </a:rPr>
              <a:t>κάπηλος</a:t>
            </a:r>
            <a:r>
              <a:rPr lang="en-GB" baseline="30000" dirty="0" smtClean="0">
                <a:solidFill>
                  <a:schemeClr val="bg1"/>
                </a:solidFill>
                <a:latin typeface="Palatino Linotype" panose="02040502050505030304" pitchFamily="18" charset="0"/>
              </a:rPr>
              <a:t>1</a:t>
            </a:r>
            <a:r>
              <a:rPr lang="en-GB" dirty="0" smtClean="0">
                <a:solidFill>
                  <a:schemeClr val="bg1"/>
                </a:solidFill>
                <a:latin typeface="Palatino Linotype" panose="02040502050505030304" pitchFamily="18" charset="0"/>
              </a:rPr>
              <a:t> </a:t>
            </a:r>
            <a:r>
              <a:rPr lang="en-GB" dirty="0">
                <a:solidFill>
                  <a:schemeClr val="bg1"/>
                </a:solidFill>
                <a:latin typeface="Palatino Linotype" panose="02040502050505030304" pitchFamily="18" charset="0"/>
              </a:rPr>
              <a:t>περὶ τῶν </a:t>
            </a:r>
            <a:r>
              <a:rPr lang="en-GB" dirty="0" smtClean="0">
                <a:solidFill>
                  <a:schemeClr val="bg1"/>
                </a:solidFill>
                <a:latin typeface="Palatino Linotype" panose="02040502050505030304" pitchFamily="18" charset="0"/>
              </a:rPr>
              <a:t>ἀγωγίμων</a:t>
            </a:r>
            <a:r>
              <a:rPr lang="en-GB" baseline="30000" dirty="0" smtClean="0">
                <a:solidFill>
                  <a:schemeClr val="bg1"/>
                </a:solidFill>
                <a:latin typeface="Palatino Linotype" panose="02040502050505030304" pitchFamily="18" charset="0"/>
              </a:rPr>
              <a:t>2</a:t>
            </a:r>
            <a:r>
              <a:rPr lang="en-GB" dirty="0" smtClean="0">
                <a:solidFill>
                  <a:schemeClr val="bg1"/>
                </a:solidFill>
                <a:latin typeface="Palatino Linotype" panose="02040502050505030304" pitchFamily="18" charset="0"/>
              </a:rPr>
              <a:t> </a:t>
            </a:r>
            <a:r>
              <a:rPr lang="en-GB" dirty="0">
                <a:solidFill>
                  <a:schemeClr val="bg1"/>
                </a:solidFill>
                <a:latin typeface="Palatino Linotype" panose="02040502050505030304" pitchFamily="18" charset="0"/>
              </a:rPr>
              <a:t>οὔτε αὐτοὶ ἐπίστανται</a:t>
            </a:r>
            <a:r>
              <a:rPr lang="de-DE"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τί</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χρηστὸν</a:t>
            </a:r>
            <a:r>
              <a:rPr lang="en-GB" dirty="0">
                <a:solidFill>
                  <a:schemeClr val="bg1"/>
                </a:solidFill>
                <a:latin typeface="Palatino Linotype" panose="02040502050505030304" pitchFamily="18" charset="0"/>
              </a:rPr>
              <a:t> ἢ π</a:t>
            </a:r>
            <a:r>
              <a:rPr lang="en-GB" dirty="0" err="1">
                <a:solidFill>
                  <a:schemeClr val="bg1"/>
                </a:solidFill>
                <a:latin typeface="Palatino Linotype" panose="02040502050505030304" pitchFamily="18" charset="0"/>
              </a:rPr>
              <a:t>ονηρὸν</a:t>
            </a:r>
            <a:r>
              <a:rPr lang="en-GB" dirty="0">
                <a:solidFill>
                  <a:schemeClr val="bg1"/>
                </a:solidFill>
                <a:latin typeface="Palatino Linotype" panose="02040502050505030304" pitchFamily="18" charset="0"/>
              </a:rPr>
              <a:t> π</a:t>
            </a:r>
            <a:r>
              <a:rPr lang="en-GB" dirty="0" err="1">
                <a:solidFill>
                  <a:schemeClr val="bg1"/>
                </a:solidFill>
                <a:latin typeface="Palatino Linotype" panose="02040502050505030304" pitchFamily="18" charset="0"/>
              </a:rPr>
              <a:t>ερὶ</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τὸ</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σῶμ</a:t>
            </a:r>
            <a:r>
              <a:rPr lang="en-GB" dirty="0">
                <a:solidFill>
                  <a:schemeClr val="bg1"/>
                </a:solidFill>
                <a:latin typeface="Palatino Linotype" panose="02040502050505030304" pitchFamily="18" charset="0"/>
              </a:rPr>
              <a:t>α</a:t>
            </a:r>
            <a:r>
              <a:rPr lang="de-DE" dirty="0">
                <a:solidFill>
                  <a:schemeClr val="bg1"/>
                </a:solidFill>
                <a:latin typeface="Palatino Linotype" panose="02040502050505030304" pitchFamily="18" charset="0"/>
              </a:rPr>
              <a:t>, </a:t>
            </a:r>
            <a:r>
              <a:rPr lang="en-GB" dirty="0">
                <a:solidFill>
                  <a:schemeClr val="bg1"/>
                </a:solidFill>
                <a:latin typeface="Palatino Linotype" panose="02040502050505030304" pitchFamily="18" charset="0"/>
              </a:rPr>
              <a:t>ἐπα</a:t>
            </a:r>
            <a:r>
              <a:rPr lang="en-GB" dirty="0" err="1">
                <a:solidFill>
                  <a:schemeClr val="bg1"/>
                </a:solidFill>
                <a:latin typeface="Palatino Linotype" panose="02040502050505030304" pitchFamily="18" charset="0"/>
              </a:rPr>
              <a:t>ινοῦσιν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δὲ</a:t>
            </a:r>
            <a:r>
              <a:rPr lang="en-GB" dirty="0">
                <a:solidFill>
                  <a:schemeClr val="bg1"/>
                </a:solidFill>
                <a:latin typeface="Palatino Linotype" panose="02040502050505030304" pitchFamily="18" charset="0"/>
              </a:rPr>
              <a:t> π</a:t>
            </a:r>
            <a:r>
              <a:rPr lang="en-GB" dirty="0" err="1">
                <a:solidFill>
                  <a:schemeClr val="bg1"/>
                </a:solidFill>
                <a:latin typeface="Palatino Linotype" panose="02040502050505030304" pitchFamily="18" charset="0"/>
              </a:rPr>
              <a:t>άντ</a:t>
            </a:r>
            <a:r>
              <a:rPr lang="en-GB" dirty="0">
                <a:solidFill>
                  <a:schemeClr val="bg1"/>
                </a:solidFill>
                <a:latin typeface="Palatino Linotype" panose="02040502050505030304" pitchFamily="18" charset="0"/>
              </a:rPr>
              <a:t>α πωλοῦντες</a:t>
            </a:r>
            <a:r>
              <a:rPr lang="de-DE"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οὔτε</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οἱ</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ὠνούμενοι</a:t>
            </a:r>
            <a:r>
              <a:rPr lang="de-DE" dirty="0">
                <a:solidFill>
                  <a:schemeClr val="bg1"/>
                </a:solidFill>
                <a:latin typeface="Palatino Linotype" panose="02040502050505030304" pitchFamily="18" charset="0"/>
              </a:rPr>
              <a:t>.</a:t>
            </a:r>
          </a:p>
          <a:p>
            <a:pPr>
              <a:lnSpc>
                <a:spcPts val="2400"/>
              </a:lnSpc>
            </a:pPr>
            <a:r>
              <a:rPr lang="en-GB" dirty="0" err="1">
                <a:solidFill>
                  <a:schemeClr val="bg1"/>
                </a:solidFill>
                <a:latin typeface="Palatino Linotype" panose="02040502050505030304" pitchFamily="18" charset="0"/>
              </a:rPr>
              <a:t>Οὕτω</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δὲ</a:t>
            </a:r>
            <a:r>
              <a:rPr lang="en-GB" dirty="0">
                <a:solidFill>
                  <a:schemeClr val="bg1"/>
                </a:solidFill>
                <a:latin typeface="Palatino Linotype" panose="02040502050505030304" pitchFamily="18" charset="0"/>
              </a:rPr>
              <a:t> καὶ </a:t>
            </a:r>
            <a:r>
              <a:rPr lang="en-GB" dirty="0" err="1">
                <a:solidFill>
                  <a:schemeClr val="bg1"/>
                </a:solidFill>
                <a:latin typeface="Palatino Linotype" panose="02040502050505030304" pitchFamily="18" charset="0"/>
              </a:rPr>
              <a:t>οἱ</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τὰ</a:t>
            </a:r>
            <a:r>
              <a:rPr lang="en-GB" dirty="0">
                <a:solidFill>
                  <a:schemeClr val="bg1"/>
                </a:solidFill>
                <a:latin typeface="Palatino Linotype" panose="02040502050505030304" pitchFamily="18" charset="0"/>
              </a:rPr>
              <a:t> μα</a:t>
            </a:r>
            <a:r>
              <a:rPr lang="en-GB" dirty="0" err="1">
                <a:solidFill>
                  <a:schemeClr val="bg1"/>
                </a:solidFill>
                <a:latin typeface="Palatino Linotype" panose="02040502050505030304" pitchFamily="18" charset="0"/>
              </a:rPr>
              <a:t>θήμ</a:t>
            </a:r>
            <a:r>
              <a:rPr lang="en-GB" dirty="0">
                <a:solidFill>
                  <a:schemeClr val="bg1"/>
                </a:solidFill>
                <a:latin typeface="Palatino Linotype" panose="02040502050505030304" pitchFamily="18" charset="0"/>
              </a:rPr>
              <a:t>ατα περιάγοντες καὶ πωλοῦντες τῷ ἀεὶ ἐπιθυμοῦντι ἐπαινοῦσιν πάντα</a:t>
            </a:r>
            <a:r>
              <a:rPr lang="de-DE" dirty="0">
                <a:solidFill>
                  <a:schemeClr val="bg1"/>
                </a:solidFill>
                <a:latin typeface="Palatino Linotype" panose="02040502050505030304" pitchFamily="18" charset="0"/>
              </a:rPr>
              <a:t>, </a:t>
            </a:r>
            <a:r>
              <a:rPr lang="en-GB" dirty="0">
                <a:solidFill>
                  <a:schemeClr val="bg1"/>
                </a:solidFill>
                <a:latin typeface="Palatino Linotype" panose="02040502050505030304" pitchFamily="18" charset="0"/>
              </a:rPr>
              <a:t>ἃ π</a:t>
            </a:r>
            <a:r>
              <a:rPr lang="en-GB" dirty="0" err="1">
                <a:solidFill>
                  <a:schemeClr val="bg1"/>
                </a:solidFill>
                <a:latin typeface="Palatino Linotype" panose="02040502050505030304" pitchFamily="18" charset="0"/>
              </a:rPr>
              <a:t>ωλοῦσιν</a:t>
            </a:r>
            <a:r>
              <a:rPr lang="de-DE"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ἀγνοῦσιν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δὲ</a:t>
            </a:r>
            <a:r>
              <a:rPr lang="de-DE"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τί</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χρηστὸν</a:t>
            </a:r>
            <a:r>
              <a:rPr lang="en-GB" dirty="0">
                <a:solidFill>
                  <a:schemeClr val="bg1"/>
                </a:solidFill>
                <a:latin typeface="Palatino Linotype" panose="02040502050505030304" pitchFamily="18" charset="0"/>
              </a:rPr>
              <a:t> ἢ </a:t>
            </a:r>
            <a:r>
              <a:rPr lang="en-GB" dirty="0" smtClean="0">
                <a:solidFill>
                  <a:schemeClr val="bg1"/>
                </a:solidFill>
                <a:latin typeface="Palatino Linotype" panose="02040502050505030304" pitchFamily="18" charset="0"/>
              </a:rPr>
              <a:t>π</a:t>
            </a:r>
            <a:r>
              <a:rPr lang="en-GB" dirty="0" err="1" smtClean="0">
                <a:solidFill>
                  <a:schemeClr val="bg1"/>
                </a:solidFill>
                <a:latin typeface="Palatino Linotype" panose="02040502050505030304" pitchFamily="18" charset="0"/>
              </a:rPr>
              <a:t>ονηρὸν</a:t>
            </a:r>
            <a:endParaRPr lang="en-GB" dirty="0" smtClean="0">
              <a:solidFill>
                <a:schemeClr val="bg1"/>
              </a:solidFill>
              <a:latin typeface="Palatino Linotype" panose="02040502050505030304" pitchFamily="18" charset="0"/>
            </a:endParaRPr>
          </a:p>
          <a:p>
            <a:pPr>
              <a:lnSpc>
                <a:spcPts val="2400"/>
              </a:lnSpc>
            </a:pPr>
            <a:r>
              <a:rPr lang="en-GB" dirty="0" smtClean="0">
                <a:solidFill>
                  <a:schemeClr val="bg1"/>
                </a:solidFill>
                <a:latin typeface="Palatino Linotype" panose="02040502050505030304" pitchFamily="18" charset="0"/>
              </a:rPr>
              <a:t>π</a:t>
            </a:r>
            <a:r>
              <a:rPr lang="en-GB" dirty="0" err="1" smtClean="0">
                <a:solidFill>
                  <a:schemeClr val="bg1"/>
                </a:solidFill>
                <a:latin typeface="Palatino Linotype" panose="02040502050505030304" pitchFamily="18" charset="0"/>
              </a:rPr>
              <a:t>ρὸς</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τὴν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ψυχὴν</a:t>
            </a:r>
            <a:r>
              <a:rPr lang="en-GB" dirty="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ὠσ</a:t>
            </a:r>
            <a:r>
              <a:rPr lang="en-GB" dirty="0" smtClean="0">
                <a:solidFill>
                  <a:schemeClr val="bg1"/>
                </a:solidFill>
                <a:latin typeface="Palatino Linotype" panose="02040502050505030304" pitchFamily="18" charset="0"/>
              </a:rPr>
              <a:t>αύτως</a:t>
            </a:r>
            <a:r>
              <a:rPr lang="en-GB" baseline="30000" dirty="0" smtClean="0">
                <a:solidFill>
                  <a:schemeClr val="bg1"/>
                </a:solidFill>
                <a:latin typeface="Palatino Linotype" panose="02040502050505030304" pitchFamily="18" charset="0"/>
              </a:rPr>
              <a:t>3</a:t>
            </a:r>
            <a:r>
              <a:rPr lang="en-GB" dirty="0" smtClean="0">
                <a:solidFill>
                  <a:schemeClr val="bg1"/>
                </a:solidFill>
                <a:latin typeface="Palatino Linotype" panose="02040502050505030304" pitchFamily="18" charset="0"/>
              </a:rPr>
              <a:t> </a:t>
            </a:r>
            <a:r>
              <a:rPr lang="en-GB" dirty="0">
                <a:solidFill>
                  <a:schemeClr val="bg1"/>
                </a:solidFill>
                <a:latin typeface="Palatino Linotype" panose="02040502050505030304" pitchFamily="18" charset="0"/>
              </a:rPr>
              <a:t>δὲ καὶ οἱ ὠνούμενοι</a:t>
            </a:r>
            <a:r>
              <a:rPr lang="de-DE"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Εἰ</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οὖν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δοκεῖς</a:t>
            </a:r>
            <a:r>
              <a:rPr lang="en-GB" dirty="0">
                <a:solidFill>
                  <a:schemeClr val="bg1"/>
                </a:solidFill>
                <a:latin typeface="Palatino Linotype" panose="02040502050505030304" pitchFamily="18" charset="0"/>
              </a:rPr>
              <a:t> ἐπ</a:t>
            </a:r>
            <a:r>
              <a:rPr lang="en-GB" dirty="0" err="1">
                <a:solidFill>
                  <a:schemeClr val="bg1"/>
                </a:solidFill>
                <a:latin typeface="Palatino Linotype" panose="02040502050505030304" pitchFamily="18" charset="0"/>
              </a:rPr>
              <a:t>ιστήμων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εἶν</a:t>
            </a:r>
            <a:r>
              <a:rPr lang="en-GB" dirty="0">
                <a:solidFill>
                  <a:schemeClr val="bg1"/>
                </a:solidFill>
                <a:latin typeface="Palatino Linotype" panose="02040502050505030304" pitchFamily="18" charset="0"/>
              </a:rPr>
              <a:t>αι</a:t>
            </a:r>
            <a:r>
              <a:rPr lang="de-DE"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τί</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χρηστὸν</a:t>
            </a:r>
            <a:r>
              <a:rPr lang="en-GB" dirty="0">
                <a:solidFill>
                  <a:schemeClr val="bg1"/>
                </a:solidFill>
                <a:latin typeface="Palatino Linotype" panose="02040502050505030304" pitchFamily="18" charset="0"/>
              </a:rPr>
              <a:t> ἢ π</a:t>
            </a:r>
            <a:r>
              <a:rPr lang="en-GB" dirty="0" err="1">
                <a:solidFill>
                  <a:schemeClr val="bg1"/>
                </a:solidFill>
                <a:latin typeface="Palatino Linotype" panose="02040502050505030304" pitchFamily="18" charset="0"/>
              </a:rPr>
              <a:t>ονηρὸν</a:t>
            </a:r>
            <a:r>
              <a:rPr lang="de-DE" dirty="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ἀσφ</a:t>
            </a:r>
            <a:r>
              <a:rPr lang="en-GB" dirty="0" smtClean="0">
                <a:solidFill>
                  <a:schemeClr val="bg1"/>
                </a:solidFill>
                <a:latin typeface="Palatino Linotype" panose="02040502050505030304" pitchFamily="18" charset="0"/>
              </a:rPr>
              <a:t>αλὲς</a:t>
            </a:r>
            <a:r>
              <a:rPr lang="en-GB" baseline="30000" dirty="0" smtClean="0">
                <a:solidFill>
                  <a:schemeClr val="bg1"/>
                </a:solidFill>
                <a:latin typeface="Palatino Linotype" panose="02040502050505030304" pitchFamily="18" charset="0"/>
              </a:rPr>
              <a:t>4</a:t>
            </a:r>
            <a:r>
              <a:rPr lang="en-GB" dirty="0" smtClean="0">
                <a:solidFill>
                  <a:schemeClr val="bg1"/>
                </a:solidFill>
                <a:latin typeface="Palatino Linotype" panose="02040502050505030304" pitchFamily="18" charset="0"/>
              </a:rPr>
              <a:t> </a:t>
            </a:r>
            <a:r>
              <a:rPr lang="en-GB" dirty="0">
                <a:solidFill>
                  <a:schemeClr val="bg1"/>
                </a:solidFill>
                <a:latin typeface="Palatino Linotype" panose="02040502050505030304" pitchFamily="18" charset="0"/>
              </a:rPr>
              <a:t>σοί ἐστιν ὠνεῖσθαι μαθήματα καὶ παρὰ Πρωταγόρου καὶ παρ</a:t>
            </a:r>
            <a:r>
              <a:rPr lang="de-DE"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ἄλλου</a:t>
            </a:r>
            <a:r>
              <a:rPr lang="de-DE" dirty="0">
                <a:solidFill>
                  <a:schemeClr val="bg1"/>
                </a:solidFill>
                <a:latin typeface="Palatino Linotype" panose="02040502050505030304" pitchFamily="18" charset="0"/>
              </a:rPr>
              <a:t>. </a:t>
            </a:r>
            <a:r>
              <a:rPr lang="it-IT" dirty="0" err="1">
                <a:solidFill>
                  <a:schemeClr val="bg1"/>
                </a:solidFill>
                <a:latin typeface="Palatino Linotype" panose="02040502050505030304" pitchFamily="18" charset="0"/>
              </a:rPr>
              <a:t>Σκό</a:t>
            </a:r>
            <a:r>
              <a:rPr lang="it-IT" dirty="0">
                <a:solidFill>
                  <a:schemeClr val="bg1"/>
                </a:solidFill>
                <a:latin typeface="Palatino Linotype" panose="02040502050505030304" pitchFamily="18" charset="0"/>
              </a:rPr>
              <a:t>πει δὴ</a:t>
            </a:r>
            <a:r>
              <a:rPr lang="de-DE" dirty="0">
                <a:solidFill>
                  <a:schemeClr val="bg1"/>
                </a:solidFill>
                <a:latin typeface="Palatino Linotype" panose="02040502050505030304" pitchFamily="18" charset="0"/>
              </a:rPr>
              <a:t>, </a:t>
            </a:r>
            <a:r>
              <a:rPr lang="it-IT" dirty="0">
                <a:solidFill>
                  <a:schemeClr val="bg1"/>
                </a:solidFill>
                <a:latin typeface="Palatino Linotype" panose="02040502050505030304" pitchFamily="18" charset="0"/>
              </a:rPr>
              <a:t>π</a:t>
            </a:r>
            <a:r>
              <a:rPr lang="it-IT" dirty="0" err="1">
                <a:solidFill>
                  <a:schemeClr val="bg1"/>
                </a:solidFill>
                <a:latin typeface="Palatino Linotype" panose="02040502050505030304" pitchFamily="18" charset="0"/>
              </a:rPr>
              <a:t>ότερον</a:t>
            </a:r>
            <a:r>
              <a:rPr lang="it-IT" dirty="0">
                <a:solidFill>
                  <a:schemeClr val="bg1"/>
                </a:solidFill>
                <a:latin typeface="Palatino Linotype" panose="02040502050505030304" pitchFamily="18" charset="0"/>
              </a:rPr>
              <a:t> </a:t>
            </a:r>
            <a:r>
              <a:rPr lang="it-IT" dirty="0" err="1">
                <a:solidFill>
                  <a:schemeClr val="bg1"/>
                </a:solidFill>
                <a:latin typeface="Palatino Linotype" panose="02040502050505030304" pitchFamily="18" charset="0"/>
              </a:rPr>
              <a:t>ἡγῇ</a:t>
            </a:r>
            <a:r>
              <a:rPr lang="it-IT" dirty="0">
                <a:solidFill>
                  <a:schemeClr val="bg1"/>
                </a:solidFill>
                <a:latin typeface="Palatino Linotype" panose="02040502050505030304" pitchFamily="18" charset="0"/>
              </a:rPr>
              <a:t> </a:t>
            </a:r>
            <a:r>
              <a:rPr lang="it-IT" dirty="0" err="1">
                <a:solidFill>
                  <a:schemeClr val="bg1"/>
                </a:solidFill>
                <a:latin typeface="Palatino Linotype" panose="02040502050505030304" pitchFamily="18" charset="0"/>
              </a:rPr>
              <a:t>τῷ</a:t>
            </a:r>
            <a:r>
              <a:rPr lang="it-IT" dirty="0">
                <a:solidFill>
                  <a:schemeClr val="bg1"/>
                </a:solidFill>
                <a:latin typeface="Palatino Linotype" panose="02040502050505030304" pitchFamily="18" charset="0"/>
              </a:rPr>
              <a:t> </a:t>
            </a:r>
            <a:r>
              <a:rPr lang="it-IT" dirty="0" err="1">
                <a:solidFill>
                  <a:schemeClr val="bg1"/>
                </a:solidFill>
                <a:latin typeface="Palatino Linotype" panose="02040502050505030304" pitchFamily="18" charset="0"/>
              </a:rPr>
              <a:t>Πρωτ</a:t>
            </a:r>
            <a:r>
              <a:rPr lang="it-IT" dirty="0">
                <a:solidFill>
                  <a:schemeClr val="bg1"/>
                </a:solidFill>
                <a:latin typeface="Palatino Linotype" panose="02040502050505030304" pitchFamily="18" charset="0"/>
              </a:rPr>
              <a:t>αγόρᾳ δεῖν ὀμιλεῖν ἢ οὔ</a:t>
            </a:r>
            <a:r>
              <a:rPr lang="de-DE" dirty="0" smtClean="0">
                <a:solidFill>
                  <a:schemeClr val="bg1"/>
                </a:solidFill>
                <a:latin typeface="Palatino Linotype" panose="02040502050505030304" pitchFamily="18" charset="0"/>
              </a:rPr>
              <a:t>.</a:t>
            </a:r>
          </a:p>
          <a:p>
            <a:pPr>
              <a:lnSpc>
                <a:spcPts val="2400"/>
              </a:lnSpc>
            </a:pPr>
            <a:endParaRPr lang="de-DE" dirty="0" smtClean="0">
              <a:solidFill>
                <a:schemeClr val="bg1"/>
              </a:solidFill>
              <a:latin typeface="Palatino Linotype" panose="02040502050505030304" pitchFamily="18" charset="0"/>
            </a:endParaRPr>
          </a:p>
          <a:p>
            <a:endParaRPr lang="de-DE" sz="1400" dirty="0" smtClean="0">
              <a:solidFill>
                <a:schemeClr val="bg1"/>
              </a:solidFill>
              <a:latin typeface="Palatino Linotype" panose="02040502050505030304" pitchFamily="18" charset="0"/>
            </a:endParaRPr>
          </a:p>
          <a:p>
            <a:r>
              <a:rPr lang="de-DE" sz="1400" dirty="0" smtClean="0">
                <a:solidFill>
                  <a:schemeClr val="bg1"/>
                </a:solidFill>
                <a:latin typeface="Palatino Linotype" panose="02040502050505030304" pitchFamily="18" charset="0"/>
              </a:rPr>
              <a:t>1 ὁ </a:t>
            </a:r>
            <a:r>
              <a:rPr lang="de-DE" sz="1400" dirty="0" err="1">
                <a:solidFill>
                  <a:schemeClr val="bg1"/>
                </a:solidFill>
                <a:latin typeface="Palatino Linotype" panose="02040502050505030304" pitchFamily="18" charset="0"/>
              </a:rPr>
              <a:t>κά</a:t>
            </a:r>
            <a:r>
              <a:rPr lang="de-DE" sz="1400" dirty="0">
                <a:solidFill>
                  <a:schemeClr val="bg1"/>
                </a:solidFill>
                <a:latin typeface="Palatino Linotype" panose="02040502050505030304" pitchFamily="18" charset="0"/>
              </a:rPr>
              <a:t>πηλος, -ου	Kleinhändler, Krämer</a:t>
            </a:r>
          </a:p>
          <a:p>
            <a:r>
              <a:rPr lang="de-DE" sz="1400" dirty="0" smtClean="0">
                <a:solidFill>
                  <a:schemeClr val="bg1"/>
                </a:solidFill>
                <a:latin typeface="Palatino Linotype" panose="02040502050505030304" pitchFamily="18" charset="0"/>
              </a:rPr>
              <a:t>2 </a:t>
            </a:r>
            <a:r>
              <a:rPr lang="de-DE" sz="1400" dirty="0" err="1" smtClean="0">
                <a:solidFill>
                  <a:schemeClr val="bg1"/>
                </a:solidFill>
                <a:latin typeface="Palatino Linotype" panose="02040502050505030304" pitchFamily="18" charset="0"/>
              </a:rPr>
              <a:t>τὰ</a:t>
            </a:r>
            <a:r>
              <a:rPr lang="de-DE" sz="1400" dirty="0" smtClean="0">
                <a:solidFill>
                  <a:schemeClr val="bg1"/>
                </a:solidFill>
                <a:latin typeface="Palatino Linotype" panose="02040502050505030304" pitchFamily="18" charset="0"/>
              </a:rPr>
              <a:t> </a:t>
            </a:r>
            <a:r>
              <a:rPr lang="de-DE" sz="1400" dirty="0" err="1">
                <a:solidFill>
                  <a:schemeClr val="bg1"/>
                </a:solidFill>
                <a:latin typeface="Palatino Linotype" panose="02040502050505030304" pitchFamily="18" charset="0"/>
              </a:rPr>
              <a:t>ἀγώγιμ</a:t>
            </a:r>
            <a:r>
              <a:rPr lang="de-DE" sz="1400" dirty="0">
                <a:solidFill>
                  <a:schemeClr val="bg1"/>
                </a:solidFill>
                <a:latin typeface="Palatino Linotype" panose="02040502050505030304" pitchFamily="18" charset="0"/>
              </a:rPr>
              <a:t>α, -ων	Waren</a:t>
            </a:r>
          </a:p>
          <a:p>
            <a:r>
              <a:rPr lang="de-DE" sz="1400" dirty="0" smtClean="0">
                <a:solidFill>
                  <a:schemeClr val="bg1"/>
                </a:solidFill>
                <a:latin typeface="Palatino Linotype" panose="02040502050505030304" pitchFamily="18" charset="0"/>
              </a:rPr>
              <a:t>3 </a:t>
            </a:r>
            <a:r>
              <a:rPr lang="de-DE" sz="1400" dirty="0" err="1" smtClean="0">
                <a:solidFill>
                  <a:schemeClr val="bg1"/>
                </a:solidFill>
                <a:latin typeface="Palatino Linotype" panose="02040502050505030304" pitchFamily="18" charset="0"/>
              </a:rPr>
              <a:t>ὠσ</a:t>
            </a:r>
            <a:r>
              <a:rPr lang="de-DE" sz="1400" dirty="0" smtClean="0">
                <a:solidFill>
                  <a:schemeClr val="bg1"/>
                </a:solidFill>
                <a:latin typeface="Palatino Linotype" panose="02040502050505030304" pitchFamily="18" charset="0"/>
              </a:rPr>
              <a:t>αύτως</a:t>
            </a:r>
            <a:r>
              <a:rPr lang="de-DE" sz="1400" dirty="0">
                <a:solidFill>
                  <a:schemeClr val="bg1"/>
                </a:solidFill>
                <a:latin typeface="Palatino Linotype" panose="02040502050505030304" pitchFamily="18" charset="0"/>
              </a:rPr>
              <a:t>	</a:t>
            </a:r>
            <a:r>
              <a:rPr lang="de-DE" sz="1400" dirty="0" smtClean="0">
                <a:solidFill>
                  <a:schemeClr val="bg1"/>
                </a:solidFill>
                <a:latin typeface="Palatino Linotype" panose="02040502050505030304" pitchFamily="18" charset="0"/>
              </a:rPr>
              <a:t>	ebenso</a:t>
            </a:r>
            <a:endParaRPr lang="de-DE" sz="1400" dirty="0">
              <a:solidFill>
                <a:schemeClr val="bg1"/>
              </a:solidFill>
              <a:latin typeface="Palatino Linotype" panose="02040502050505030304" pitchFamily="18" charset="0"/>
            </a:endParaRPr>
          </a:p>
          <a:p>
            <a:r>
              <a:rPr lang="de-DE" sz="1400" dirty="0" smtClean="0">
                <a:solidFill>
                  <a:schemeClr val="bg1"/>
                </a:solidFill>
                <a:latin typeface="Palatino Linotype" panose="02040502050505030304" pitchFamily="18" charset="0"/>
              </a:rPr>
              <a:t>4 </a:t>
            </a:r>
            <a:r>
              <a:rPr lang="de-DE" sz="1400" dirty="0" err="1" smtClean="0">
                <a:solidFill>
                  <a:schemeClr val="bg1"/>
                </a:solidFill>
                <a:latin typeface="Palatino Linotype" panose="02040502050505030304" pitchFamily="18" charset="0"/>
              </a:rPr>
              <a:t>ἀσφ</a:t>
            </a:r>
            <a:r>
              <a:rPr lang="de-DE" sz="1400" dirty="0" smtClean="0">
                <a:solidFill>
                  <a:schemeClr val="bg1"/>
                </a:solidFill>
                <a:latin typeface="Palatino Linotype" panose="02040502050505030304" pitchFamily="18" charset="0"/>
              </a:rPr>
              <a:t>αλές</a:t>
            </a:r>
            <a:r>
              <a:rPr lang="de-DE" sz="1400" dirty="0">
                <a:solidFill>
                  <a:schemeClr val="bg1"/>
                </a:solidFill>
                <a:latin typeface="Palatino Linotype" panose="02040502050505030304" pitchFamily="18" charset="0"/>
              </a:rPr>
              <a:t>		</a:t>
            </a:r>
            <a:r>
              <a:rPr lang="de-DE" sz="1400" dirty="0" smtClean="0">
                <a:solidFill>
                  <a:schemeClr val="bg1"/>
                </a:solidFill>
                <a:latin typeface="Palatino Linotype" panose="02040502050505030304" pitchFamily="18" charset="0"/>
              </a:rPr>
              <a:t>sicher</a:t>
            </a:r>
            <a:r>
              <a:rPr lang="de-DE" sz="1400" dirty="0">
                <a:solidFill>
                  <a:schemeClr val="bg1"/>
                </a:solidFill>
                <a:latin typeface="Palatino Linotype" panose="02040502050505030304" pitchFamily="18" charset="0"/>
              </a:rPr>
              <a:t>, ohne Risiko</a:t>
            </a:r>
          </a:p>
          <a:p>
            <a:pPr>
              <a:lnSpc>
                <a:spcPct val="150000"/>
              </a:lnSpc>
            </a:pPr>
            <a:endParaRPr lang="de-DE"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313299107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4" name="Textfeld 3"/>
          <p:cNvSpPr txBox="1"/>
          <p:nvPr/>
        </p:nvSpPr>
        <p:spPr>
          <a:xfrm>
            <a:off x="107504" y="220578"/>
            <a:ext cx="7632848" cy="400110"/>
          </a:xfrm>
          <a:prstGeom prst="rect">
            <a:avLst/>
          </a:prstGeom>
          <a:noFill/>
        </p:spPr>
        <p:txBody>
          <a:bodyPr wrap="square" rtlCol="0">
            <a:spAutoFit/>
          </a:bodyPr>
          <a:lstStyle/>
          <a:p>
            <a:r>
              <a:rPr lang="de-DE" sz="2000" b="1" dirty="0" smtClean="0">
                <a:solidFill>
                  <a:schemeClr val="bg1"/>
                </a:solidFill>
                <a:latin typeface="Palatino Linotype" panose="02040502050505030304" pitchFamily="18" charset="0"/>
              </a:rPr>
              <a:t>Sokrates-/</a:t>
            </a:r>
            <a:r>
              <a:rPr lang="de-DE" sz="2000" b="1" dirty="0" smtClean="0">
                <a:solidFill>
                  <a:schemeClr val="bg1"/>
                </a:solidFill>
                <a:latin typeface="Palatino Linotype" panose="02040502050505030304" pitchFamily="18" charset="0"/>
              </a:rPr>
              <a:t>Platon-Texte: </a:t>
            </a:r>
            <a:r>
              <a:rPr lang="de-DE" sz="2000" b="1" dirty="0" smtClean="0">
                <a:solidFill>
                  <a:schemeClr val="bg1"/>
                </a:solidFill>
                <a:latin typeface="Palatino Linotype" panose="02040502050505030304" pitchFamily="18" charset="0"/>
              </a:rPr>
              <a:t>Apologie</a:t>
            </a:r>
            <a:endParaRPr lang="de-DE" sz="2000" b="1" dirty="0">
              <a:solidFill>
                <a:schemeClr val="bg1"/>
              </a:solidFill>
              <a:latin typeface="Palatino Linotype" panose="02040502050505030304" pitchFamily="18" charset="0"/>
            </a:endParaRPr>
          </a:p>
        </p:txBody>
      </p:sp>
      <p:graphicFrame>
        <p:nvGraphicFramePr>
          <p:cNvPr id="5" name="Tabelle 4"/>
          <p:cNvGraphicFramePr>
            <a:graphicFrameLocks noGrp="1"/>
          </p:cNvGraphicFramePr>
          <p:nvPr>
            <p:extLst>
              <p:ext uri="{D42A27DB-BD31-4B8C-83A1-F6EECF244321}">
                <p14:modId xmlns:p14="http://schemas.microsoft.com/office/powerpoint/2010/main" val="3336877771"/>
              </p:ext>
            </p:extLst>
          </p:nvPr>
        </p:nvGraphicFramePr>
        <p:xfrm>
          <a:off x="174089" y="620688"/>
          <a:ext cx="7854296" cy="5875064"/>
        </p:xfrm>
        <a:graphic>
          <a:graphicData uri="http://schemas.openxmlformats.org/drawingml/2006/table">
            <a:tbl>
              <a:tblPr firstRow="1" firstCol="1" bandRow="1">
                <a:tableStyleId>{5C22544A-7EE6-4342-B048-85BDC9FD1C3A}</a:tableStyleId>
              </a:tblPr>
              <a:tblGrid>
                <a:gridCol w="451750"/>
                <a:gridCol w="2891202"/>
                <a:gridCol w="4511344"/>
              </a:tblGrid>
              <a:tr h="255959">
                <a:tc>
                  <a:txBody>
                    <a:bodyPr/>
                    <a:lstStyle/>
                    <a:p>
                      <a:pPr>
                        <a:lnSpc>
                          <a:spcPct val="107000"/>
                        </a:lnSpc>
                        <a:spcAft>
                          <a:spcPts val="0"/>
                        </a:spcAft>
                      </a:pP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Stelle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Thema</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Pol. 374d-375e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Staatliche „Wachhunde“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Men. 72d-73c</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dirty="0">
                          <a:effectLst/>
                          <a:latin typeface="Palatino Linotype" panose="02040502050505030304" pitchFamily="18" charset="0"/>
                        </a:rPr>
                        <a:t>Männliche und weibliche Tugend</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Prot. 313d-e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Sophistische „Technik“</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Prot. 311b; 318d-319a</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Protagoras in Athen</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Xen. Apol. 28</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c>
                  <a:txBody>
                    <a:bodyPr/>
                    <a:lstStyle/>
                    <a:p>
                      <a:pPr>
                        <a:lnSpc>
                          <a:spcPct val="107000"/>
                        </a:lnSpc>
                        <a:spcAft>
                          <a:spcPts val="0"/>
                        </a:spcAft>
                      </a:pPr>
                      <a:r>
                        <a:rPr lang="de-DE" sz="1700" dirty="0">
                          <a:effectLst/>
                          <a:latin typeface="Palatino Linotype" panose="02040502050505030304" pitchFamily="18" charset="0"/>
                        </a:rPr>
                        <a:t>„Wär’s dir anders lieber?“</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Pol. 369c-372d</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dirty="0">
                          <a:effectLst/>
                          <a:latin typeface="Palatino Linotype" panose="02040502050505030304" pitchFamily="18" charset="0"/>
                        </a:rPr>
                        <a:t>Modell einer Stadtgründung</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Gorg. 483a-484c</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Macht vor Recht</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Apol. 33a-b</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c>
                  <a:txBody>
                    <a:bodyPr/>
                    <a:lstStyle/>
                    <a:p>
                      <a:pPr>
                        <a:lnSpc>
                          <a:spcPct val="107000"/>
                        </a:lnSpc>
                        <a:spcAft>
                          <a:spcPts val="0"/>
                        </a:spcAft>
                      </a:pPr>
                      <a:r>
                        <a:rPr lang="de-DE" sz="1700" dirty="0">
                          <a:effectLst/>
                          <a:latin typeface="Palatino Linotype" panose="02040502050505030304" pitchFamily="18" charset="0"/>
                        </a:rPr>
                        <a:t>Sokrates über sich selbst</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r>
              <a:tr h="328415">
                <a:tc>
                  <a:txBody>
                    <a:bodyPr/>
                    <a:lstStyle/>
                    <a:p>
                      <a:pPr>
                        <a:lnSpc>
                          <a:spcPct val="107000"/>
                        </a:lnSpc>
                        <a:spcAft>
                          <a:spcPts val="0"/>
                        </a:spcAft>
                      </a:pP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dirty="0" err="1">
                          <a:effectLst/>
                          <a:latin typeface="Palatino Linotype" panose="02040502050505030304" pitchFamily="18" charset="0"/>
                        </a:rPr>
                        <a:t>Gorg</a:t>
                      </a:r>
                      <a:r>
                        <a:rPr lang="de-DE" sz="1700" dirty="0">
                          <a:effectLst/>
                          <a:latin typeface="Palatino Linotype" panose="02040502050505030304" pitchFamily="18" charset="0"/>
                        </a:rPr>
                        <a:t>. 484c-485d</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dirty="0">
                          <a:effectLst/>
                          <a:latin typeface="Palatino Linotype" panose="02040502050505030304" pitchFamily="18" charset="0"/>
                        </a:rPr>
                        <a:t>Ein Sophist über das Studium der Philosophie</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Gorg. 495a; 497c; 499c-500a</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Die Lust und das Gute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Gorg. 521e-522a</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c>
                  <a:txBody>
                    <a:bodyPr/>
                    <a:lstStyle/>
                    <a:p>
                      <a:pPr>
                        <a:lnSpc>
                          <a:spcPct val="107000"/>
                        </a:lnSpc>
                        <a:spcAft>
                          <a:spcPts val="0"/>
                        </a:spcAft>
                      </a:pPr>
                      <a:r>
                        <a:rPr lang="de-DE" sz="1700" dirty="0">
                          <a:effectLst/>
                          <a:latin typeface="Palatino Linotype" panose="02040502050505030304" pitchFamily="18" charset="0"/>
                        </a:rPr>
                        <a:t>Sokrates über seinen Prozess</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Prot. 322a-d</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Homo homini lupus?</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Prot. 328d-e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„Ganz verzaubert“</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Men. 80d-81a</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Allzu skeptisch</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Krit. 47b; 48a-c</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Vox populi vox dei?</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Symp. 174a-d</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Einladung zum Symposion</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Symp. 220c-d</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dirty="0">
                          <a:effectLst/>
                          <a:latin typeface="Palatino Linotype" panose="02040502050505030304" pitchFamily="18" charset="0"/>
                        </a:rPr>
                        <a:t>Sokrates in Gedanken</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bl>
          </a:graphicData>
        </a:graphic>
      </p:graphicFrame>
    </p:spTree>
    <p:extLst>
      <p:ext uri="{BB962C8B-B14F-4D97-AF65-F5344CB8AC3E}">
        <p14:creationId xmlns:p14="http://schemas.microsoft.com/office/powerpoint/2010/main" val="2574228599"/>
      </p:ext>
    </p:extLst>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95536" y="620688"/>
            <a:ext cx="8280920" cy="3708708"/>
          </a:xfrm>
          <a:prstGeom prst="rect">
            <a:avLst/>
          </a:prstGeom>
          <a:noFill/>
        </p:spPr>
        <p:txBody>
          <a:bodyPr wrap="square" rtlCol="0">
            <a:spAutoFit/>
          </a:bodyPr>
          <a:lstStyle/>
          <a:p>
            <a:pPr>
              <a:spcAft>
                <a:spcPts val="1000"/>
              </a:spcAft>
            </a:pPr>
            <a:r>
              <a:rPr lang="de-DE" sz="1600" b="1" dirty="0" smtClean="0">
                <a:solidFill>
                  <a:schemeClr val="bg1"/>
                </a:solidFill>
                <a:latin typeface="Palatino Linotype" panose="02040502050505030304" pitchFamily="18" charset="0"/>
              </a:rPr>
              <a:t>Bildungsplan 2016</a:t>
            </a:r>
          </a:p>
          <a:p>
            <a:pPr>
              <a:spcAft>
                <a:spcPts val="1000"/>
              </a:spcAft>
            </a:pPr>
            <a:endParaRPr lang="de-DE" sz="1600" b="1" dirty="0">
              <a:solidFill>
                <a:schemeClr val="bg1"/>
              </a:solidFill>
              <a:latin typeface="Palatino Linotype" panose="02040502050505030304" pitchFamily="18" charset="0"/>
            </a:endParaRPr>
          </a:p>
          <a:p>
            <a:pPr>
              <a:spcAft>
                <a:spcPts val="1000"/>
              </a:spcAft>
            </a:pPr>
            <a:r>
              <a:rPr lang="de-DE" sz="1600" b="1" dirty="0" smtClean="0">
                <a:solidFill>
                  <a:schemeClr val="bg1"/>
                </a:solidFill>
                <a:latin typeface="Palatino Linotype" panose="02040502050505030304" pitchFamily="18" charset="0"/>
              </a:rPr>
              <a:t>3.1.4 Texte und Literatur</a:t>
            </a:r>
          </a:p>
          <a:p>
            <a:pPr>
              <a:spcAft>
                <a:spcPts val="1000"/>
              </a:spcAft>
            </a:pPr>
            <a:endParaRPr lang="de-DE" sz="1600" dirty="0" smtClean="0">
              <a:solidFill>
                <a:schemeClr val="bg1"/>
              </a:solidFill>
              <a:latin typeface="Palatino Linotype" panose="02040502050505030304" pitchFamily="18" charset="0"/>
            </a:endParaRPr>
          </a:p>
          <a:p>
            <a:pPr>
              <a:spcAft>
                <a:spcPts val="1000"/>
              </a:spcAft>
            </a:pPr>
            <a:r>
              <a:rPr lang="de-DE" sz="1600" dirty="0" smtClean="0">
                <a:solidFill>
                  <a:schemeClr val="bg1"/>
                </a:solidFill>
                <a:latin typeface="Palatino Linotype" panose="02040502050505030304" pitchFamily="18" charset="0"/>
              </a:rPr>
              <a:t>Die Schülerinnen und Schüler können</a:t>
            </a:r>
          </a:p>
          <a:p>
            <a:pPr>
              <a:spcAft>
                <a:spcPts val="1000"/>
              </a:spcAft>
            </a:pPr>
            <a:r>
              <a:rPr lang="de-DE" sz="1600" b="1" dirty="0" smtClean="0">
                <a:solidFill>
                  <a:schemeClr val="bg1"/>
                </a:solidFill>
                <a:latin typeface="Palatino Linotype" panose="02040502050505030304" pitchFamily="18" charset="0"/>
              </a:rPr>
              <a:t>Reflexion</a:t>
            </a:r>
          </a:p>
          <a:p>
            <a:pPr marL="342900" indent="-342900">
              <a:spcAft>
                <a:spcPts val="1000"/>
              </a:spcAft>
              <a:buAutoNum type="arabicParenBoth" startAt="17"/>
            </a:pPr>
            <a:r>
              <a:rPr lang="de-DE" sz="1600" dirty="0" smtClean="0">
                <a:solidFill>
                  <a:schemeClr val="bg1"/>
                </a:solidFill>
                <a:latin typeface="Palatino Linotype" panose="02040502050505030304" pitchFamily="18" charset="0"/>
              </a:rPr>
              <a:t> </a:t>
            </a:r>
            <a:r>
              <a:rPr lang="de-DE" sz="1600" b="1" dirty="0" smtClean="0">
                <a:solidFill>
                  <a:srgbClr val="FF0000"/>
                </a:solidFill>
                <a:latin typeface="Palatino Linotype" panose="02040502050505030304" pitchFamily="18" charset="0"/>
              </a:rPr>
              <a:t>Original </a:t>
            </a:r>
            <a:r>
              <a:rPr lang="de-DE" sz="1600" dirty="0" smtClean="0">
                <a:solidFill>
                  <a:schemeClr val="bg1"/>
                </a:solidFill>
                <a:latin typeface="Palatino Linotype" panose="02040502050505030304" pitchFamily="18" charset="0"/>
              </a:rPr>
              <a:t>und gedruckte </a:t>
            </a:r>
            <a:r>
              <a:rPr lang="de-DE" sz="1600" b="1" dirty="0" smtClean="0">
                <a:solidFill>
                  <a:srgbClr val="FF0000"/>
                </a:solidFill>
                <a:latin typeface="Palatino Linotype" panose="02040502050505030304" pitchFamily="18" charset="0"/>
              </a:rPr>
              <a:t>Übersetzungen</a:t>
            </a:r>
            <a:r>
              <a:rPr lang="de-DE" sz="1600" dirty="0" smtClean="0">
                <a:solidFill>
                  <a:schemeClr val="bg1"/>
                </a:solidFill>
                <a:latin typeface="Palatino Linotype" panose="02040502050505030304" pitchFamily="18" charset="0"/>
              </a:rPr>
              <a:t> unter Anleitung </a:t>
            </a:r>
            <a:r>
              <a:rPr lang="de-DE" sz="1600" b="1" dirty="0" smtClean="0">
                <a:solidFill>
                  <a:srgbClr val="FF0000"/>
                </a:solidFill>
                <a:latin typeface="Palatino Linotype" panose="02040502050505030304" pitchFamily="18" charset="0"/>
              </a:rPr>
              <a:t>vergleichen</a:t>
            </a:r>
            <a:r>
              <a:rPr lang="de-DE" sz="1600" dirty="0">
                <a:solidFill>
                  <a:schemeClr val="bg1"/>
                </a:solidFill>
                <a:latin typeface="Palatino Linotype" panose="02040502050505030304" pitchFamily="18" charset="0"/>
              </a:rPr>
              <a:t>,</a:t>
            </a:r>
            <a:endParaRPr lang="de-DE" sz="1600" dirty="0" smtClean="0">
              <a:solidFill>
                <a:schemeClr val="bg1"/>
              </a:solidFill>
              <a:latin typeface="Palatino Linotype" panose="02040502050505030304" pitchFamily="18" charset="0"/>
            </a:endParaRPr>
          </a:p>
          <a:p>
            <a:pPr marL="342900" indent="-342900">
              <a:buAutoNum type="arabicParenBoth" startAt="17"/>
            </a:pP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weitere </a:t>
            </a:r>
            <a:r>
              <a:rPr lang="de-DE" sz="1600" b="1" dirty="0" smtClean="0">
                <a:solidFill>
                  <a:srgbClr val="FF0000"/>
                </a:solidFill>
                <a:latin typeface="Palatino Linotype" panose="02040502050505030304" pitchFamily="18" charset="0"/>
              </a:rPr>
              <a:t>inhaltliche Dimensionen des Textes </a:t>
            </a:r>
            <a:r>
              <a:rPr lang="de-DE" sz="1600" dirty="0" smtClean="0">
                <a:solidFill>
                  <a:schemeClr val="bg1"/>
                </a:solidFill>
                <a:latin typeface="Palatino Linotype" panose="02040502050505030304" pitchFamily="18" charset="0"/>
              </a:rPr>
              <a:t>durch Vergleich mit</a:t>
            </a:r>
          </a:p>
          <a:p>
            <a:pPr>
              <a:spcAft>
                <a:spcPts val="1000"/>
              </a:spcAft>
            </a:pPr>
            <a:r>
              <a:rPr lang="de-DE" sz="1600" b="1" dirty="0">
                <a:solidFill>
                  <a:srgbClr val="FF0000"/>
                </a:solidFill>
                <a:latin typeface="Palatino Linotype" panose="02040502050505030304" pitchFamily="18" charset="0"/>
              </a:rPr>
              <a:t> </a:t>
            </a:r>
            <a:r>
              <a:rPr lang="de-DE" sz="1600" b="1" dirty="0" smtClean="0">
                <a:solidFill>
                  <a:srgbClr val="FF0000"/>
                </a:solidFill>
                <a:latin typeface="Palatino Linotype" panose="02040502050505030304" pitchFamily="18" charset="0"/>
              </a:rPr>
              <a:t>       themenverwandten Texten </a:t>
            </a:r>
            <a:r>
              <a:rPr lang="de-DE" sz="1600" dirty="0" smtClean="0">
                <a:solidFill>
                  <a:schemeClr val="bg1"/>
                </a:solidFill>
                <a:latin typeface="Palatino Linotype" panose="02040502050505030304" pitchFamily="18" charset="0"/>
              </a:rPr>
              <a:t>oder Rezeptionsdokumenten </a:t>
            </a:r>
            <a:r>
              <a:rPr lang="de-DE" sz="1600" b="1" dirty="0" smtClean="0">
                <a:solidFill>
                  <a:srgbClr val="FF0000"/>
                </a:solidFill>
                <a:latin typeface="Palatino Linotype" panose="02040502050505030304" pitchFamily="18" charset="0"/>
              </a:rPr>
              <a:t>herausarbeiten</a:t>
            </a:r>
            <a:r>
              <a:rPr lang="de-DE" sz="1600" dirty="0" smtClean="0">
                <a:solidFill>
                  <a:schemeClr val="bg1"/>
                </a:solidFill>
                <a:latin typeface="Palatino Linotype" panose="02040502050505030304" pitchFamily="18" charset="0"/>
              </a:rPr>
              <a:t>.</a:t>
            </a:r>
          </a:p>
          <a:p>
            <a:pPr>
              <a:spcAft>
                <a:spcPts val="1000"/>
              </a:spcAft>
            </a:pPr>
            <a:endParaRPr lang="de-DE" sz="1600" dirty="0" smtClean="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185184152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179512" y="260648"/>
            <a:ext cx="8833418" cy="5824671"/>
          </a:xfrm>
          <a:prstGeom prst="rect">
            <a:avLst/>
          </a:prstGeom>
          <a:noFill/>
        </p:spPr>
        <p:txBody>
          <a:bodyPr wrap="square" rtlCol="0">
            <a:spAutoFit/>
          </a:bodyPr>
          <a:lstStyle/>
          <a:p>
            <a:pPr>
              <a:spcAft>
                <a:spcPts val="1500"/>
              </a:spcAft>
            </a:pPr>
            <a:r>
              <a:rPr lang="de-DE" sz="2000" b="1" dirty="0" smtClean="0">
                <a:solidFill>
                  <a:schemeClr val="bg1"/>
                </a:solidFill>
                <a:latin typeface="Palatino Linotype" panose="02040502050505030304" pitchFamily="18" charset="0"/>
              </a:rPr>
              <a:t>Sophistische </a:t>
            </a:r>
            <a:r>
              <a:rPr lang="de-DE" sz="2000" b="1" dirty="0" smtClean="0">
                <a:solidFill>
                  <a:schemeClr val="bg1"/>
                </a:solidFill>
                <a:latin typeface="Palatino Linotype" panose="02040502050505030304" pitchFamily="18" charset="0"/>
              </a:rPr>
              <a:t>„Technik“</a:t>
            </a:r>
          </a:p>
          <a:p>
            <a:pPr>
              <a:spcAft>
                <a:spcPts val="1000"/>
              </a:spcAft>
            </a:pPr>
            <a:r>
              <a:rPr lang="de-DE" sz="1600" b="1" dirty="0" smtClean="0">
                <a:solidFill>
                  <a:schemeClr val="bg1"/>
                </a:solidFill>
                <a:latin typeface="Palatino Linotype" panose="02040502050505030304" pitchFamily="18" charset="0"/>
              </a:rPr>
              <a:t>Einleitungstext</a:t>
            </a:r>
          </a:p>
          <a:p>
            <a:pPr marL="645750" indent="-285750">
              <a:spcAft>
                <a:spcPts val="1000"/>
              </a:spcAft>
              <a:buFont typeface="Arial" panose="020B0604020202020204" pitchFamily="34" charset="0"/>
              <a:buChar char="•"/>
            </a:pPr>
            <a:r>
              <a:rPr lang="de-DE" sz="1600" i="1" dirty="0">
                <a:solidFill>
                  <a:schemeClr val="bg1"/>
                </a:solidFill>
                <a:latin typeface="Palatino Linotype" panose="02040502050505030304" pitchFamily="18" charset="0"/>
              </a:rPr>
              <a:t>Unterbrechung des Einleitungstextes vor dem letzten Abschnitt</a:t>
            </a:r>
          </a:p>
          <a:p>
            <a:pPr marL="645750" indent="-285750">
              <a:spcAft>
                <a:spcPts val="1000"/>
              </a:spcAft>
              <a:buFont typeface="Arial" panose="020B0604020202020204" pitchFamily="34" charset="0"/>
              <a:buChar char="•"/>
            </a:pPr>
            <a:r>
              <a:rPr lang="de-DE" sz="1600" i="1" dirty="0" smtClean="0">
                <a:solidFill>
                  <a:schemeClr val="bg1"/>
                </a:solidFill>
                <a:latin typeface="Palatino Linotype" panose="02040502050505030304" pitchFamily="18" charset="0"/>
              </a:rPr>
              <a:t>Anknüpfungspunkt für einen Paralleltext aus der „Apologie“</a:t>
            </a:r>
          </a:p>
          <a:p>
            <a:pPr marL="360000">
              <a:spcAft>
                <a:spcPts val="1000"/>
              </a:spcAft>
            </a:pPr>
            <a:r>
              <a:rPr lang="de-DE" sz="1600" i="1" dirty="0" smtClean="0">
                <a:solidFill>
                  <a:schemeClr val="bg1"/>
                </a:solidFill>
                <a:latin typeface="Palatino Linotype" panose="02040502050505030304" pitchFamily="18" charset="0"/>
              </a:rPr>
              <a:t>	Ziele:		</a:t>
            </a:r>
            <a:r>
              <a:rPr lang="de-DE" sz="1600" dirty="0" smtClean="0">
                <a:solidFill>
                  <a:schemeClr val="bg1"/>
                </a:solidFill>
                <a:latin typeface="Palatino Linotype" panose="02040502050505030304" pitchFamily="18" charset="0"/>
              </a:rPr>
              <a:t>Vorentlastung des </a:t>
            </a:r>
            <a:r>
              <a:rPr lang="de-DE" sz="1600" dirty="0" err="1" smtClean="0">
                <a:solidFill>
                  <a:schemeClr val="bg1"/>
                </a:solidFill>
                <a:latin typeface="Palatino Linotype" panose="02040502050505030304" pitchFamily="18" charset="0"/>
              </a:rPr>
              <a:t>Lektionstextes</a:t>
            </a:r>
            <a:endParaRPr lang="de-DE" sz="1600" dirty="0" smtClean="0">
              <a:solidFill>
                <a:schemeClr val="bg1"/>
              </a:solidFill>
              <a:latin typeface="Palatino Linotype" panose="02040502050505030304" pitchFamily="18" charset="0"/>
            </a:endParaRPr>
          </a:p>
          <a:p>
            <a:pPr marL="360000">
              <a:spcAft>
                <a:spcPts val="1500"/>
              </a:spcAft>
            </a:pP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zusätzliche Bewertung der Sophisten aus „erster“ Hand</a:t>
            </a:r>
          </a:p>
          <a:p>
            <a:pPr>
              <a:spcAft>
                <a:spcPts val="1000"/>
              </a:spcAft>
            </a:pPr>
            <a:r>
              <a:rPr lang="de-DE" sz="1600" b="1" dirty="0" smtClean="0">
                <a:solidFill>
                  <a:schemeClr val="bg1"/>
                </a:solidFill>
                <a:latin typeface="Palatino Linotype" panose="02040502050505030304" pitchFamily="18" charset="0"/>
              </a:rPr>
              <a:t>Paralleltext </a:t>
            </a:r>
            <a:r>
              <a:rPr lang="de-DE" sz="1600" dirty="0" smtClean="0">
                <a:solidFill>
                  <a:schemeClr val="bg1"/>
                </a:solidFill>
                <a:latin typeface="Palatino Linotype" panose="02040502050505030304" pitchFamily="18" charset="0"/>
              </a:rPr>
              <a:t>(</a:t>
            </a:r>
            <a:r>
              <a:rPr lang="de-DE" sz="1600" dirty="0" err="1" smtClean="0">
                <a:solidFill>
                  <a:schemeClr val="bg1"/>
                </a:solidFill>
                <a:latin typeface="Palatino Linotype" panose="02040502050505030304" pitchFamily="18" charset="0"/>
              </a:rPr>
              <a:t>Apol</a:t>
            </a:r>
            <a:r>
              <a:rPr lang="de-DE" sz="1600" dirty="0" smtClean="0">
                <a:solidFill>
                  <a:schemeClr val="bg1"/>
                </a:solidFill>
                <a:latin typeface="Palatino Linotype" panose="02040502050505030304" pitchFamily="18" charset="0"/>
              </a:rPr>
              <a:t>. 19d </a:t>
            </a:r>
            <a:r>
              <a:rPr lang="de-DE" sz="1600" i="1" dirty="0" smtClean="0">
                <a:solidFill>
                  <a:schemeClr val="bg1"/>
                </a:solidFill>
                <a:latin typeface="Palatino Linotype" panose="02040502050505030304" pitchFamily="18" charset="0"/>
              </a:rPr>
              <a:t>ff.</a:t>
            </a:r>
            <a:r>
              <a:rPr lang="de-DE" sz="1600" dirty="0" smtClean="0">
                <a:solidFill>
                  <a:schemeClr val="bg1"/>
                </a:solidFill>
                <a:latin typeface="Palatino Linotype" panose="02040502050505030304" pitchFamily="18" charset="0"/>
              </a:rPr>
              <a:t>)</a:t>
            </a:r>
          </a:p>
          <a:p>
            <a:pPr marL="644400" indent="-285750">
              <a:spcAft>
                <a:spcPts val="1500"/>
              </a:spcAft>
              <a:buFont typeface="Arial" panose="020B0604020202020204" pitchFamily="34" charset="0"/>
              <a:buChar char="•"/>
            </a:pPr>
            <a:r>
              <a:rPr lang="de-DE" sz="1600" i="1" dirty="0" smtClean="0">
                <a:solidFill>
                  <a:schemeClr val="bg1"/>
                </a:solidFill>
                <a:latin typeface="Palatino Linotype" panose="02040502050505030304" pitchFamily="18" charset="0"/>
              </a:rPr>
              <a:t>Schüler bearbeiten Text mit Hilfe von Aufgaben.</a:t>
            </a:r>
          </a:p>
          <a:p>
            <a:pPr>
              <a:spcAft>
                <a:spcPts val="1000"/>
              </a:spcAft>
            </a:pPr>
            <a:r>
              <a:rPr lang="de-DE" sz="1600" b="1" dirty="0" err="1" smtClean="0">
                <a:solidFill>
                  <a:schemeClr val="accent1">
                    <a:lumMod val="20000"/>
                    <a:lumOff val="80000"/>
                  </a:schemeClr>
                </a:solidFill>
                <a:latin typeface="Palatino Linotype" panose="02040502050505030304" pitchFamily="18" charset="0"/>
              </a:rPr>
              <a:t>Lektionstext</a:t>
            </a:r>
            <a:endParaRPr lang="de-DE" sz="1600" b="1" dirty="0" smtClean="0">
              <a:solidFill>
                <a:schemeClr val="accent1">
                  <a:lumMod val="20000"/>
                  <a:lumOff val="80000"/>
                </a:schemeClr>
              </a:solidFill>
              <a:latin typeface="Palatino Linotype" panose="02040502050505030304" pitchFamily="18" charset="0"/>
            </a:endParaRPr>
          </a:p>
          <a:p>
            <a:pPr marL="645750" indent="-285750">
              <a:spcAft>
                <a:spcPts val="1000"/>
              </a:spcAft>
              <a:buFont typeface="Arial" panose="020B0604020202020204" pitchFamily="34" charset="0"/>
              <a:buChar char="•"/>
            </a:pPr>
            <a:r>
              <a:rPr lang="de-DE" sz="1600" i="1" dirty="0" smtClean="0">
                <a:solidFill>
                  <a:schemeClr val="accent1">
                    <a:lumMod val="20000"/>
                    <a:lumOff val="80000"/>
                  </a:schemeClr>
                </a:solidFill>
                <a:latin typeface="Palatino Linotype" panose="02040502050505030304" pitchFamily="18" charset="0"/>
              </a:rPr>
              <a:t>Beobachtung zur äußeren Erscheinungsform: keine</a:t>
            </a:r>
            <a:r>
              <a:rPr lang="de-DE" sz="1600" dirty="0" smtClean="0">
                <a:solidFill>
                  <a:schemeClr val="accent1">
                    <a:lumMod val="20000"/>
                    <a:lumOff val="80000"/>
                  </a:schemeClr>
                </a:solidFill>
                <a:latin typeface="Palatino Linotype" panose="02040502050505030304" pitchFamily="18" charset="0"/>
              </a:rPr>
              <a:t> dialogische </a:t>
            </a:r>
            <a:r>
              <a:rPr lang="de-DE" sz="1600" dirty="0">
                <a:solidFill>
                  <a:schemeClr val="accent1">
                    <a:lumMod val="20000"/>
                    <a:lumOff val="80000"/>
                  </a:schemeClr>
                </a:solidFill>
                <a:latin typeface="Palatino Linotype" panose="02040502050505030304" pitchFamily="18" charset="0"/>
              </a:rPr>
              <a:t>S</a:t>
            </a:r>
            <a:r>
              <a:rPr lang="de-DE" sz="1600" dirty="0" smtClean="0">
                <a:solidFill>
                  <a:schemeClr val="accent1">
                    <a:lumMod val="20000"/>
                    <a:lumOff val="80000"/>
                  </a:schemeClr>
                </a:solidFill>
                <a:latin typeface="Palatino Linotype" panose="02040502050505030304" pitchFamily="18" charset="0"/>
              </a:rPr>
              <a:t>truktur</a:t>
            </a:r>
          </a:p>
          <a:p>
            <a:pPr marL="645750" indent="-285750">
              <a:spcAft>
                <a:spcPts val="1000"/>
              </a:spcAft>
              <a:buFont typeface="Arial" panose="020B0604020202020204" pitchFamily="34" charset="0"/>
              <a:buChar char="•"/>
            </a:pPr>
            <a:r>
              <a:rPr lang="de-DE" sz="1600" i="1" dirty="0" smtClean="0">
                <a:solidFill>
                  <a:schemeClr val="accent1">
                    <a:lumMod val="20000"/>
                    <a:lumOff val="80000"/>
                  </a:schemeClr>
                </a:solidFill>
                <a:latin typeface="Palatino Linotype" panose="02040502050505030304" pitchFamily="18" charset="0"/>
              </a:rPr>
              <a:t>Texterschließung mit Hilfe von Fragen / Aufgaben:</a:t>
            </a:r>
          </a:p>
          <a:p>
            <a:pPr marL="1080000" indent="-285750">
              <a:buFont typeface="Symbol" panose="05050102010706020507" pitchFamily="18" charset="2"/>
              <a:buChar char="-"/>
            </a:pPr>
            <a:r>
              <a:rPr lang="de-DE" sz="1600" dirty="0" smtClean="0">
                <a:solidFill>
                  <a:schemeClr val="accent1">
                    <a:lumMod val="20000"/>
                    <a:lumOff val="80000"/>
                  </a:schemeClr>
                </a:solidFill>
                <a:latin typeface="Palatino Linotype" panose="02040502050505030304" pitchFamily="18" charset="0"/>
              </a:rPr>
              <a:t>1. Abschnitt: 	Händler und Krämer, aber auch die Käufer wissen nicht,</a:t>
            </a:r>
          </a:p>
          <a:p>
            <a:pPr marL="794250">
              <a:spcAft>
                <a:spcPts val="1000"/>
              </a:spcAft>
            </a:pPr>
            <a:r>
              <a:rPr lang="de-DE" sz="1600" dirty="0" smtClean="0">
                <a:solidFill>
                  <a:schemeClr val="accent1">
                    <a:lumMod val="20000"/>
                    <a:lumOff val="80000"/>
                  </a:schemeClr>
                </a:solidFill>
                <a:latin typeface="Palatino Linotype" panose="02040502050505030304" pitchFamily="18" charset="0"/>
              </a:rPr>
              <a:t>			ob die Waren gut oder schlecht für den Körper sind.</a:t>
            </a:r>
          </a:p>
          <a:p>
            <a:pPr marL="1080000" indent="-285750">
              <a:buFont typeface="Symbol" panose="05050102010706020507" pitchFamily="18" charset="2"/>
              <a:buChar char="-"/>
            </a:pPr>
            <a:r>
              <a:rPr lang="de-DE" sz="1600" dirty="0" smtClean="0">
                <a:solidFill>
                  <a:schemeClr val="accent1">
                    <a:lumMod val="20000"/>
                    <a:lumOff val="80000"/>
                  </a:schemeClr>
                </a:solidFill>
                <a:latin typeface="Palatino Linotype" panose="02040502050505030304" pitchFamily="18" charset="0"/>
              </a:rPr>
              <a:t>2. Abschnitt:</a:t>
            </a:r>
            <a:r>
              <a:rPr lang="de-DE" sz="1600" dirty="0">
                <a:solidFill>
                  <a:schemeClr val="accent1">
                    <a:lumMod val="20000"/>
                    <a:lumOff val="80000"/>
                  </a:schemeClr>
                </a:solidFill>
                <a:latin typeface="Palatino Linotype" panose="02040502050505030304" pitchFamily="18" charset="0"/>
              </a:rPr>
              <a:t>	</a:t>
            </a:r>
            <a:r>
              <a:rPr lang="de-DE" sz="1600" dirty="0" smtClean="0">
                <a:solidFill>
                  <a:schemeClr val="accent1">
                    <a:lumMod val="20000"/>
                    <a:lumOff val="80000"/>
                  </a:schemeClr>
                </a:solidFill>
                <a:latin typeface="Palatino Linotype" panose="02040502050505030304" pitchFamily="18" charset="0"/>
              </a:rPr>
              <a:t>Vergleich mit Sophisten, die ebenso wenig wie die</a:t>
            </a:r>
          </a:p>
          <a:p>
            <a:pPr marL="2623050" lvl="4"/>
            <a:r>
              <a:rPr lang="de-DE" sz="1600" dirty="0" smtClean="0">
                <a:solidFill>
                  <a:schemeClr val="accent1">
                    <a:lumMod val="20000"/>
                    <a:lumOff val="80000"/>
                  </a:schemeClr>
                </a:solidFill>
                <a:latin typeface="Palatino Linotype" panose="02040502050505030304" pitchFamily="18" charset="0"/>
              </a:rPr>
              <a:t>	„Käufer“ von deren Lehrgegenständen wissen, was                      	gut oder schlecht für die Seele ist</a:t>
            </a:r>
          </a:p>
        </p:txBody>
      </p:sp>
      <p:cxnSp>
        <p:nvCxnSpPr>
          <p:cNvPr id="5" name="Gerade Verbindung mit Pfeil 4"/>
          <p:cNvCxnSpPr/>
          <p:nvPr/>
        </p:nvCxnSpPr>
        <p:spPr>
          <a:xfrm>
            <a:off x="1763688" y="2060848"/>
            <a:ext cx="10081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p:cNvCxnSpPr/>
          <p:nvPr/>
        </p:nvCxnSpPr>
        <p:spPr>
          <a:xfrm>
            <a:off x="1763688" y="2420888"/>
            <a:ext cx="10081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42239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graphicFrame>
        <p:nvGraphicFramePr>
          <p:cNvPr id="4" name="Tabelle 3"/>
          <p:cNvGraphicFramePr>
            <a:graphicFrameLocks noGrp="1"/>
          </p:cNvGraphicFramePr>
          <p:nvPr>
            <p:extLst>
              <p:ext uri="{D42A27DB-BD31-4B8C-83A1-F6EECF244321}">
                <p14:modId xmlns:p14="http://schemas.microsoft.com/office/powerpoint/2010/main" val="1175974152"/>
              </p:ext>
            </p:extLst>
          </p:nvPr>
        </p:nvGraphicFramePr>
        <p:xfrm>
          <a:off x="107504" y="1408147"/>
          <a:ext cx="8905426" cy="3652901"/>
        </p:xfrm>
        <a:graphic>
          <a:graphicData uri="http://schemas.openxmlformats.org/drawingml/2006/table">
            <a:tbl>
              <a:tblPr firstRow="1" firstCol="1" bandRow="1">
                <a:tableStyleId>{5C22544A-7EE6-4342-B048-85BDC9FD1C3A}</a:tableStyleId>
              </a:tblPr>
              <a:tblGrid>
                <a:gridCol w="4452401"/>
                <a:gridCol w="4453025"/>
              </a:tblGrid>
              <a:tr h="3608363">
                <a:tc>
                  <a:txBody>
                    <a:bodyPr/>
                    <a:lstStyle/>
                    <a:p>
                      <a:pPr algn="l">
                        <a:lnSpc>
                          <a:spcPct val="107000"/>
                        </a:lnSpc>
                        <a:spcAft>
                          <a:spcPts val="0"/>
                        </a:spcAft>
                      </a:pPr>
                      <a:r>
                        <a:rPr lang="de-DE" sz="1600" b="0" dirty="0">
                          <a:solidFill>
                            <a:schemeClr val="bg1"/>
                          </a:solidFill>
                          <a:effectLst/>
                          <a:latin typeface="Palatino Linotype" panose="02040502050505030304" pitchFamily="18" charset="0"/>
                        </a:rPr>
                        <a:t>(…) </a:t>
                      </a:r>
                      <a:r>
                        <a:rPr lang="de-DE" sz="1600" b="0" dirty="0" err="1" smtClean="0">
                          <a:solidFill>
                            <a:schemeClr val="bg1"/>
                          </a:solidFill>
                          <a:effectLst/>
                          <a:latin typeface="Palatino Linotype" panose="02040502050505030304" pitchFamily="18" charset="0"/>
                        </a:rPr>
                        <a:t>Εἴ</a:t>
                      </a:r>
                      <a:r>
                        <a:rPr lang="de-DE" sz="1600" b="0" dirty="0" smtClean="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τινος</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ἀκηκό</a:t>
                      </a:r>
                      <a:r>
                        <a:rPr lang="de-DE" sz="1600" b="0" dirty="0">
                          <a:solidFill>
                            <a:schemeClr val="bg1"/>
                          </a:solidFill>
                          <a:effectLst/>
                          <a:latin typeface="Palatino Linotype" panose="02040502050505030304" pitchFamily="18" charset="0"/>
                        </a:rPr>
                        <a:t>ατε ὡς ἐγὼ παιδεύειν ἐπιχειρῶ ἀνθρώπους καὶ χρήματα πράττομαι, οὐδὲ τοῦτο ἀληθές. </a:t>
                      </a:r>
                      <a:r>
                        <a:rPr lang="el-GR" sz="1600" b="0" dirty="0" smtClean="0">
                          <a:solidFill>
                            <a:schemeClr val="bg1"/>
                          </a:solidFill>
                          <a:effectLst/>
                          <a:latin typeface="Palatino Linotype" panose="02040502050505030304" pitchFamily="18" charset="0"/>
                        </a:rPr>
                        <a:t>Ἐ</a:t>
                      </a:r>
                      <a:r>
                        <a:rPr lang="de-DE" sz="1600" b="0" dirty="0" smtClean="0">
                          <a:solidFill>
                            <a:schemeClr val="bg1"/>
                          </a:solidFill>
                          <a:effectLst/>
                          <a:latin typeface="Palatino Linotype" panose="02040502050505030304" pitchFamily="18" charset="0"/>
                        </a:rPr>
                        <a:t>π</a:t>
                      </a:r>
                      <a:r>
                        <a:rPr lang="de-DE" sz="1600" b="0" dirty="0" err="1" smtClean="0">
                          <a:solidFill>
                            <a:schemeClr val="bg1"/>
                          </a:solidFill>
                          <a:effectLst/>
                          <a:latin typeface="Palatino Linotype" panose="02040502050505030304" pitchFamily="18" charset="0"/>
                        </a:rPr>
                        <a:t>εὶ</a:t>
                      </a:r>
                      <a:r>
                        <a:rPr lang="de-DE" sz="1600" b="0" dirty="0" smtClean="0">
                          <a:solidFill>
                            <a:schemeClr val="bg1"/>
                          </a:solidFill>
                          <a:effectLst/>
                          <a:latin typeface="Palatino Linotype" panose="02040502050505030304" pitchFamily="18" charset="0"/>
                        </a:rPr>
                        <a:t> </a:t>
                      </a:r>
                      <a:r>
                        <a:rPr lang="de-DE" sz="1600" b="0" dirty="0">
                          <a:solidFill>
                            <a:schemeClr val="bg1"/>
                          </a:solidFill>
                          <a:effectLst/>
                          <a:latin typeface="Palatino Linotype" panose="02040502050505030304" pitchFamily="18" charset="0"/>
                        </a:rPr>
                        <a:t>καὶ </a:t>
                      </a:r>
                      <a:r>
                        <a:rPr lang="de-DE" sz="1600" b="0" dirty="0" err="1">
                          <a:solidFill>
                            <a:schemeClr val="bg1"/>
                          </a:solidFill>
                          <a:effectLst/>
                          <a:latin typeface="Palatino Linotype" panose="02040502050505030304" pitchFamily="18" charset="0"/>
                        </a:rPr>
                        <a:t>τοῦτό</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γέ</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μοι</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δοκεῖ</a:t>
                      </a:r>
                      <a:r>
                        <a:rPr lang="de-DE" sz="1600" b="0" dirty="0">
                          <a:solidFill>
                            <a:schemeClr val="bg1"/>
                          </a:solidFill>
                          <a:effectLst/>
                          <a:latin typeface="Palatino Linotype" panose="02040502050505030304" pitchFamily="18" charset="0"/>
                        </a:rPr>
                        <a:t> κα</a:t>
                      </a:r>
                      <a:r>
                        <a:rPr lang="de-DE" sz="1600" b="0" dirty="0" err="1">
                          <a:solidFill>
                            <a:schemeClr val="bg1"/>
                          </a:solidFill>
                          <a:effectLst/>
                          <a:latin typeface="Palatino Linotype" panose="02040502050505030304" pitchFamily="18" charset="0"/>
                        </a:rPr>
                        <a:t>λὸν</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εἶν</a:t>
                      </a:r>
                      <a:r>
                        <a:rPr lang="de-DE" sz="1600" b="0" dirty="0">
                          <a:solidFill>
                            <a:schemeClr val="bg1"/>
                          </a:solidFill>
                          <a:effectLst/>
                          <a:latin typeface="Palatino Linotype" panose="02040502050505030304" pitchFamily="18" charset="0"/>
                        </a:rPr>
                        <a:t>αι, εἴ τις οἷός τ᾽ εἴη παιδεύειν ἀνθρώπους ὥσπερ Γοργίας τε ὁ Λεοντῖνος καὶ Πρόδικος ὁ Κεῖος καὶ Ἱππίας ὁ Ἠλεῖος. </a:t>
                      </a:r>
                      <a:r>
                        <a:rPr lang="de-DE" sz="1600" b="0" dirty="0" err="1">
                          <a:solidFill>
                            <a:schemeClr val="bg1"/>
                          </a:solidFill>
                          <a:effectLst/>
                          <a:latin typeface="Palatino Linotype" panose="02040502050505030304" pitchFamily="18" charset="0"/>
                        </a:rPr>
                        <a:t>τούτων</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γὰρ</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ἕκ</a:t>
                      </a:r>
                      <a:r>
                        <a:rPr lang="de-DE" sz="1600" b="0" dirty="0">
                          <a:solidFill>
                            <a:schemeClr val="bg1"/>
                          </a:solidFill>
                          <a:effectLst/>
                          <a:latin typeface="Palatino Linotype" panose="02040502050505030304" pitchFamily="18" charset="0"/>
                        </a:rPr>
                        <a:t>αστος, ὦ ἄνδρες, οἷός τ᾽ ἐστὶν ἰὼν εἰς ἑκάστην τῶν πόλεων τοὺς νέους, οἷς ἔξεστι τῶν ἑαυτῶν πολιτῶν προῖκα συνεῖναι, ᾧ ἂν βούλωνται --- τούτους πείθουσι τὰς ἐκείνων συνουσίας ἀπολιπόντας σφίσιν συνεῖναι χρήματα διδόντας καὶ χάριν προσειδέναι. </a:t>
                      </a:r>
                      <a:endParaRPr lang="de-DE" sz="1600" b="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2254" marR="62254" marT="0" marB="0">
                    <a:solidFill>
                      <a:schemeClr val="accent1">
                        <a:lumMod val="40000"/>
                        <a:lumOff val="60000"/>
                      </a:schemeClr>
                    </a:solidFill>
                  </a:tcPr>
                </a:tc>
                <a:tc>
                  <a:txBody>
                    <a:bodyPr/>
                    <a:lstStyle/>
                    <a:p>
                      <a:pPr algn="l">
                        <a:lnSpc>
                          <a:spcPct val="107000"/>
                        </a:lnSpc>
                        <a:spcAft>
                          <a:spcPts val="0"/>
                        </a:spcAft>
                      </a:pPr>
                      <a:r>
                        <a:rPr lang="de-DE" sz="1600" b="0" dirty="0">
                          <a:solidFill>
                            <a:schemeClr val="bg1"/>
                          </a:solidFill>
                          <a:effectLst/>
                          <a:latin typeface="Palatino Linotype" panose="02040502050505030304" pitchFamily="18" charset="0"/>
                        </a:rPr>
                        <a:t>Wenn ihr etwa von irgendjemandem gehört habt, dass ich versuche, Menschen zu erziehen und Geld dafür nehme, ist auch das nicht wahr. Allerdings scheint mir auch das etwas Schönes zu sein, wenn einer im Stande ist, Menschen zu erziehen, wie </a:t>
                      </a:r>
                      <a:r>
                        <a:rPr lang="de-DE" sz="1600" b="0" dirty="0" err="1">
                          <a:solidFill>
                            <a:schemeClr val="bg1"/>
                          </a:solidFill>
                          <a:effectLst/>
                          <a:latin typeface="Palatino Linotype" panose="02040502050505030304" pitchFamily="18" charset="0"/>
                        </a:rPr>
                        <a:t>Gorgias</a:t>
                      </a:r>
                      <a:r>
                        <a:rPr lang="de-DE" sz="1600" b="0" dirty="0">
                          <a:solidFill>
                            <a:schemeClr val="bg1"/>
                          </a:solidFill>
                          <a:effectLst/>
                          <a:latin typeface="Palatino Linotype" panose="02040502050505030304" pitchFamily="18" charset="0"/>
                        </a:rPr>
                        <a:t> aus </a:t>
                      </a:r>
                      <a:r>
                        <a:rPr lang="de-DE" sz="1600" b="0" dirty="0" err="1">
                          <a:solidFill>
                            <a:schemeClr val="bg1"/>
                          </a:solidFill>
                          <a:effectLst/>
                          <a:latin typeface="Palatino Linotype" panose="02040502050505030304" pitchFamily="18" charset="0"/>
                        </a:rPr>
                        <a:t>Leontinoi</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Prodikos</a:t>
                      </a:r>
                      <a:r>
                        <a:rPr lang="de-DE" sz="1600" b="0" dirty="0">
                          <a:solidFill>
                            <a:schemeClr val="bg1"/>
                          </a:solidFill>
                          <a:effectLst/>
                          <a:latin typeface="Palatino Linotype" panose="02040502050505030304" pitchFamily="18" charset="0"/>
                        </a:rPr>
                        <a:t> aus </a:t>
                      </a:r>
                      <a:r>
                        <a:rPr lang="de-DE" sz="1600" b="0" dirty="0" err="1">
                          <a:solidFill>
                            <a:schemeClr val="bg1"/>
                          </a:solidFill>
                          <a:effectLst/>
                          <a:latin typeface="Palatino Linotype" panose="02040502050505030304" pitchFamily="18" charset="0"/>
                        </a:rPr>
                        <a:t>Keos</a:t>
                      </a:r>
                      <a:r>
                        <a:rPr lang="de-DE" sz="1600" b="0" dirty="0">
                          <a:solidFill>
                            <a:schemeClr val="bg1"/>
                          </a:solidFill>
                          <a:effectLst/>
                          <a:latin typeface="Palatino Linotype" panose="02040502050505030304" pitchFamily="18" charset="0"/>
                        </a:rPr>
                        <a:t> und Hippias aus Elis. Denn jeder von diesen, ihr Männer, kann in jede Stadt gehen und dort die jungen Männer, die doch mit jedem ihrer Mitbürger kostenfrei zusammen sein könnten, --- diese überreden sie, den Umgang mit jenen (Mitbürgern) aufzugeben und mit ihnen zusammen zu sein, Geld dafür zu bezahlen und ihnen zu danken. </a:t>
                      </a:r>
                      <a:endParaRPr lang="de-DE" sz="1600" b="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2254" marR="62254" marT="0" marB="0">
                    <a:solidFill>
                      <a:schemeClr val="accent1">
                        <a:lumMod val="40000"/>
                        <a:lumOff val="60000"/>
                      </a:schemeClr>
                    </a:solidFill>
                  </a:tcPr>
                </a:tc>
              </a:tr>
            </a:tbl>
          </a:graphicData>
        </a:graphic>
      </p:graphicFrame>
      <p:sp>
        <p:nvSpPr>
          <p:cNvPr id="5" name="Textfeld 4"/>
          <p:cNvSpPr txBox="1"/>
          <p:nvPr/>
        </p:nvSpPr>
        <p:spPr>
          <a:xfrm>
            <a:off x="251520" y="188640"/>
            <a:ext cx="7848872" cy="1138773"/>
          </a:xfrm>
          <a:prstGeom prst="rect">
            <a:avLst/>
          </a:prstGeom>
          <a:noFill/>
          <a:ln>
            <a:noFill/>
          </a:ln>
        </p:spPr>
        <p:txBody>
          <a:bodyPr wrap="square" rtlCol="0">
            <a:spAutoFit/>
          </a:bodyPr>
          <a:lstStyle/>
          <a:p>
            <a:r>
              <a:rPr lang="de-DE" b="1" dirty="0" smtClean="0">
                <a:solidFill>
                  <a:schemeClr val="bg1"/>
                </a:solidFill>
                <a:latin typeface="Palatino Linotype" panose="02040502050505030304" pitchFamily="18" charset="0"/>
              </a:rPr>
              <a:t>Paralleltext</a:t>
            </a:r>
            <a:endParaRPr lang="de-DE" sz="1600" dirty="0" smtClean="0">
              <a:solidFill>
                <a:schemeClr val="bg1"/>
              </a:solidFill>
              <a:latin typeface="Palatino Linotype" panose="02040502050505030304" pitchFamily="18" charset="0"/>
            </a:endParaRPr>
          </a:p>
          <a:p>
            <a:r>
              <a:rPr lang="de-DE" sz="1600" dirty="0" smtClean="0">
                <a:solidFill>
                  <a:schemeClr val="bg1"/>
                </a:solidFill>
                <a:latin typeface="Palatino Linotype" panose="02040502050505030304" pitchFamily="18" charset="0"/>
              </a:rPr>
              <a:t>Pl</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Apol</a:t>
            </a:r>
            <a:r>
              <a:rPr lang="de-DE" sz="1600" dirty="0">
                <a:solidFill>
                  <a:schemeClr val="bg1"/>
                </a:solidFill>
                <a:latin typeface="Palatino Linotype" panose="02040502050505030304" pitchFamily="18" charset="0"/>
              </a:rPr>
              <a:t>. 19d ff.: In seiner Verteidigungsrede kommt Sokrates u. a. darauf zu sprechen, in welchen Punkten er sich von den Sophisten unterscheide… </a:t>
            </a:r>
          </a:p>
          <a:p>
            <a:endParaRPr lang="de-DE" dirty="0"/>
          </a:p>
        </p:txBody>
      </p:sp>
      <p:sp>
        <p:nvSpPr>
          <p:cNvPr id="6" name="Textfeld 5"/>
          <p:cNvSpPr txBox="1"/>
          <p:nvPr/>
        </p:nvSpPr>
        <p:spPr>
          <a:xfrm>
            <a:off x="107504" y="5189576"/>
            <a:ext cx="7200800" cy="1877437"/>
          </a:xfrm>
          <a:prstGeom prst="rect">
            <a:avLst/>
          </a:prstGeom>
          <a:noFill/>
        </p:spPr>
        <p:txBody>
          <a:bodyPr wrap="square" rtlCol="0">
            <a:spAutoFit/>
          </a:bodyPr>
          <a:lstStyle/>
          <a:p>
            <a:r>
              <a:rPr lang="de-DE" sz="1400" dirty="0">
                <a:solidFill>
                  <a:schemeClr val="bg1"/>
                </a:solidFill>
                <a:latin typeface="Palatino Linotype" panose="02040502050505030304" pitchFamily="18" charset="0"/>
              </a:rPr>
              <a:t>Aufgaben:</a:t>
            </a:r>
          </a:p>
          <a:p>
            <a:pPr marL="342900" lvl="0" indent="-342900">
              <a:buFont typeface="+mj-lt"/>
              <a:buAutoNum type="arabicPeriod"/>
            </a:pPr>
            <a:r>
              <a:rPr lang="de-DE" sz="1400" dirty="0">
                <a:solidFill>
                  <a:schemeClr val="bg1"/>
                </a:solidFill>
                <a:latin typeface="Palatino Linotype" panose="02040502050505030304" pitchFamily="18" charset="0"/>
              </a:rPr>
              <a:t>Lies dir die Übersetzung des griechischen Textes aufmerksam durch!</a:t>
            </a:r>
          </a:p>
          <a:p>
            <a:pPr marL="342900" lvl="0" indent="-342900">
              <a:buFont typeface="+mj-lt"/>
              <a:buAutoNum type="arabicPeriod"/>
            </a:pPr>
            <a:r>
              <a:rPr lang="de-DE" sz="1400" dirty="0">
                <a:solidFill>
                  <a:schemeClr val="bg1"/>
                </a:solidFill>
                <a:latin typeface="Palatino Linotype" panose="02040502050505030304" pitchFamily="18" charset="0"/>
              </a:rPr>
              <a:t>Gegen welche zwei Vorwürfe setzt sich Sokrates zur Wehr? Unterstreiche die entscheidenden Wörter im griechischen Text!</a:t>
            </a:r>
          </a:p>
          <a:p>
            <a:pPr marL="342900" lvl="0" indent="-342900">
              <a:buFont typeface="+mj-lt"/>
              <a:buAutoNum type="arabicPeriod"/>
            </a:pPr>
            <a:r>
              <a:rPr lang="de-DE" sz="1400" dirty="0">
                <a:solidFill>
                  <a:schemeClr val="bg1"/>
                </a:solidFill>
                <a:latin typeface="Palatino Linotype" panose="02040502050505030304" pitchFamily="18" charset="0"/>
              </a:rPr>
              <a:t>Sokrates nennt drei wichtige Vertreter der Sophisten, denen mehrere Gemeinsamkeiten nachgesagt werden. Suche diese </a:t>
            </a:r>
            <a:r>
              <a:rPr lang="de-DE" sz="1400" dirty="0" smtClean="0">
                <a:solidFill>
                  <a:schemeClr val="bg1"/>
                </a:solidFill>
                <a:latin typeface="Palatino Linotype" panose="02040502050505030304" pitchFamily="18" charset="0"/>
              </a:rPr>
              <a:t>Gemeinsamkeiten zunächst </a:t>
            </a:r>
            <a:r>
              <a:rPr lang="de-DE" sz="1400" dirty="0">
                <a:solidFill>
                  <a:schemeClr val="bg1"/>
                </a:solidFill>
                <a:latin typeface="Palatino Linotype" panose="02040502050505030304" pitchFamily="18" charset="0"/>
              </a:rPr>
              <a:t>in der Übersetzung und unterstreiche sie anschließend im griechischen Text!</a:t>
            </a:r>
          </a:p>
          <a:p>
            <a:endParaRPr lang="de-DE" dirty="0"/>
          </a:p>
        </p:txBody>
      </p:sp>
    </p:spTree>
    <p:extLst>
      <p:ext uri="{BB962C8B-B14F-4D97-AF65-F5344CB8AC3E}">
        <p14:creationId xmlns:p14="http://schemas.microsoft.com/office/powerpoint/2010/main" val="85142551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graphicFrame>
        <p:nvGraphicFramePr>
          <p:cNvPr id="4" name="Tabelle 3"/>
          <p:cNvGraphicFramePr>
            <a:graphicFrameLocks noGrp="1"/>
          </p:cNvGraphicFramePr>
          <p:nvPr>
            <p:extLst>
              <p:ext uri="{D42A27DB-BD31-4B8C-83A1-F6EECF244321}">
                <p14:modId xmlns:p14="http://schemas.microsoft.com/office/powerpoint/2010/main" val="1175974152"/>
              </p:ext>
            </p:extLst>
          </p:nvPr>
        </p:nvGraphicFramePr>
        <p:xfrm>
          <a:off x="107504" y="1408147"/>
          <a:ext cx="8905426" cy="3652901"/>
        </p:xfrm>
        <a:graphic>
          <a:graphicData uri="http://schemas.openxmlformats.org/drawingml/2006/table">
            <a:tbl>
              <a:tblPr firstRow="1" firstCol="1" bandRow="1">
                <a:tableStyleId>{5C22544A-7EE6-4342-B048-85BDC9FD1C3A}</a:tableStyleId>
              </a:tblPr>
              <a:tblGrid>
                <a:gridCol w="4452401"/>
                <a:gridCol w="4453025"/>
              </a:tblGrid>
              <a:tr h="3608363">
                <a:tc>
                  <a:txBody>
                    <a:bodyPr/>
                    <a:lstStyle/>
                    <a:p>
                      <a:pPr algn="l">
                        <a:lnSpc>
                          <a:spcPct val="107000"/>
                        </a:lnSpc>
                        <a:spcAft>
                          <a:spcPts val="0"/>
                        </a:spcAft>
                      </a:pPr>
                      <a:r>
                        <a:rPr lang="de-DE" sz="1600" b="0" dirty="0">
                          <a:solidFill>
                            <a:schemeClr val="bg1"/>
                          </a:solidFill>
                          <a:effectLst/>
                          <a:latin typeface="Palatino Linotype" panose="02040502050505030304" pitchFamily="18" charset="0"/>
                        </a:rPr>
                        <a:t>(…) </a:t>
                      </a:r>
                      <a:r>
                        <a:rPr lang="de-DE" sz="1600" b="0" dirty="0" err="1" smtClean="0">
                          <a:solidFill>
                            <a:schemeClr val="bg1"/>
                          </a:solidFill>
                          <a:effectLst/>
                          <a:latin typeface="Palatino Linotype" panose="02040502050505030304" pitchFamily="18" charset="0"/>
                        </a:rPr>
                        <a:t>Εἴ</a:t>
                      </a:r>
                      <a:r>
                        <a:rPr lang="de-DE" sz="1600" b="0" dirty="0" smtClean="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τινος</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ἀκηκό</a:t>
                      </a:r>
                      <a:r>
                        <a:rPr lang="de-DE" sz="1600" b="0" dirty="0">
                          <a:solidFill>
                            <a:schemeClr val="bg1"/>
                          </a:solidFill>
                          <a:effectLst/>
                          <a:latin typeface="Palatino Linotype" panose="02040502050505030304" pitchFamily="18" charset="0"/>
                        </a:rPr>
                        <a:t>ατε ὡς ἐγὼ παιδεύειν ἐπιχειρῶ ἀνθρώπους καὶ χρήματα πράττομαι, οὐδὲ τοῦτο ἀληθές. </a:t>
                      </a:r>
                      <a:r>
                        <a:rPr lang="el-GR" sz="1600" b="0" dirty="0" smtClean="0">
                          <a:solidFill>
                            <a:schemeClr val="bg1"/>
                          </a:solidFill>
                          <a:effectLst/>
                          <a:latin typeface="Palatino Linotype" panose="02040502050505030304" pitchFamily="18" charset="0"/>
                        </a:rPr>
                        <a:t>Ἐ</a:t>
                      </a:r>
                      <a:r>
                        <a:rPr lang="de-DE" sz="1600" b="0" dirty="0" smtClean="0">
                          <a:solidFill>
                            <a:schemeClr val="bg1"/>
                          </a:solidFill>
                          <a:effectLst/>
                          <a:latin typeface="Palatino Linotype" panose="02040502050505030304" pitchFamily="18" charset="0"/>
                        </a:rPr>
                        <a:t>π</a:t>
                      </a:r>
                      <a:r>
                        <a:rPr lang="de-DE" sz="1600" b="0" dirty="0" err="1" smtClean="0">
                          <a:solidFill>
                            <a:schemeClr val="bg1"/>
                          </a:solidFill>
                          <a:effectLst/>
                          <a:latin typeface="Palatino Linotype" panose="02040502050505030304" pitchFamily="18" charset="0"/>
                        </a:rPr>
                        <a:t>εὶ</a:t>
                      </a:r>
                      <a:r>
                        <a:rPr lang="de-DE" sz="1600" b="0" dirty="0" smtClean="0">
                          <a:solidFill>
                            <a:schemeClr val="bg1"/>
                          </a:solidFill>
                          <a:effectLst/>
                          <a:latin typeface="Palatino Linotype" panose="02040502050505030304" pitchFamily="18" charset="0"/>
                        </a:rPr>
                        <a:t> </a:t>
                      </a:r>
                      <a:r>
                        <a:rPr lang="de-DE" sz="1600" b="0" dirty="0">
                          <a:solidFill>
                            <a:schemeClr val="bg1"/>
                          </a:solidFill>
                          <a:effectLst/>
                          <a:latin typeface="Palatino Linotype" panose="02040502050505030304" pitchFamily="18" charset="0"/>
                        </a:rPr>
                        <a:t>καὶ </a:t>
                      </a:r>
                      <a:r>
                        <a:rPr lang="de-DE" sz="1600" b="0" dirty="0" err="1">
                          <a:solidFill>
                            <a:schemeClr val="bg1"/>
                          </a:solidFill>
                          <a:effectLst/>
                          <a:latin typeface="Palatino Linotype" panose="02040502050505030304" pitchFamily="18" charset="0"/>
                        </a:rPr>
                        <a:t>τοῦτό</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γέ</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μοι</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δοκεῖ</a:t>
                      </a:r>
                      <a:r>
                        <a:rPr lang="de-DE" sz="1600" b="0" dirty="0">
                          <a:solidFill>
                            <a:schemeClr val="bg1"/>
                          </a:solidFill>
                          <a:effectLst/>
                          <a:latin typeface="Palatino Linotype" panose="02040502050505030304" pitchFamily="18" charset="0"/>
                        </a:rPr>
                        <a:t> κα</a:t>
                      </a:r>
                      <a:r>
                        <a:rPr lang="de-DE" sz="1600" b="0" dirty="0" err="1">
                          <a:solidFill>
                            <a:schemeClr val="bg1"/>
                          </a:solidFill>
                          <a:effectLst/>
                          <a:latin typeface="Palatino Linotype" panose="02040502050505030304" pitchFamily="18" charset="0"/>
                        </a:rPr>
                        <a:t>λὸν</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εἶν</a:t>
                      </a:r>
                      <a:r>
                        <a:rPr lang="de-DE" sz="1600" b="0" dirty="0">
                          <a:solidFill>
                            <a:schemeClr val="bg1"/>
                          </a:solidFill>
                          <a:effectLst/>
                          <a:latin typeface="Palatino Linotype" panose="02040502050505030304" pitchFamily="18" charset="0"/>
                        </a:rPr>
                        <a:t>αι, εἴ τις οἷός τ᾽ εἴη παιδεύειν ἀνθρώπους ὥσπερ Γοργίας τε ὁ Λεοντῖνος καὶ Πρόδικος ὁ Κεῖος καὶ Ἱππίας ὁ Ἠλεῖος. </a:t>
                      </a:r>
                      <a:r>
                        <a:rPr lang="de-DE" sz="1600" b="0" dirty="0" err="1">
                          <a:solidFill>
                            <a:schemeClr val="bg1"/>
                          </a:solidFill>
                          <a:effectLst/>
                          <a:latin typeface="Palatino Linotype" panose="02040502050505030304" pitchFamily="18" charset="0"/>
                        </a:rPr>
                        <a:t>τούτων</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γὰρ</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ἕκ</a:t>
                      </a:r>
                      <a:r>
                        <a:rPr lang="de-DE" sz="1600" b="0" dirty="0">
                          <a:solidFill>
                            <a:schemeClr val="bg1"/>
                          </a:solidFill>
                          <a:effectLst/>
                          <a:latin typeface="Palatino Linotype" panose="02040502050505030304" pitchFamily="18" charset="0"/>
                        </a:rPr>
                        <a:t>αστος, ὦ ἄνδρες, οἷός τ᾽ ἐστὶν ἰὼν εἰς ἑκάστην τῶν πόλεων τοὺς νέους, οἷς ἔξεστι τῶν ἑαυτῶν πολιτῶν προῖκα συνεῖναι, ᾧ ἂν βούλωνται --- τούτους πείθουσι τὰς ἐκείνων συνουσίας ἀπολιπόντας σφίσιν συνεῖναι χρήματα διδόντας καὶ χάριν προσειδέναι. </a:t>
                      </a:r>
                      <a:endParaRPr lang="de-DE" sz="1600" b="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2254" marR="62254" marT="0" marB="0">
                    <a:solidFill>
                      <a:schemeClr val="accent1">
                        <a:lumMod val="40000"/>
                        <a:lumOff val="60000"/>
                      </a:schemeClr>
                    </a:solidFill>
                  </a:tcPr>
                </a:tc>
                <a:tc>
                  <a:txBody>
                    <a:bodyPr/>
                    <a:lstStyle/>
                    <a:p>
                      <a:pPr algn="l">
                        <a:lnSpc>
                          <a:spcPct val="107000"/>
                        </a:lnSpc>
                        <a:spcAft>
                          <a:spcPts val="0"/>
                        </a:spcAft>
                      </a:pPr>
                      <a:r>
                        <a:rPr lang="de-DE" sz="1600" b="0" dirty="0">
                          <a:solidFill>
                            <a:schemeClr val="bg1"/>
                          </a:solidFill>
                          <a:effectLst/>
                          <a:latin typeface="Palatino Linotype" panose="02040502050505030304" pitchFamily="18" charset="0"/>
                        </a:rPr>
                        <a:t>Wenn ihr etwa von irgendjemandem gehört habt, dass ich versuche, Menschen zu erziehen und Geld dafür nehme, ist auch das nicht wahr. Allerdings scheint mir auch das etwas Schönes zu sein, wenn einer im Stande ist, Menschen zu erziehen, wie </a:t>
                      </a:r>
                      <a:r>
                        <a:rPr lang="de-DE" sz="1600" b="0" dirty="0" err="1">
                          <a:solidFill>
                            <a:schemeClr val="bg1"/>
                          </a:solidFill>
                          <a:effectLst/>
                          <a:latin typeface="Palatino Linotype" panose="02040502050505030304" pitchFamily="18" charset="0"/>
                        </a:rPr>
                        <a:t>Gorgias</a:t>
                      </a:r>
                      <a:r>
                        <a:rPr lang="de-DE" sz="1600" b="0" dirty="0">
                          <a:solidFill>
                            <a:schemeClr val="bg1"/>
                          </a:solidFill>
                          <a:effectLst/>
                          <a:latin typeface="Palatino Linotype" panose="02040502050505030304" pitchFamily="18" charset="0"/>
                        </a:rPr>
                        <a:t> aus </a:t>
                      </a:r>
                      <a:r>
                        <a:rPr lang="de-DE" sz="1600" b="0" dirty="0" err="1">
                          <a:solidFill>
                            <a:schemeClr val="bg1"/>
                          </a:solidFill>
                          <a:effectLst/>
                          <a:latin typeface="Palatino Linotype" panose="02040502050505030304" pitchFamily="18" charset="0"/>
                        </a:rPr>
                        <a:t>Leontinoi</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Prodikos</a:t>
                      </a:r>
                      <a:r>
                        <a:rPr lang="de-DE" sz="1600" b="0" dirty="0">
                          <a:solidFill>
                            <a:schemeClr val="bg1"/>
                          </a:solidFill>
                          <a:effectLst/>
                          <a:latin typeface="Palatino Linotype" panose="02040502050505030304" pitchFamily="18" charset="0"/>
                        </a:rPr>
                        <a:t> aus </a:t>
                      </a:r>
                      <a:r>
                        <a:rPr lang="de-DE" sz="1600" b="0" dirty="0" err="1">
                          <a:solidFill>
                            <a:schemeClr val="bg1"/>
                          </a:solidFill>
                          <a:effectLst/>
                          <a:latin typeface="Palatino Linotype" panose="02040502050505030304" pitchFamily="18" charset="0"/>
                        </a:rPr>
                        <a:t>Keos</a:t>
                      </a:r>
                      <a:r>
                        <a:rPr lang="de-DE" sz="1600" b="0" dirty="0">
                          <a:solidFill>
                            <a:schemeClr val="bg1"/>
                          </a:solidFill>
                          <a:effectLst/>
                          <a:latin typeface="Palatino Linotype" panose="02040502050505030304" pitchFamily="18" charset="0"/>
                        </a:rPr>
                        <a:t> und Hippias aus Elis. Denn jeder von diesen, ihr Männer, kann in jede Stadt gehen und dort die jungen Männer, die doch mit jedem ihrer Mitbürger kostenfrei zusammen sein könnten, --- diese überreden sie, den Umgang mit jenen (Mitbürgern) aufzugeben und mit ihnen zusammen zu sein, Geld dafür zu bezahlen und ihnen zu danken. </a:t>
                      </a:r>
                      <a:endParaRPr lang="de-DE" sz="1600" b="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2254" marR="62254" marT="0" marB="0">
                    <a:solidFill>
                      <a:schemeClr val="accent1">
                        <a:lumMod val="40000"/>
                        <a:lumOff val="60000"/>
                      </a:schemeClr>
                    </a:solidFill>
                  </a:tcPr>
                </a:tc>
              </a:tr>
            </a:tbl>
          </a:graphicData>
        </a:graphic>
      </p:graphicFrame>
      <p:sp>
        <p:nvSpPr>
          <p:cNvPr id="5" name="Textfeld 4"/>
          <p:cNvSpPr txBox="1"/>
          <p:nvPr/>
        </p:nvSpPr>
        <p:spPr>
          <a:xfrm>
            <a:off x="251520" y="188640"/>
            <a:ext cx="7848872" cy="1138773"/>
          </a:xfrm>
          <a:prstGeom prst="rect">
            <a:avLst/>
          </a:prstGeom>
          <a:noFill/>
          <a:ln>
            <a:noFill/>
          </a:ln>
        </p:spPr>
        <p:txBody>
          <a:bodyPr wrap="square" rtlCol="0">
            <a:spAutoFit/>
          </a:bodyPr>
          <a:lstStyle/>
          <a:p>
            <a:r>
              <a:rPr lang="de-DE" b="1" dirty="0" smtClean="0">
                <a:solidFill>
                  <a:schemeClr val="bg1"/>
                </a:solidFill>
                <a:latin typeface="Palatino Linotype" panose="02040502050505030304" pitchFamily="18" charset="0"/>
              </a:rPr>
              <a:t>Paralleltext</a:t>
            </a:r>
            <a:endParaRPr lang="de-DE" sz="1600" dirty="0" smtClean="0">
              <a:solidFill>
                <a:schemeClr val="bg1"/>
              </a:solidFill>
              <a:latin typeface="Palatino Linotype" panose="02040502050505030304" pitchFamily="18" charset="0"/>
            </a:endParaRPr>
          </a:p>
          <a:p>
            <a:r>
              <a:rPr lang="de-DE" sz="1600" dirty="0" smtClean="0">
                <a:solidFill>
                  <a:schemeClr val="bg1"/>
                </a:solidFill>
                <a:latin typeface="Palatino Linotype" panose="02040502050505030304" pitchFamily="18" charset="0"/>
              </a:rPr>
              <a:t>Pl</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Apol</a:t>
            </a:r>
            <a:r>
              <a:rPr lang="de-DE" sz="1600" dirty="0">
                <a:solidFill>
                  <a:schemeClr val="bg1"/>
                </a:solidFill>
                <a:latin typeface="Palatino Linotype" panose="02040502050505030304" pitchFamily="18" charset="0"/>
              </a:rPr>
              <a:t>. 19d ff.: In seiner Verteidigungsrede kommt Sokrates u. a. darauf zu sprechen, in welchen Punkten er sich von den Sophisten unterscheide… </a:t>
            </a:r>
          </a:p>
          <a:p>
            <a:endParaRPr lang="de-DE" dirty="0"/>
          </a:p>
        </p:txBody>
      </p:sp>
      <p:sp>
        <p:nvSpPr>
          <p:cNvPr id="6" name="Textfeld 5"/>
          <p:cNvSpPr txBox="1"/>
          <p:nvPr/>
        </p:nvSpPr>
        <p:spPr>
          <a:xfrm>
            <a:off x="107504" y="5189576"/>
            <a:ext cx="7200800" cy="1877437"/>
          </a:xfrm>
          <a:prstGeom prst="rect">
            <a:avLst/>
          </a:prstGeom>
          <a:noFill/>
        </p:spPr>
        <p:txBody>
          <a:bodyPr wrap="square" rtlCol="0">
            <a:spAutoFit/>
          </a:bodyPr>
          <a:lstStyle/>
          <a:p>
            <a:r>
              <a:rPr lang="de-DE" sz="1400" dirty="0">
                <a:solidFill>
                  <a:schemeClr val="bg1"/>
                </a:solidFill>
                <a:latin typeface="Palatino Linotype" panose="02040502050505030304" pitchFamily="18" charset="0"/>
              </a:rPr>
              <a:t>Aufgaben:</a:t>
            </a:r>
          </a:p>
          <a:p>
            <a:pPr marL="342900" lvl="0" indent="-342900">
              <a:buFont typeface="+mj-lt"/>
              <a:buAutoNum type="arabicPeriod"/>
            </a:pPr>
            <a:r>
              <a:rPr lang="de-DE" sz="1400" b="1" dirty="0">
                <a:solidFill>
                  <a:schemeClr val="bg1"/>
                </a:solidFill>
                <a:latin typeface="Palatino Linotype" panose="02040502050505030304" pitchFamily="18" charset="0"/>
              </a:rPr>
              <a:t>Lies dir die Übersetzung des griechischen Textes aufmerksam durch!</a:t>
            </a:r>
          </a:p>
          <a:p>
            <a:pPr marL="342900" lvl="0" indent="-342900">
              <a:buFont typeface="+mj-lt"/>
              <a:buAutoNum type="arabicPeriod"/>
            </a:pPr>
            <a:r>
              <a:rPr lang="de-DE" sz="1400" dirty="0">
                <a:solidFill>
                  <a:schemeClr val="bg1"/>
                </a:solidFill>
                <a:latin typeface="Palatino Linotype" panose="02040502050505030304" pitchFamily="18" charset="0"/>
              </a:rPr>
              <a:t>Gegen welche zwei Vorwürfe setzt sich Sokrates zur Wehr? Unterstreiche die entscheidenden Wörter im griechischen Text!</a:t>
            </a:r>
          </a:p>
          <a:p>
            <a:pPr marL="342900" lvl="0" indent="-342900">
              <a:buFont typeface="+mj-lt"/>
              <a:buAutoNum type="arabicPeriod"/>
            </a:pPr>
            <a:r>
              <a:rPr lang="de-DE" sz="1400" dirty="0">
                <a:solidFill>
                  <a:schemeClr val="bg1"/>
                </a:solidFill>
                <a:latin typeface="Palatino Linotype" panose="02040502050505030304" pitchFamily="18" charset="0"/>
              </a:rPr>
              <a:t>Sokrates nennt drei wichtige Vertreter der Sophisten, denen mehrere Gemeinsamkeiten nachgesagt werden. Suche </a:t>
            </a:r>
            <a:r>
              <a:rPr lang="de-DE" sz="1400" dirty="0" smtClean="0">
                <a:solidFill>
                  <a:schemeClr val="bg1"/>
                </a:solidFill>
                <a:latin typeface="Palatino Linotype" panose="02040502050505030304" pitchFamily="18" charset="0"/>
              </a:rPr>
              <a:t>diese Gemeinsamkeiten </a:t>
            </a:r>
            <a:r>
              <a:rPr lang="de-DE" sz="1400" dirty="0">
                <a:solidFill>
                  <a:schemeClr val="bg1"/>
                </a:solidFill>
                <a:latin typeface="Palatino Linotype" panose="02040502050505030304" pitchFamily="18" charset="0"/>
              </a:rPr>
              <a:t>zunächst in der Übersetzung und unterstreiche sie anschließend im griechischen Text!</a:t>
            </a:r>
          </a:p>
          <a:p>
            <a:endParaRPr lang="de-DE" dirty="0"/>
          </a:p>
        </p:txBody>
      </p:sp>
    </p:spTree>
    <p:extLst>
      <p:ext uri="{BB962C8B-B14F-4D97-AF65-F5344CB8AC3E}">
        <p14:creationId xmlns:p14="http://schemas.microsoft.com/office/powerpoint/2010/main" val="60386016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graphicFrame>
        <p:nvGraphicFramePr>
          <p:cNvPr id="4" name="Tabelle 3"/>
          <p:cNvGraphicFramePr>
            <a:graphicFrameLocks noGrp="1"/>
          </p:cNvGraphicFramePr>
          <p:nvPr>
            <p:extLst>
              <p:ext uri="{D42A27DB-BD31-4B8C-83A1-F6EECF244321}">
                <p14:modId xmlns:p14="http://schemas.microsoft.com/office/powerpoint/2010/main" val="3899626600"/>
              </p:ext>
            </p:extLst>
          </p:nvPr>
        </p:nvGraphicFramePr>
        <p:xfrm>
          <a:off x="107504" y="1408147"/>
          <a:ext cx="8905426" cy="3652901"/>
        </p:xfrm>
        <a:graphic>
          <a:graphicData uri="http://schemas.openxmlformats.org/drawingml/2006/table">
            <a:tbl>
              <a:tblPr firstRow="1" firstCol="1" bandRow="1">
                <a:tableStyleId>{5C22544A-7EE6-4342-B048-85BDC9FD1C3A}</a:tableStyleId>
              </a:tblPr>
              <a:tblGrid>
                <a:gridCol w="4452401"/>
                <a:gridCol w="4453025"/>
              </a:tblGrid>
              <a:tr h="3608363">
                <a:tc>
                  <a:txBody>
                    <a:bodyPr/>
                    <a:lstStyle/>
                    <a:p>
                      <a:pPr algn="l">
                        <a:lnSpc>
                          <a:spcPct val="107000"/>
                        </a:lnSpc>
                        <a:spcAft>
                          <a:spcPts val="0"/>
                        </a:spcAft>
                      </a:pPr>
                      <a:r>
                        <a:rPr lang="de-DE" sz="1600" b="0" dirty="0" smtClean="0">
                          <a:solidFill>
                            <a:schemeClr val="bg1"/>
                          </a:solidFill>
                          <a:effectLst/>
                          <a:latin typeface="Palatino Linotype" panose="02040502050505030304" pitchFamily="18" charset="0"/>
                        </a:rPr>
                        <a:t>(…) </a:t>
                      </a:r>
                      <a:r>
                        <a:rPr lang="de-DE" sz="1600" b="0" dirty="0" err="1" smtClean="0">
                          <a:solidFill>
                            <a:schemeClr val="bg1"/>
                          </a:solidFill>
                          <a:effectLst/>
                          <a:latin typeface="Palatino Linotype" panose="02040502050505030304" pitchFamily="18" charset="0"/>
                        </a:rPr>
                        <a:t>Εἴ</a:t>
                      </a:r>
                      <a:r>
                        <a:rPr lang="de-DE" sz="1600" b="0" dirty="0" smtClean="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τινος</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ἀκηκό</a:t>
                      </a:r>
                      <a:r>
                        <a:rPr lang="de-DE" sz="1600" b="0" dirty="0">
                          <a:solidFill>
                            <a:schemeClr val="bg1"/>
                          </a:solidFill>
                          <a:effectLst/>
                          <a:latin typeface="Palatino Linotype" panose="02040502050505030304" pitchFamily="18" charset="0"/>
                        </a:rPr>
                        <a:t>ατε ὡς </a:t>
                      </a:r>
                      <a:r>
                        <a:rPr lang="de-DE" sz="1600" b="1" u="sng" dirty="0">
                          <a:solidFill>
                            <a:schemeClr val="bg1"/>
                          </a:solidFill>
                          <a:effectLst/>
                          <a:latin typeface="Palatino Linotype" panose="02040502050505030304" pitchFamily="18" charset="0"/>
                        </a:rPr>
                        <a:t>ἐγὼ παιδεύειν ἐπιχειρῶ </a:t>
                      </a:r>
                      <a:r>
                        <a:rPr lang="de-DE" sz="1600" b="1" u="sng" dirty="0" smtClean="0">
                          <a:solidFill>
                            <a:schemeClr val="bg1"/>
                          </a:solidFill>
                          <a:effectLst/>
                          <a:latin typeface="Palatino Linotype" panose="02040502050505030304" pitchFamily="18" charset="0"/>
                        </a:rPr>
                        <a:t>ἀνθρώπους</a:t>
                      </a:r>
                      <a:r>
                        <a:rPr lang="de-DE" sz="1600" b="1" u="none" dirty="0" smtClean="0">
                          <a:solidFill>
                            <a:schemeClr val="bg1"/>
                          </a:solidFill>
                          <a:effectLst/>
                          <a:latin typeface="Palatino Linotype" panose="02040502050505030304" pitchFamily="18" charset="0"/>
                        </a:rPr>
                        <a:t> </a:t>
                      </a:r>
                      <a:r>
                        <a:rPr lang="de-DE" sz="1600" b="0" dirty="0" smtClean="0">
                          <a:solidFill>
                            <a:schemeClr val="bg1"/>
                          </a:solidFill>
                          <a:effectLst/>
                          <a:latin typeface="Palatino Linotype" panose="02040502050505030304" pitchFamily="18" charset="0"/>
                        </a:rPr>
                        <a:t>καὶ </a:t>
                      </a:r>
                      <a:r>
                        <a:rPr lang="de-DE" sz="1600" b="1" u="sng" dirty="0">
                          <a:solidFill>
                            <a:schemeClr val="bg1"/>
                          </a:solidFill>
                          <a:effectLst/>
                          <a:latin typeface="Palatino Linotype" panose="02040502050505030304" pitchFamily="18" charset="0"/>
                        </a:rPr>
                        <a:t>χρήματα πράττομαι</a:t>
                      </a:r>
                      <a:r>
                        <a:rPr lang="de-DE" sz="1600" b="0" dirty="0">
                          <a:solidFill>
                            <a:schemeClr val="bg1"/>
                          </a:solidFill>
                          <a:effectLst/>
                          <a:latin typeface="Palatino Linotype" panose="02040502050505030304" pitchFamily="18" charset="0"/>
                        </a:rPr>
                        <a:t>, οὐδὲ τοῦτο ἀληθές. </a:t>
                      </a:r>
                      <a:r>
                        <a:rPr lang="el-GR" sz="1600" b="0" dirty="0" smtClean="0">
                          <a:solidFill>
                            <a:schemeClr val="bg1"/>
                          </a:solidFill>
                          <a:effectLst/>
                          <a:latin typeface="Palatino Linotype" panose="02040502050505030304" pitchFamily="18" charset="0"/>
                        </a:rPr>
                        <a:t>Ἐ</a:t>
                      </a:r>
                      <a:r>
                        <a:rPr lang="de-DE" sz="1600" b="0" dirty="0" smtClean="0">
                          <a:solidFill>
                            <a:schemeClr val="bg1"/>
                          </a:solidFill>
                          <a:effectLst/>
                          <a:latin typeface="Palatino Linotype" panose="02040502050505030304" pitchFamily="18" charset="0"/>
                        </a:rPr>
                        <a:t>π</a:t>
                      </a:r>
                      <a:r>
                        <a:rPr lang="de-DE" sz="1600" b="0" dirty="0" err="1" smtClean="0">
                          <a:solidFill>
                            <a:schemeClr val="bg1"/>
                          </a:solidFill>
                          <a:effectLst/>
                          <a:latin typeface="Palatino Linotype" panose="02040502050505030304" pitchFamily="18" charset="0"/>
                        </a:rPr>
                        <a:t>εὶ</a:t>
                      </a:r>
                      <a:r>
                        <a:rPr lang="de-DE" sz="1600" b="0" dirty="0" smtClean="0">
                          <a:solidFill>
                            <a:schemeClr val="bg1"/>
                          </a:solidFill>
                          <a:effectLst/>
                          <a:latin typeface="Palatino Linotype" panose="02040502050505030304" pitchFamily="18" charset="0"/>
                        </a:rPr>
                        <a:t> </a:t>
                      </a:r>
                      <a:r>
                        <a:rPr lang="de-DE" sz="1600" b="0" dirty="0">
                          <a:solidFill>
                            <a:schemeClr val="bg1"/>
                          </a:solidFill>
                          <a:effectLst/>
                          <a:latin typeface="Palatino Linotype" panose="02040502050505030304" pitchFamily="18" charset="0"/>
                        </a:rPr>
                        <a:t>καὶ </a:t>
                      </a:r>
                      <a:r>
                        <a:rPr lang="de-DE" sz="1600" b="0" dirty="0" err="1">
                          <a:solidFill>
                            <a:schemeClr val="bg1"/>
                          </a:solidFill>
                          <a:effectLst/>
                          <a:latin typeface="Palatino Linotype" panose="02040502050505030304" pitchFamily="18" charset="0"/>
                        </a:rPr>
                        <a:t>τοῦτό</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γέ</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μοι</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δοκεῖ</a:t>
                      </a:r>
                      <a:r>
                        <a:rPr lang="de-DE" sz="1600" b="0" dirty="0">
                          <a:solidFill>
                            <a:schemeClr val="bg1"/>
                          </a:solidFill>
                          <a:effectLst/>
                          <a:latin typeface="Palatino Linotype" panose="02040502050505030304" pitchFamily="18" charset="0"/>
                        </a:rPr>
                        <a:t> κα</a:t>
                      </a:r>
                      <a:r>
                        <a:rPr lang="de-DE" sz="1600" b="0" dirty="0" err="1">
                          <a:solidFill>
                            <a:schemeClr val="bg1"/>
                          </a:solidFill>
                          <a:effectLst/>
                          <a:latin typeface="Palatino Linotype" panose="02040502050505030304" pitchFamily="18" charset="0"/>
                        </a:rPr>
                        <a:t>λὸν</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εἶν</a:t>
                      </a:r>
                      <a:r>
                        <a:rPr lang="de-DE" sz="1600" b="0" dirty="0">
                          <a:solidFill>
                            <a:schemeClr val="bg1"/>
                          </a:solidFill>
                          <a:effectLst/>
                          <a:latin typeface="Palatino Linotype" panose="02040502050505030304" pitchFamily="18" charset="0"/>
                        </a:rPr>
                        <a:t>αι, εἴ τις οἷός τ᾽ εἴη παιδεύειν ἀνθρώπους ὥσπερ Γοργίας τε ὁ Λεοντῖνος καὶ Πρόδικος ὁ Κεῖος καὶ Ἱππίας ὁ Ἠλεῖος. </a:t>
                      </a:r>
                      <a:r>
                        <a:rPr lang="de-DE" sz="1600" b="0" dirty="0" err="1">
                          <a:solidFill>
                            <a:schemeClr val="bg1"/>
                          </a:solidFill>
                          <a:effectLst/>
                          <a:latin typeface="Palatino Linotype" panose="02040502050505030304" pitchFamily="18" charset="0"/>
                        </a:rPr>
                        <a:t>τούτων</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γὰρ</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ἕκ</a:t>
                      </a:r>
                      <a:r>
                        <a:rPr lang="de-DE" sz="1600" b="0" dirty="0">
                          <a:solidFill>
                            <a:schemeClr val="bg1"/>
                          </a:solidFill>
                          <a:effectLst/>
                          <a:latin typeface="Palatino Linotype" panose="02040502050505030304" pitchFamily="18" charset="0"/>
                        </a:rPr>
                        <a:t>αστος, ὦ ἄνδρες, οἷός τ᾽ ἐστὶν ἰὼν εἰς ἑκάστην τῶν πόλεων τοὺς νέους, οἷς ἔξεστι τῶν ἑαυτῶν πολιτῶν προῖκα συνεῖναι, ᾧ ἂν βούλωνται --- τούτους πείθουσι τὰς ἐκείνων συνουσίας ἀπολιπόντας σφίσιν συνεῖναι χρήματα διδόντας καὶ χάριν προσειδέναι. </a:t>
                      </a:r>
                      <a:endParaRPr lang="de-DE" sz="1600" b="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2254" marR="62254" marT="0" marB="0">
                    <a:solidFill>
                      <a:schemeClr val="accent1">
                        <a:lumMod val="40000"/>
                        <a:lumOff val="60000"/>
                      </a:schemeClr>
                    </a:solidFill>
                  </a:tcPr>
                </a:tc>
                <a:tc>
                  <a:txBody>
                    <a:bodyPr/>
                    <a:lstStyle/>
                    <a:p>
                      <a:pPr algn="l">
                        <a:lnSpc>
                          <a:spcPct val="107000"/>
                        </a:lnSpc>
                        <a:spcAft>
                          <a:spcPts val="0"/>
                        </a:spcAft>
                      </a:pPr>
                      <a:r>
                        <a:rPr lang="de-DE" sz="1600" b="0" dirty="0">
                          <a:solidFill>
                            <a:schemeClr val="bg1"/>
                          </a:solidFill>
                          <a:effectLst/>
                          <a:latin typeface="Palatino Linotype" panose="02040502050505030304" pitchFamily="18" charset="0"/>
                        </a:rPr>
                        <a:t>Wenn ihr etwa von irgendjemandem gehört habt, dass ich versuche, Menschen zu erziehen und Geld dafür nehme, ist auch das nicht wahr. Allerdings scheint mir auch das etwas Schönes zu sein, wenn einer im Stande ist, Menschen zu erziehen, wie </a:t>
                      </a:r>
                      <a:r>
                        <a:rPr lang="de-DE" sz="1600" b="0" dirty="0" err="1">
                          <a:solidFill>
                            <a:schemeClr val="bg1"/>
                          </a:solidFill>
                          <a:effectLst/>
                          <a:latin typeface="Palatino Linotype" panose="02040502050505030304" pitchFamily="18" charset="0"/>
                        </a:rPr>
                        <a:t>Gorgias</a:t>
                      </a:r>
                      <a:r>
                        <a:rPr lang="de-DE" sz="1600" b="0" dirty="0">
                          <a:solidFill>
                            <a:schemeClr val="bg1"/>
                          </a:solidFill>
                          <a:effectLst/>
                          <a:latin typeface="Palatino Linotype" panose="02040502050505030304" pitchFamily="18" charset="0"/>
                        </a:rPr>
                        <a:t> aus </a:t>
                      </a:r>
                      <a:r>
                        <a:rPr lang="de-DE" sz="1600" b="0" dirty="0" err="1">
                          <a:solidFill>
                            <a:schemeClr val="bg1"/>
                          </a:solidFill>
                          <a:effectLst/>
                          <a:latin typeface="Palatino Linotype" panose="02040502050505030304" pitchFamily="18" charset="0"/>
                        </a:rPr>
                        <a:t>Leontinoi</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Prodikos</a:t>
                      </a:r>
                      <a:r>
                        <a:rPr lang="de-DE" sz="1600" b="0" dirty="0">
                          <a:solidFill>
                            <a:schemeClr val="bg1"/>
                          </a:solidFill>
                          <a:effectLst/>
                          <a:latin typeface="Palatino Linotype" panose="02040502050505030304" pitchFamily="18" charset="0"/>
                        </a:rPr>
                        <a:t> aus </a:t>
                      </a:r>
                      <a:r>
                        <a:rPr lang="de-DE" sz="1600" b="0" dirty="0" err="1">
                          <a:solidFill>
                            <a:schemeClr val="bg1"/>
                          </a:solidFill>
                          <a:effectLst/>
                          <a:latin typeface="Palatino Linotype" panose="02040502050505030304" pitchFamily="18" charset="0"/>
                        </a:rPr>
                        <a:t>Keos</a:t>
                      </a:r>
                      <a:r>
                        <a:rPr lang="de-DE" sz="1600" b="0" dirty="0">
                          <a:solidFill>
                            <a:schemeClr val="bg1"/>
                          </a:solidFill>
                          <a:effectLst/>
                          <a:latin typeface="Palatino Linotype" panose="02040502050505030304" pitchFamily="18" charset="0"/>
                        </a:rPr>
                        <a:t> und Hippias aus Elis. Denn jeder von diesen, ihr Männer, kann in jede Stadt gehen und dort die jungen Männer, die doch mit jedem ihrer Mitbürger kostenfrei zusammen sein könnten, --- diese überreden sie, den Umgang mit jenen (Mitbürgern) aufzugeben und mit ihnen zusammen zu sein, Geld dafür zu bezahlen und ihnen zu danken. </a:t>
                      </a:r>
                      <a:endParaRPr lang="de-DE" sz="1600" b="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2254" marR="62254" marT="0" marB="0">
                    <a:solidFill>
                      <a:schemeClr val="accent1">
                        <a:lumMod val="40000"/>
                        <a:lumOff val="60000"/>
                      </a:schemeClr>
                    </a:solidFill>
                  </a:tcPr>
                </a:tc>
              </a:tr>
            </a:tbl>
          </a:graphicData>
        </a:graphic>
      </p:graphicFrame>
      <p:sp>
        <p:nvSpPr>
          <p:cNvPr id="5" name="Textfeld 4"/>
          <p:cNvSpPr txBox="1"/>
          <p:nvPr/>
        </p:nvSpPr>
        <p:spPr>
          <a:xfrm>
            <a:off x="251520" y="188640"/>
            <a:ext cx="7848872" cy="1138773"/>
          </a:xfrm>
          <a:prstGeom prst="rect">
            <a:avLst/>
          </a:prstGeom>
          <a:noFill/>
        </p:spPr>
        <p:txBody>
          <a:bodyPr wrap="square" rtlCol="0">
            <a:spAutoFit/>
          </a:bodyPr>
          <a:lstStyle/>
          <a:p>
            <a:r>
              <a:rPr lang="de-DE" b="1" dirty="0" smtClean="0">
                <a:solidFill>
                  <a:schemeClr val="bg1"/>
                </a:solidFill>
                <a:latin typeface="Palatino Linotype" panose="02040502050505030304" pitchFamily="18" charset="0"/>
              </a:rPr>
              <a:t>Paralleltext</a:t>
            </a:r>
          </a:p>
          <a:p>
            <a:r>
              <a:rPr lang="de-DE" sz="1600" dirty="0" smtClean="0">
                <a:solidFill>
                  <a:schemeClr val="bg1"/>
                </a:solidFill>
                <a:latin typeface="Palatino Linotype" panose="02040502050505030304" pitchFamily="18" charset="0"/>
              </a:rPr>
              <a:t>Pl</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Apol</a:t>
            </a:r>
            <a:r>
              <a:rPr lang="de-DE" sz="1600" dirty="0">
                <a:solidFill>
                  <a:schemeClr val="bg1"/>
                </a:solidFill>
                <a:latin typeface="Palatino Linotype" panose="02040502050505030304" pitchFamily="18" charset="0"/>
              </a:rPr>
              <a:t>. 19d ff.: In seiner Verteidigungsrede kommt Sokrates u. a. darauf zu sprechen, in welchen Punkten er sich von den Sophisten unterscheide… </a:t>
            </a:r>
          </a:p>
          <a:p>
            <a:endParaRPr lang="de-DE" dirty="0"/>
          </a:p>
        </p:txBody>
      </p:sp>
      <p:sp>
        <p:nvSpPr>
          <p:cNvPr id="6" name="Textfeld 5"/>
          <p:cNvSpPr txBox="1"/>
          <p:nvPr/>
        </p:nvSpPr>
        <p:spPr>
          <a:xfrm>
            <a:off x="107504" y="5189576"/>
            <a:ext cx="7200800" cy="1877437"/>
          </a:xfrm>
          <a:prstGeom prst="rect">
            <a:avLst/>
          </a:prstGeom>
          <a:noFill/>
        </p:spPr>
        <p:txBody>
          <a:bodyPr wrap="square" rtlCol="0">
            <a:spAutoFit/>
          </a:bodyPr>
          <a:lstStyle/>
          <a:p>
            <a:r>
              <a:rPr lang="de-DE" sz="1400" dirty="0">
                <a:solidFill>
                  <a:schemeClr val="bg1"/>
                </a:solidFill>
                <a:latin typeface="Palatino Linotype" panose="02040502050505030304" pitchFamily="18" charset="0"/>
              </a:rPr>
              <a:t>Aufgaben:</a:t>
            </a:r>
          </a:p>
          <a:p>
            <a:pPr marL="342900" lvl="0" indent="-342900">
              <a:buFont typeface="+mj-lt"/>
              <a:buAutoNum type="arabicPeriod"/>
            </a:pPr>
            <a:r>
              <a:rPr lang="de-DE" sz="1400" dirty="0">
                <a:solidFill>
                  <a:schemeClr val="bg1"/>
                </a:solidFill>
                <a:latin typeface="Palatino Linotype" panose="02040502050505030304" pitchFamily="18" charset="0"/>
              </a:rPr>
              <a:t>Lies dir die Übersetzung des griechischen Textes aufmerksam durch!</a:t>
            </a:r>
          </a:p>
          <a:p>
            <a:pPr marL="342900" lvl="0" indent="-342900">
              <a:buFont typeface="+mj-lt"/>
              <a:buAutoNum type="arabicPeriod"/>
            </a:pPr>
            <a:r>
              <a:rPr lang="de-DE" sz="1400" b="1" dirty="0">
                <a:solidFill>
                  <a:schemeClr val="bg1"/>
                </a:solidFill>
                <a:latin typeface="Palatino Linotype" panose="02040502050505030304" pitchFamily="18" charset="0"/>
              </a:rPr>
              <a:t>Gegen welche zwei Vorwürfe setzt sich Sokrates zur Wehr? Unterstreiche die entscheidenden Wörter im griechischen Text!</a:t>
            </a:r>
          </a:p>
          <a:p>
            <a:pPr marL="342900" lvl="0" indent="-342900">
              <a:buFont typeface="+mj-lt"/>
              <a:buAutoNum type="arabicPeriod"/>
            </a:pPr>
            <a:r>
              <a:rPr lang="de-DE" sz="1400" dirty="0">
                <a:solidFill>
                  <a:schemeClr val="bg1"/>
                </a:solidFill>
                <a:latin typeface="Palatino Linotype" panose="02040502050505030304" pitchFamily="18" charset="0"/>
              </a:rPr>
              <a:t>Sokrates nennt drei wichtige Vertreter der Sophisten, denen mehrere Gemeinsamkeiten nachgesagt werden. Suche diese </a:t>
            </a:r>
            <a:r>
              <a:rPr lang="de-DE" sz="1400" dirty="0" smtClean="0">
                <a:solidFill>
                  <a:schemeClr val="bg1"/>
                </a:solidFill>
                <a:latin typeface="Palatino Linotype" panose="02040502050505030304" pitchFamily="18" charset="0"/>
              </a:rPr>
              <a:t>Gemeinsamkeiten zunächst </a:t>
            </a:r>
            <a:r>
              <a:rPr lang="de-DE" sz="1400" dirty="0">
                <a:solidFill>
                  <a:schemeClr val="bg1"/>
                </a:solidFill>
                <a:latin typeface="Palatino Linotype" panose="02040502050505030304" pitchFamily="18" charset="0"/>
              </a:rPr>
              <a:t>in der Übersetzung und unterstreiche sie anschließend im griechischen Text!</a:t>
            </a:r>
          </a:p>
          <a:p>
            <a:endParaRPr lang="de-DE" dirty="0"/>
          </a:p>
        </p:txBody>
      </p:sp>
    </p:spTree>
    <p:extLst>
      <p:ext uri="{BB962C8B-B14F-4D97-AF65-F5344CB8AC3E}">
        <p14:creationId xmlns:p14="http://schemas.microsoft.com/office/powerpoint/2010/main" val="41053912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graphicFrame>
        <p:nvGraphicFramePr>
          <p:cNvPr id="4" name="Tabelle 3"/>
          <p:cNvGraphicFramePr>
            <a:graphicFrameLocks noGrp="1"/>
          </p:cNvGraphicFramePr>
          <p:nvPr>
            <p:extLst>
              <p:ext uri="{D42A27DB-BD31-4B8C-83A1-F6EECF244321}">
                <p14:modId xmlns:p14="http://schemas.microsoft.com/office/powerpoint/2010/main" val="3093521124"/>
              </p:ext>
            </p:extLst>
          </p:nvPr>
        </p:nvGraphicFramePr>
        <p:xfrm>
          <a:off x="107504" y="1408147"/>
          <a:ext cx="8905426" cy="3652901"/>
        </p:xfrm>
        <a:graphic>
          <a:graphicData uri="http://schemas.openxmlformats.org/drawingml/2006/table">
            <a:tbl>
              <a:tblPr firstRow="1" firstCol="1" bandRow="1">
                <a:tableStyleId>{5C22544A-7EE6-4342-B048-85BDC9FD1C3A}</a:tableStyleId>
              </a:tblPr>
              <a:tblGrid>
                <a:gridCol w="4452401"/>
                <a:gridCol w="4453025"/>
              </a:tblGrid>
              <a:tr h="3608363">
                <a:tc>
                  <a:txBody>
                    <a:bodyPr/>
                    <a:lstStyle/>
                    <a:p>
                      <a:pPr algn="l">
                        <a:lnSpc>
                          <a:spcPct val="107000"/>
                        </a:lnSpc>
                        <a:spcAft>
                          <a:spcPts val="0"/>
                        </a:spcAft>
                      </a:pPr>
                      <a:r>
                        <a:rPr lang="de-DE" sz="1600" b="0" dirty="0">
                          <a:solidFill>
                            <a:schemeClr val="bg1"/>
                          </a:solidFill>
                          <a:effectLst/>
                          <a:latin typeface="Palatino Linotype" panose="02040502050505030304" pitchFamily="18" charset="0"/>
                        </a:rPr>
                        <a:t>(…) </a:t>
                      </a:r>
                      <a:r>
                        <a:rPr lang="de-DE" sz="1600" b="0" dirty="0" err="1" smtClean="0">
                          <a:solidFill>
                            <a:schemeClr val="bg1"/>
                          </a:solidFill>
                          <a:effectLst/>
                          <a:latin typeface="Palatino Linotype" panose="02040502050505030304" pitchFamily="18" charset="0"/>
                        </a:rPr>
                        <a:t>Εἴ</a:t>
                      </a:r>
                      <a:r>
                        <a:rPr lang="de-DE" sz="1600" b="0" dirty="0" smtClean="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τινος</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ἀκηκό</a:t>
                      </a:r>
                      <a:r>
                        <a:rPr lang="de-DE" sz="1600" b="0" dirty="0">
                          <a:solidFill>
                            <a:schemeClr val="bg1"/>
                          </a:solidFill>
                          <a:effectLst/>
                          <a:latin typeface="Palatino Linotype" panose="02040502050505030304" pitchFamily="18" charset="0"/>
                        </a:rPr>
                        <a:t>ατε ὡς ἐγὼ παιδεύειν ἐπιχειρῶ ἀνθρώπους καὶ χρήματα πράττομαι, οὐδὲ τοῦτο ἀληθές. </a:t>
                      </a:r>
                      <a:r>
                        <a:rPr lang="el-GR" sz="1600" b="0" dirty="0" smtClean="0">
                          <a:solidFill>
                            <a:schemeClr val="bg1"/>
                          </a:solidFill>
                          <a:effectLst/>
                          <a:latin typeface="Palatino Linotype" panose="02040502050505030304" pitchFamily="18" charset="0"/>
                        </a:rPr>
                        <a:t>Ἐ</a:t>
                      </a:r>
                      <a:r>
                        <a:rPr lang="de-DE" sz="1600" b="0" dirty="0" smtClean="0">
                          <a:solidFill>
                            <a:schemeClr val="bg1"/>
                          </a:solidFill>
                          <a:effectLst/>
                          <a:latin typeface="Palatino Linotype" panose="02040502050505030304" pitchFamily="18" charset="0"/>
                        </a:rPr>
                        <a:t>π</a:t>
                      </a:r>
                      <a:r>
                        <a:rPr lang="de-DE" sz="1600" b="0" dirty="0" err="1" smtClean="0">
                          <a:solidFill>
                            <a:schemeClr val="bg1"/>
                          </a:solidFill>
                          <a:effectLst/>
                          <a:latin typeface="Palatino Linotype" panose="02040502050505030304" pitchFamily="18" charset="0"/>
                        </a:rPr>
                        <a:t>εὶ</a:t>
                      </a:r>
                      <a:r>
                        <a:rPr lang="de-DE" sz="1600" b="0" dirty="0" smtClean="0">
                          <a:solidFill>
                            <a:schemeClr val="bg1"/>
                          </a:solidFill>
                          <a:effectLst/>
                          <a:latin typeface="Palatino Linotype" panose="02040502050505030304" pitchFamily="18" charset="0"/>
                        </a:rPr>
                        <a:t> </a:t>
                      </a:r>
                      <a:r>
                        <a:rPr lang="de-DE" sz="1600" b="0" dirty="0">
                          <a:solidFill>
                            <a:schemeClr val="bg1"/>
                          </a:solidFill>
                          <a:effectLst/>
                          <a:latin typeface="Palatino Linotype" panose="02040502050505030304" pitchFamily="18" charset="0"/>
                        </a:rPr>
                        <a:t>καὶ </a:t>
                      </a:r>
                      <a:r>
                        <a:rPr lang="de-DE" sz="1600" b="0" dirty="0" err="1">
                          <a:solidFill>
                            <a:schemeClr val="bg1"/>
                          </a:solidFill>
                          <a:effectLst/>
                          <a:latin typeface="Palatino Linotype" panose="02040502050505030304" pitchFamily="18" charset="0"/>
                        </a:rPr>
                        <a:t>τοῦτό</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γέ</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μοι</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δοκεῖ</a:t>
                      </a:r>
                      <a:r>
                        <a:rPr lang="de-DE" sz="1600" b="0" dirty="0">
                          <a:solidFill>
                            <a:schemeClr val="bg1"/>
                          </a:solidFill>
                          <a:effectLst/>
                          <a:latin typeface="Palatino Linotype" panose="02040502050505030304" pitchFamily="18" charset="0"/>
                        </a:rPr>
                        <a:t> κα</a:t>
                      </a:r>
                      <a:r>
                        <a:rPr lang="de-DE" sz="1600" b="0" dirty="0" err="1">
                          <a:solidFill>
                            <a:schemeClr val="bg1"/>
                          </a:solidFill>
                          <a:effectLst/>
                          <a:latin typeface="Palatino Linotype" panose="02040502050505030304" pitchFamily="18" charset="0"/>
                        </a:rPr>
                        <a:t>λὸν</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εἶν</a:t>
                      </a:r>
                      <a:r>
                        <a:rPr lang="de-DE" sz="1600" b="0" dirty="0">
                          <a:solidFill>
                            <a:schemeClr val="bg1"/>
                          </a:solidFill>
                          <a:effectLst/>
                          <a:latin typeface="Palatino Linotype" panose="02040502050505030304" pitchFamily="18" charset="0"/>
                        </a:rPr>
                        <a:t>αι, εἴ τις οἷός τ᾽ εἴη παιδεύειν ἀνθρώπους ὥσπερ Γοργίας τε ὁ Λεοντῖνος καὶ Πρόδικος ὁ Κεῖος καὶ Ἱππίας ὁ Ἠλεῖος. </a:t>
                      </a:r>
                      <a:r>
                        <a:rPr lang="de-DE" sz="1600" b="1" u="sng" dirty="0" err="1">
                          <a:solidFill>
                            <a:schemeClr val="bg1"/>
                          </a:solidFill>
                          <a:effectLst/>
                          <a:latin typeface="Palatino Linotype" panose="02040502050505030304" pitchFamily="18" charset="0"/>
                        </a:rPr>
                        <a:t>τούτων</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γὰρ</a:t>
                      </a:r>
                      <a:r>
                        <a:rPr lang="de-DE" sz="1600" b="0" dirty="0">
                          <a:solidFill>
                            <a:schemeClr val="bg1"/>
                          </a:solidFill>
                          <a:effectLst/>
                          <a:latin typeface="Palatino Linotype" panose="02040502050505030304" pitchFamily="18" charset="0"/>
                        </a:rPr>
                        <a:t> </a:t>
                      </a:r>
                      <a:r>
                        <a:rPr lang="de-DE" sz="1600" b="1" u="sng" dirty="0" err="1">
                          <a:solidFill>
                            <a:schemeClr val="bg1"/>
                          </a:solidFill>
                          <a:effectLst/>
                          <a:latin typeface="Palatino Linotype" panose="02040502050505030304" pitchFamily="18" charset="0"/>
                        </a:rPr>
                        <a:t>ἕκ</a:t>
                      </a:r>
                      <a:r>
                        <a:rPr lang="de-DE" sz="1600" b="1" u="sng" dirty="0">
                          <a:solidFill>
                            <a:schemeClr val="bg1"/>
                          </a:solidFill>
                          <a:effectLst/>
                          <a:latin typeface="Palatino Linotype" panose="02040502050505030304" pitchFamily="18" charset="0"/>
                        </a:rPr>
                        <a:t>αστος</a:t>
                      </a:r>
                      <a:r>
                        <a:rPr lang="de-DE" sz="1600" b="0" dirty="0">
                          <a:solidFill>
                            <a:schemeClr val="bg1"/>
                          </a:solidFill>
                          <a:effectLst/>
                          <a:latin typeface="Palatino Linotype" panose="02040502050505030304" pitchFamily="18" charset="0"/>
                        </a:rPr>
                        <a:t>, ὦ ἄνδρες, οἷός τ᾽ ἐστὶν </a:t>
                      </a:r>
                      <a:r>
                        <a:rPr lang="de-DE" sz="1600" b="1" u="sng" dirty="0">
                          <a:solidFill>
                            <a:schemeClr val="bg1"/>
                          </a:solidFill>
                          <a:effectLst/>
                          <a:latin typeface="Palatino Linotype" panose="02040502050505030304" pitchFamily="18" charset="0"/>
                        </a:rPr>
                        <a:t>ἰὼν εἰς ἑκάστην τῶν πόλεων</a:t>
                      </a:r>
                      <a:r>
                        <a:rPr lang="de-DE" sz="1600" b="0" dirty="0">
                          <a:solidFill>
                            <a:schemeClr val="bg1"/>
                          </a:solidFill>
                          <a:effectLst/>
                          <a:latin typeface="Palatino Linotype" panose="02040502050505030304" pitchFamily="18" charset="0"/>
                        </a:rPr>
                        <a:t> </a:t>
                      </a:r>
                      <a:r>
                        <a:rPr lang="de-DE" sz="1600" b="1" u="sng" dirty="0">
                          <a:solidFill>
                            <a:schemeClr val="bg1"/>
                          </a:solidFill>
                          <a:effectLst/>
                          <a:latin typeface="Palatino Linotype" panose="02040502050505030304" pitchFamily="18" charset="0"/>
                        </a:rPr>
                        <a:t>τοὺς νέους</a:t>
                      </a:r>
                      <a:r>
                        <a:rPr lang="de-DE" sz="1600" b="0" dirty="0">
                          <a:solidFill>
                            <a:schemeClr val="bg1"/>
                          </a:solidFill>
                          <a:effectLst/>
                          <a:latin typeface="Palatino Linotype" panose="02040502050505030304" pitchFamily="18" charset="0"/>
                        </a:rPr>
                        <a:t>, οἷς ἔξεστι τῶν ἑαυτῶν πολιτῶν προῖκα συνεῖναι, ᾧ ἂν βούλωνται --- </a:t>
                      </a:r>
                      <a:r>
                        <a:rPr lang="de-DE" sz="1600" b="1" u="sng" dirty="0">
                          <a:solidFill>
                            <a:schemeClr val="bg1"/>
                          </a:solidFill>
                          <a:effectLst/>
                          <a:latin typeface="Palatino Linotype" panose="02040502050505030304" pitchFamily="18" charset="0"/>
                        </a:rPr>
                        <a:t>τούτους πείθουσι</a:t>
                      </a:r>
                      <a:r>
                        <a:rPr lang="de-DE" sz="1600" b="0" dirty="0">
                          <a:solidFill>
                            <a:schemeClr val="bg1"/>
                          </a:solidFill>
                          <a:effectLst/>
                          <a:latin typeface="Palatino Linotype" panose="02040502050505030304" pitchFamily="18" charset="0"/>
                        </a:rPr>
                        <a:t> </a:t>
                      </a:r>
                      <a:r>
                        <a:rPr lang="de-DE" sz="1600" b="0" u="none" dirty="0">
                          <a:solidFill>
                            <a:schemeClr val="bg1"/>
                          </a:solidFill>
                          <a:effectLst/>
                          <a:latin typeface="Palatino Linotype" panose="02040502050505030304" pitchFamily="18" charset="0"/>
                        </a:rPr>
                        <a:t>τὰς ἐκείνων συνουσίας ἀπολιπόντας</a:t>
                      </a:r>
                      <a:r>
                        <a:rPr lang="de-DE" sz="1600" b="0" dirty="0">
                          <a:solidFill>
                            <a:schemeClr val="bg1"/>
                          </a:solidFill>
                          <a:effectLst/>
                          <a:latin typeface="Palatino Linotype" panose="02040502050505030304" pitchFamily="18" charset="0"/>
                        </a:rPr>
                        <a:t> </a:t>
                      </a:r>
                      <a:r>
                        <a:rPr lang="de-DE" sz="1600" b="1" u="sng" dirty="0">
                          <a:solidFill>
                            <a:schemeClr val="bg1"/>
                          </a:solidFill>
                          <a:effectLst/>
                          <a:latin typeface="Palatino Linotype" panose="02040502050505030304" pitchFamily="18" charset="0"/>
                        </a:rPr>
                        <a:t>σφίσιν συνεῖναι χρήματα διδόντας</a:t>
                      </a:r>
                      <a:r>
                        <a:rPr lang="de-DE" sz="1600" b="1" u="none" dirty="0">
                          <a:solidFill>
                            <a:schemeClr val="bg1"/>
                          </a:solidFill>
                          <a:effectLst/>
                          <a:latin typeface="Palatino Linotype" panose="02040502050505030304" pitchFamily="18" charset="0"/>
                        </a:rPr>
                        <a:t> </a:t>
                      </a:r>
                      <a:r>
                        <a:rPr lang="de-DE" sz="1600" b="0" u="none" dirty="0" smtClean="0">
                          <a:solidFill>
                            <a:schemeClr val="bg1"/>
                          </a:solidFill>
                          <a:effectLst/>
                          <a:latin typeface="Palatino Linotype" panose="02040502050505030304" pitchFamily="18" charset="0"/>
                        </a:rPr>
                        <a:t>καὶ</a:t>
                      </a:r>
                      <a:r>
                        <a:rPr lang="de-DE" sz="1600" b="1" u="none" dirty="0" smtClean="0">
                          <a:solidFill>
                            <a:schemeClr val="bg1"/>
                          </a:solidFill>
                          <a:effectLst/>
                          <a:latin typeface="Palatino Linotype" panose="02040502050505030304" pitchFamily="18" charset="0"/>
                        </a:rPr>
                        <a:t> </a:t>
                      </a:r>
                      <a:r>
                        <a:rPr lang="de-DE" sz="1600" b="1" u="sng" dirty="0">
                          <a:solidFill>
                            <a:schemeClr val="bg1"/>
                          </a:solidFill>
                          <a:effectLst/>
                          <a:latin typeface="Palatino Linotype" panose="02040502050505030304" pitchFamily="18" charset="0"/>
                        </a:rPr>
                        <a:t>χάριν προσειδέναι</a:t>
                      </a:r>
                      <a:r>
                        <a:rPr lang="de-DE" sz="1600" b="0" dirty="0">
                          <a:solidFill>
                            <a:schemeClr val="bg1"/>
                          </a:solidFill>
                          <a:effectLst/>
                          <a:latin typeface="Palatino Linotype" panose="02040502050505030304" pitchFamily="18" charset="0"/>
                        </a:rPr>
                        <a:t>. </a:t>
                      </a:r>
                      <a:endParaRPr lang="de-DE" sz="1600" b="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2254" marR="62254" marT="0" marB="0">
                    <a:solidFill>
                      <a:schemeClr val="accent1">
                        <a:lumMod val="40000"/>
                        <a:lumOff val="60000"/>
                      </a:schemeClr>
                    </a:solidFill>
                  </a:tcPr>
                </a:tc>
                <a:tc>
                  <a:txBody>
                    <a:bodyPr/>
                    <a:lstStyle/>
                    <a:p>
                      <a:pPr algn="l">
                        <a:lnSpc>
                          <a:spcPct val="107000"/>
                        </a:lnSpc>
                        <a:spcAft>
                          <a:spcPts val="0"/>
                        </a:spcAft>
                      </a:pPr>
                      <a:r>
                        <a:rPr lang="de-DE" sz="1600" b="0" dirty="0">
                          <a:solidFill>
                            <a:schemeClr val="bg1"/>
                          </a:solidFill>
                          <a:effectLst/>
                          <a:latin typeface="Palatino Linotype" panose="02040502050505030304" pitchFamily="18" charset="0"/>
                        </a:rPr>
                        <a:t>Wenn ihr etwa von irgendjemandem gehört habt, dass ich versuche, Menschen zu erziehen und Geld dafür nehme, ist auch das nicht wahr. Allerdings scheint mir auch das etwas Schönes zu sein, wenn einer im Stande ist, Menschen zu erziehen, wie </a:t>
                      </a:r>
                      <a:r>
                        <a:rPr lang="de-DE" sz="1600" b="0" dirty="0" err="1">
                          <a:solidFill>
                            <a:schemeClr val="bg1"/>
                          </a:solidFill>
                          <a:effectLst/>
                          <a:latin typeface="Palatino Linotype" panose="02040502050505030304" pitchFamily="18" charset="0"/>
                        </a:rPr>
                        <a:t>Gorgias</a:t>
                      </a:r>
                      <a:r>
                        <a:rPr lang="de-DE" sz="1600" b="0" dirty="0">
                          <a:solidFill>
                            <a:schemeClr val="bg1"/>
                          </a:solidFill>
                          <a:effectLst/>
                          <a:latin typeface="Palatino Linotype" panose="02040502050505030304" pitchFamily="18" charset="0"/>
                        </a:rPr>
                        <a:t> aus </a:t>
                      </a:r>
                      <a:r>
                        <a:rPr lang="de-DE" sz="1600" b="0" dirty="0" err="1">
                          <a:solidFill>
                            <a:schemeClr val="bg1"/>
                          </a:solidFill>
                          <a:effectLst/>
                          <a:latin typeface="Palatino Linotype" panose="02040502050505030304" pitchFamily="18" charset="0"/>
                        </a:rPr>
                        <a:t>Leontinoi</a:t>
                      </a:r>
                      <a:r>
                        <a:rPr lang="de-DE" sz="1600" b="0" dirty="0">
                          <a:solidFill>
                            <a:schemeClr val="bg1"/>
                          </a:solidFill>
                          <a:effectLst/>
                          <a:latin typeface="Palatino Linotype" panose="02040502050505030304" pitchFamily="18" charset="0"/>
                        </a:rPr>
                        <a:t>, </a:t>
                      </a:r>
                      <a:r>
                        <a:rPr lang="de-DE" sz="1600" b="0" dirty="0" err="1">
                          <a:solidFill>
                            <a:schemeClr val="bg1"/>
                          </a:solidFill>
                          <a:effectLst/>
                          <a:latin typeface="Palatino Linotype" panose="02040502050505030304" pitchFamily="18" charset="0"/>
                        </a:rPr>
                        <a:t>Prodikos</a:t>
                      </a:r>
                      <a:r>
                        <a:rPr lang="de-DE" sz="1600" b="0" dirty="0">
                          <a:solidFill>
                            <a:schemeClr val="bg1"/>
                          </a:solidFill>
                          <a:effectLst/>
                          <a:latin typeface="Palatino Linotype" panose="02040502050505030304" pitchFamily="18" charset="0"/>
                        </a:rPr>
                        <a:t> aus </a:t>
                      </a:r>
                      <a:r>
                        <a:rPr lang="de-DE" sz="1600" b="0" dirty="0" err="1">
                          <a:solidFill>
                            <a:schemeClr val="bg1"/>
                          </a:solidFill>
                          <a:effectLst/>
                          <a:latin typeface="Palatino Linotype" panose="02040502050505030304" pitchFamily="18" charset="0"/>
                        </a:rPr>
                        <a:t>Keos</a:t>
                      </a:r>
                      <a:r>
                        <a:rPr lang="de-DE" sz="1600" b="0" dirty="0">
                          <a:solidFill>
                            <a:schemeClr val="bg1"/>
                          </a:solidFill>
                          <a:effectLst/>
                          <a:latin typeface="Palatino Linotype" panose="02040502050505030304" pitchFamily="18" charset="0"/>
                        </a:rPr>
                        <a:t> und Hippias aus Elis. Denn </a:t>
                      </a:r>
                      <a:r>
                        <a:rPr lang="de-DE" sz="1600" b="1" dirty="0">
                          <a:solidFill>
                            <a:schemeClr val="bg1"/>
                          </a:solidFill>
                          <a:effectLst/>
                          <a:latin typeface="Palatino Linotype" panose="02040502050505030304" pitchFamily="18" charset="0"/>
                        </a:rPr>
                        <a:t>jeder von diesen</a:t>
                      </a:r>
                      <a:r>
                        <a:rPr lang="de-DE" sz="1600" b="0" dirty="0">
                          <a:solidFill>
                            <a:schemeClr val="bg1"/>
                          </a:solidFill>
                          <a:effectLst/>
                          <a:latin typeface="Palatino Linotype" panose="02040502050505030304" pitchFamily="18" charset="0"/>
                        </a:rPr>
                        <a:t>, ihr Männer, kann </a:t>
                      </a:r>
                      <a:r>
                        <a:rPr lang="de-DE" sz="1600" b="1" dirty="0">
                          <a:solidFill>
                            <a:schemeClr val="bg1"/>
                          </a:solidFill>
                          <a:effectLst/>
                          <a:latin typeface="Palatino Linotype" panose="02040502050505030304" pitchFamily="18" charset="0"/>
                        </a:rPr>
                        <a:t>in jede Stadt gehen </a:t>
                      </a:r>
                      <a:r>
                        <a:rPr lang="de-DE" sz="1600" b="0" dirty="0">
                          <a:solidFill>
                            <a:schemeClr val="bg1"/>
                          </a:solidFill>
                          <a:effectLst/>
                          <a:latin typeface="Palatino Linotype" panose="02040502050505030304" pitchFamily="18" charset="0"/>
                        </a:rPr>
                        <a:t>und dort </a:t>
                      </a:r>
                      <a:r>
                        <a:rPr lang="de-DE" sz="1600" b="1" dirty="0">
                          <a:solidFill>
                            <a:schemeClr val="bg1"/>
                          </a:solidFill>
                          <a:effectLst/>
                          <a:latin typeface="Palatino Linotype" panose="02040502050505030304" pitchFamily="18" charset="0"/>
                        </a:rPr>
                        <a:t>die jungen Männer</a:t>
                      </a:r>
                      <a:r>
                        <a:rPr lang="de-DE" sz="1600" b="0" dirty="0">
                          <a:solidFill>
                            <a:schemeClr val="bg1"/>
                          </a:solidFill>
                          <a:effectLst/>
                          <a:latin typeface="Palatino Linotype" panose="02040502050505030304" pitchFamily="18" charset="0"/>
                        </a:rPr>
                        <a:t>, die doch mit jedem ihrer Mitbürger kostenfrei zusammen sein könnten, --- </a:t>
                      </a:r>
                      <a:r>
                        <a:rPr lang="de-DE" sz="1600" b="1" dirty="0">
                          <a:solidFill>
                            <a:schemeClr val="bg1"/>
                          </a:solidFill>
                          <a:effectLst/>
                          <a:latin typeface="Palatino Linotype" panose="02040502050505030304" pitchFamily="18" charset="0"/>
                        </a:rPr>
                        <a:t>diese überreden sie</a:t>
                      </a:r>
                      <a:r>
                        <a:rPr lang="de-DE" sz="1600" b="0" dirty="0">
                          <a:solidFill>
                            <a:schemeClr val="bg1"/>
                          </a:solidFill>
                          <a:effectLst/>
                          <a:latin typeface="Palatino Linotype" panose="02040502050505030304" pitchFamily="18" charset="0"/>
                        </a:rPr>
                        <a:t>, den Umgang mit jenen (Mitbürgern) aufzugeben und </a:t>
                      </a:r>
                      <a:r>
                        <a:rPr lang="de-DE" sz="1600" b="1" dirty="0">
                          <a:solidFill>
                            <a:schemeClr val="bg1"/>
                          </a:solidFill>
                          <a:effectLst/>
                          <a:latin typeface="Palatino Linotype" panose="02040502050505030304" pitchFamily="18" charset="0"/>
                        </a:rPr>
                        <a:t>mit ihnen zusammen zu sein</a:t>
                      </a:r>
                      <a:r>
                        <a:rPr lang="de-DE" sz="1600" b="0" dirty="0">
                          <a:solidFill>
                            <a:schemeClr val="bg1"/>
                          </a:solidFill>
                          <a:effectLst/>
                          <a:latin typeface="Palatino Linotype" panose="02040502050505030304" pitchFamily="18" charset="0"/>
                        </a:rPr>
                        <a:t>, </a:t>
                      </a:r>
                      <a:r>
                        <a:rPr lang="de-DE" sz="1600" b="1" dirty="0">
                          <a:solidFill>
                            <a:schemeClr val="bg1"/>
                          </a:solidFill>
                          <a:effectLst/>
                          <a:latin typeface="Palatino Linotype" panose="02040502050505030304" pitchFamily="18" charset="0"/>
                        </a:rPr>
                        <a:t>Geld dafür zu bezahlen</a:t>
                      </a:r>
                      <a:r>
                        <a:rPr lang="de-DE" sz="1600" b="0" dirty="0">
                          <a:solidFill>
                            <a:schemeClr val="bg1"/>
                          </a:solidFill>
                          <a:effectLst/>
                          <a:latin typeface="Palatino Linotype" panose="02040502050505030304" pitchFamily="18" charset="0"/>
                        </a:rPr>
                        <a:t> und </a:t>
                      </a:r>
                      <a:r>
                        <a:rPr lang="de-DE" sz="1600" b="1" dirty="0">
                          <a:solidFill>
                            <a:schemeClr val="bg1"/>
                          </a:solidFill>
                          <a:effectLst/>
                          <a:latin typeface="Palatino Linotype" panose="02040502050505030304" pitchFamily="18" charset="0"/>
                        </a:rPr>
                        <a:t>ihnen zu danken</a:t>
                      </a:r>
                      <a:r>
                        <a:rPr lang="de-DE" sz="1600" b="0" dirty="0">
                          <a:solidFill>
                            <a:schemeClr val="bg1"/>
                          </a:solidFill>
                          <a:effectLst/>
                          <a:latin typeface="Palatino Linotype" panose="02040502050505030304" pitchFamily="18" charset="0"/>
                        </a:rPr>
                        <a:t>. </a:t>
                      </a:r>
                      <a:endParaRPr lang="de-DE" sz="1600" b="0"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endParaRPr>
                    </a:p>
                  </a:txBody>
                  <a:tcPr marL="62254" marR="62254" marT="0" marB="0">
                    <a:solidFill>
                      <a:schemeClr val="accent1">
                        <a:lumMod val="40000"/>
                        <a:lumOff val="60000"/>
                      </a:schemeClr>
                    </a:solidFill>
                  </a:tcPr>
                </a:tc>
              </a:tr>
            </a:tbl>
          </a:graphicData>
        </a:graphic>
      </p:graphicFrame>
      <p:sp>
        <p:nvSpPr>
          <p:cNvPr id="5" name="Textfeld 4"/>
          <p:cNvSpPr txBox="1"/>
          <p:nvPr/>
        </p:nvSpPr>
        <p:spPr>
          <a:xfrm>
            <a:off x="251520" y="188640"/>
            <a:ext cx="7848872" cy="1138773"/>
          </a:xfrm>
          <a:prstGeom prst="rect">
            <a:avLst/>
          </a:prstGeom>
          <a:noFill/>
          <a:ln>
            <a:noFill/>
          </a:ln>
        </p:spPr>
        <p:txBody>
          <a:bodyPr wrap="square" rtlCol="0">
            <a:spAutoFit/>
          </a:bodyPr>
          <a:lstStyle/>
          <a:p>
            <a:r>
              <a:rPr lang="de-DE" b="1" dirty="0" smtClean="0">
                <a:solidFill>
                  <a:schemeClr val="bg1"/>
                </a:solidFill>
                <a:latin typeface="Palatino Linotype" panose="02040502050505030304" pitchFamily="18" charset="0"/>
              </a:rPr>
              <a:t>Paralleltext</a:t>
            </a:r>
            <a:endParaRPr lang="de-DE" sz="1600" dirty="0" smtClean="0">
              <a:solidFill>
                <a:schemeClr val="bg1"/>
              </a:solidFill>
              <a:latin typeface="Palatino Linotype" panose="02040502050505030304" pitchFamily="18" charset="0"/>
            </a:endParaRPr>
          </a:p>
          <a:p>
            <a:r>
              <a:rPr lang="de-DE" sz="1600" dirty="0" smtClean="0">
                <a:solidFill>
                  <a:schemeClr val="bg1"/>
                </a:solidFill>
                <a:latin typeface="Palatino Linotype" panose="02040502050505030304" pitchFamily="18" charset="0"/>
              </a:rPr>
              <a:t>Pl</a:t>
            </a:r>
            <a:r>
              <a:rPr lang="de-DE" sz="1600" dirty="0">
                <a:solidFill>
                  <a:schemeClr val="bg1"/>
                </a:solidFill>
                <a:latin typeface="Palatino Linotype" panose="02040502050505030304" pitchFamily="18" charset="0"/>
              </a:rPr>
              <a:t>. </a:t>
            </a:r>
            <a:r>
              <a:rPr lang="de-DE" sz="1600" dirty="0" err="1">
                <a:solidFill>
                  <a:schemeClr val="bg1"/>
                </a:solidFill>
                <a:latin typeface="Palatino Linotype" panose="02040502050505030304" pitchFamily="18" charset="0"/>
              </a:rPr>
              <a:t>Apol</a:t>
            </a:r>
            <a:r>
              <a:rPr lang="de-DE" sz="1600" dirty="0">
                <a:solidFill>
                  <a:schemeClr val="bg1"/>
                </a:solidFill>
                <a:latin typeface="Palatino Linotype" panose="02040502050505030304" pitchFamily="18" charset="0"/>
              </a:rPr>
              <a:t>. 19d ff.: In seiner Verteidigungsrede kommt Sokrates u. a. darauf zu sprechen, in welchen Punkten er sich von den Sophisten unterscheide… </a:t>
            </a:r>
          </a:p>
          <a:p>
            <a:endParaRPr lang="de-DE" dirty="0"/>
          </a:p>
        </p:txBody>
      </p:sp>
      <p:sp>
        <p:nvSpPr>
          <p:cNvPr id="6" name="Textfeld 5"/>
          <p:cNvSpPr txBox="1"/>
          <p:nvPr/>
        </p:nvSpPr>
        <p:spPr>
          <a:xfrm>
            <a:off x="107504" y="5189576"/>
            <a:ext cx="7200800" cy="1877437"/>
          </a:xfrm>
          <a:prstGeom prst="rect">
            <a:avLst/>
          </a:prstGeom>
          <a:noFill/>
        </p:spPr>
        <p:txBody>
          <a:bodyPr wrap="square" rtlCol="0">
            <a:spAutoFit/>
          </a:bodyPr>
          <a:lstStyle/>
          <a:p>
            <a:r>
              <a:rPr lang="de-DE" sz="1400" dirty="0">
                <a:solidFill>
                  <a:schemeClr val="bg1"/>
                </a:solidFill>
                <a:latin typeface="Palatino Linotype" panose="02040502050505030304" pitchFamily="18" charset="0"/>
              </a:rPr>
              <a:t>Aufgaben:</a:t>
            </a:r>
          </a:p>
          <a:p>
            <a:pPr marL="342900" lvl="0" indent="-342900">
              <a:buFont typeface="+mj-lt"/>
              <a:buAutoNum type="arabicPeriod"/>
            </a:pPr>
            <a:r>
              <a:rPr lang="de-DE" sz="1400" dirty="0">
                <a:solidFill>
                  <a:schemeClr val="bg1"/>
                </a:solidFill>
                <a:latin typeface="Palatino Linotype" panose="02040502050505030304" pitchFamily="18" charset="0"/>
              </a:rPr>
              <a:t>Lies dir die Übersetzung des griechischen Textes aufmerksam durch!</a:t>
            </a:r>
          </a:p>
          <a:p>
            <a:pPr marL="342900" lvl="0" indent="-342900">
              <a:buFont typeface="+mj-lt"/>
              <a:buAutoNum type="arabicPeriod"/>
            </a:pPr>
            <a:r>
              <a:rPr lang="de-DE" sz="1400" dirty="0">
                <a:solidFill>
                  <a:schemeClr val="bg1"/>
                </a:solidFill>
                <a:latin typeface="Palatino Linotype" panose="02040502050505030304" pitchFamily="18" charset="0"/>
              </a:rPr>
              <a:t>Gegen welche zwei Vorwürfe setzt sich Sokrates zur Wehr? Unterstreiche die entscheidenden Wörter im griechischen Text!</a:t>
            </a:r>
          </a:p>
          <a:p>
            <a:pPr marL="342900" lvl="0" indent="-342900">
              <a:buFont typeface="+mj-lt"/>
              <a:buAutoNum type="arabicPeriod"/>
            </a:pPr>
            <a:r>
              <a:rPr lang="de-DE" sz="1400" b="1" dirty="0">
                <a:solidFill>
                  <a:schemeClr val="bg1"/>
                </a:solidFill>
                <a:latin typeface="Palatino Linotype" panose="02040502050505030304" pitchFamily="18" charset="0"/>
              </a:rPr>
              <a:t>Sokrates nennt drei wichtige Vertreter der </a:t>
            </a:r>
            <a:r>
              <a:rPr lang="de-DE" sz="1400" b="1" dirty="0" smtClean="0">
                <a:solidFill>
                  <a:schemeClr val="bg1"/>
                </a:solidFill>
                <a:latin typeface="Palatino Linotype" panose="02040502050505030304" pitchFamily="18" charset="0"/>
              </a:rPr>
              <a:t>Sophisten, denen mehrere Gemeinsamkeiten nachgesagt werden. Suche diese Gemeinsamkeiten zunächst in der Übersetzung und unterstreiche sie anschließend im griechischen Text!</a:t>
            </a:r>
            <a:endParaRPr lang="de-DE" sz="1400" b="1" dirty="0">
              <a:solidFill>
                <a:schemeClr val="bg1"/>
              </a:solidFill>
              <a:latin typeface="Palatino Linotype" panose="02040502050505030304" pitchFamily="18" charset="0"/>
            </a:endParaRPr>
          </a:p>
          <a:p>
            <a:endParaRPr lang="de-DE" dirty="0"/>
          </a:p>
        </p:txBody>
      </p:sp>
    </p:spTree>
    <p:extLst>
      <p:ext uri="{BB962C8B-B14F-4D97-AF65-F5344CB8AC3E}">
        <p14:creationId xmlns:p14="http://schemas.microsoft.com/office/powerpoint/2010/main" val="143337646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23528" y="332656"/>
            <a:ext cx="8568952" cy="5119350"/>
          </a:xfrm>
          <a:prstGeom prst="rect">
            <a:avLst/>
          </a:prstGeom>
          <a:noFill/>
        </p:spPr>
        <p:txBody>
          <a:bodyPr wrap="square" rtlCol="0">
            <a:spAutoFit/>
          </a:bodyPr>
          <a:lstStyle/>
          <a:p>
            <a:r>
              <a:rPr lang="de-DE" sz="2000" b="1" u="sng" dirty="0" smtClean="0">
                <a:solidFill>
                  <a:schemeClr val="bg1"/>
                </a:solidFill>
                <a:latin typeface="Palatino Linotype" panose="02040502050505030304" pitchFamily="18" charset="0"/>
              </a:rPr>
              <a:t>Paralleltext: </a:t>
            </a:r>
            <a:r>
              <a:rPr lang="de-DE" sz="2000" b="1" u="sng" dirty="0" smtClean="0">
                <a:solidFill>
                  <a:schemeClr val="bg1"/>
                </a:solidFill>
                <a:latin typeface="Palatino Linotype" panose="02040502050505030304" pitchFamily="18" charset="0"/>
              </a:rPr>
              <a:t>Was muss ins „Sokrates-Platon-Portfolio“?</a:t>
            </a:r>
          </a:p>
          <a:p>
            <a:endParaRPr lang="de-DE" dirty="0" smtClean="0">
              <a:solidFill>
                <a:schemeClr val="bg1"/>
              </a:solidFill>
              <a:latin typeface="Palatino Linotype" panose="02040502050505030304" pitchFamily="18" charset="0"/>
            </a:endParaRPr>
          </a:p>
          <a:p>
            <a:pPr>
              <a:spcAft>
                <a:spcPts val="300"/>
              </a:spcAft>
            </a:pPr>
            <a:r>
              <a:rPr lang="de-DE" b="1" i="1" dirty="0" smtClean="0">
                <a:solidFill>
                  <a:schemeClr val="bg1"/>
                </a:solidFill>
                <a:latin typeface="Palatino Linotype" panose="02040502050505030304" pitchFamily="18" charset="0"/>
              </a:rPr>
              <a:t>Vokabeln</a:t>
            </a:r>
          </a:p>
          <a:p>
            <a:pPr marL="285750" indent="-285750">
              <a:spcAft>
                <a:spcPts val="500"/>
              </a:spcAft>
              <a:buFont typeface="Arial" panose="020B0604020202020204" pitchFamily="34" charset="0"/>
              <a:buChar char="•"/>
            </a:pPr>
            <a:r>
              <a:rPr lang="de-DE" dirty="0" smtClean="0">
                <a:solidFill>
                  <a:schemeClr val="bg1"/>
                </a:solidFill>
                <a:latin typeface="Palatino Linotype" panose="02040502050505030304" pitchFamily="18" charset="0"/>
              </a:rPr>
              <a:t>(</a:t>
            </a:r>
            <a:r>
              <a:rPr lang="de-DE" dirty="0" err="1" smtClean="0">
                <a:solidFill>
                  <a:schemeClr val="bg1"/>
                </a:solidFill>
                <a:latin typeface="Palatino Linotype" panose="02040502050505030304" pitchFamily="18" charset="0"/>
              </a:rPr>
              <a:t>ἀνθρώ</a:t>
            </a:r>
            <a:r>
              <a:rPr lang="de-DE" dirty="0" smtClean="0">
                <a:solidFill>
                  <a:schemeClr val="bg1"/>
                </a:solidFill>
                <a:latin typeface="Palatino Linotype" panose="02040502050505030304" pitchFamily="18" charset="0"/>
              </a:rPr>
              <a:t>πους) παιδεύω</a:t>
            </a:r>
            <a:r>
              <a:rPr lang="de-DE" dirty="0">
                <a:solidFill>
                  <a:schemeClr val="bg1"/>
                </a:solidFill>
                <a:latin typeface="Palatino Linotype" panose="02040502050505030304" pitchFamily="18" charset="0"/>
              </a:rPr>
              <a:t>, διδάσκω, </a:t>
            </a:r>
            <a:r>
              <a:rPr lang="de-DE" dirty="0" smtClean="0">
                <a:solidFill>
                  <a:schemeClr val="bg1"/>
                </a:solidFill>
                <a:latin typeface="Palatino Linotype" panose="02040502050505030304" pitchFamily="18" charset="0"/>
              </a:rPr>
              <a:t>πείθω, </a:t>
            </a:r>
            <a:r>
              <a:rPr lang="de-DE" dirty="0">
                <a:solidFill>
                  <a:schemeClr val="bg1"/>
                </a:solidFill>
                <a:latin typeface="Palatino Linotype" panose="02040502050505030304" pitchFamily="18" charset="0"/>
              </a:rPr>
              <a:t>χρήματα </a:t>
            </a:r>
            <a:r>
              <a:rPr lang="de-DE" dirty="0" smtClean="0">
                <a:solidFill>
                  <a:schemeClr val="bg1"/>
                </a:solidFill>
                <a:latin typeface="Palatino Linotype" panose="02040502050505030304" pitchFamily="18" charset="0"/>
              </a:rPr>
              <a:t>πράττομαι / δίδωμι, ἐπίσταμαι</a:t>
            </a:r>
            <a:endParaRPr lang="de-DE" dirty="0">
              <a:solidFill>
                <a:schemeClr val="bg1"/>
              </a:solidFill>
              <a:latin typeface="Palatino Linotype" panose="02040502050505030304" pitchFamily="18" charset="0"/>
            </a:endParaRPr>
          </a:p>
          <a:p>
            <a:pPr marL="285750" indent="-285750">
              <a:spcAft>
                <a:spcPts val="500"/>
              </a:spcAft>
              <a:buFont typeface="Arial" panose="020B0604020202020204" pitchFamily="34" charset="0"/>
              <a:buChar char="•"/>
            </a:pPr>
            <a:r>
              <a:rPr lang="de-DE" dirty="0" err="1">
                <a:solidFill>
                  <a:schemeClr val="bg1"/>
                </a:solidFill>
                <a:latin typeface="Palatino Linotype" panose="02040502050505030304" pitchFamily="18" charset="0"/>
              </a:rPr>
              <a:t>οἱ</a:t>
            </a:r>
            <a:r>
              <a:rPr lang="de-DE" dirty="0">
                <a:solidFill>
                  <a:schemeClr val="bg1"/>
                </a:solidFill>
                <a:latin typeface="Palatino Linotype" panose="02040502050505030304" pitchFamily="18" charset="0"/>
              </a:rPr>
              <a:t> </a:t>
            </a:r>
            <a:r>
              <a:rPr lang="de-DE" dirty="0" err="1" smtClean="0">
                <a:solidFill>
                  <a:schemeClr val="bg1"/>
                </a:solidFill>
                <a:latin typeface="Palatino Linotype" panose="02040502050505030304" pitchFamily="18" charset="0"/>
              </a:rPr>
              <a:t>νέοι</a:t>
            </a:r>
            <a:r>
              <a:rPr lang="de-DE" dirty="0" smtClean="0">
                <a:solidFill>
                  <a:schemeClr val="bg1"/>
                </a:solidFill>
                <a:latin typeface="Palatino Linotype" panose="02040502050505030304" pitchFamily="18" charset="0"/>
              </a:rPr>
              <a:t>, ἡ </a:t>
            </a:r>
            <a:r>
              <a:rPr lang="de-DE" dirty="0" err="1">
                <a:solidFill>
                  <a:schemeClr val="bg1"/>
                </a:solidFill>
                <a:latin typeface="Palatino Linotype" panose="02040502050505030304" pitchFamily="18" charset="0"/>
              </a:rPr>
              <a:t>συνουσί</a:t>
            </a:r>
            <a:r>
              <a:rPr lang="de-DE" dirty="0">
                <a:solidFill>
                  <a:schemeClr val="bg1"/>
                </a:solidFill>
                <a:latin typeface="Palatino Linotype" panose="02040502050505030304" pitchFamily="18" charset="0"/>
              </a:rPr>
              <a:t>α </a:t>
            </a:r>
            <a:r>
              <a:rPr lang="de-DE" dirty="0" smtClean="0">
                <a:solidFill>
                  <a:schemeClr val="bg1"/>
                </a:solidFill>
                <a:latin typeface="Palatino Linotype" panose="02040502050505030304" pitchFamily="18" charset="0"/>
              </a:rPr>
              <a:t>(σύνειμι)</a:t>
            </a:r>
            <a:endParaRPr lang="de-DE" dirty="0">
              <a:solidFill>
                <a:schemeClr val="bg1"/>
              </a:solidFill>
              <a:latin typeface="Palatino Linotype" panose="02040502050505030304" pitchFamily="18" charset="0"/>
            </a:endParaRPr>
          </a:p>
          <a:p>
            <a:endParaRPr lang="de-DE" dirty="0" smtClean="0">
              <a:solidFill>
                <a:schemeClr val="bg1"/>
              </a:solidFill>
              <a:latin typeface="Palatino Linotype" panose="02040502050505030304" pitchFamily="18" charset="0"/>
            </a:endParaRPr>
          </a:p>
          <a:p>
            <a:pPr>
              <a:spcAft>
                <a:spcPts val="300"/>
              </a:spcAft>
            </a:pPr>
            <a:endParaRPr lang="de-DE" b="1" i="1" dirty="0" smtClean="0">
              <a:solidFill>
                <a:schemeClr val="bg1"/>
              </a:solidFill>
              <a:latin typeface="Palatino Linotype" panose="02040502050505030304" pitchFamily="18" charset="0"/>
            </a:endParaRPr>
          </a:p>
          <a:p>
            <a:pPr>
              <a:spcAft>
                <a:spcPts val="300"/>
              </a:spcAft>
            </a:pPr>
            <a:r>
              <a:rPr lang="de-DE" b="1" i="1" dirty="0" smtClean="0">
                <a:solidFill>
                  <a:schemeClr val="bg1"/>
                </a:solidFill>
                <a:latin typeface="Palatino Linotype" panose="02040502050505030304" pitchFamily="18" charset="0"/>
              </a:rPr>
              <a:t>Sophisten</a:t>
            </a:r>
          </a:p>
          <a:p>
            <a:pPr marL="285750" lvl="0" indent="-285750">
              <a:spcAft>
                <a:spcPts val="500"/>
              </a:spcAft>
              <a:buFont typeface="Arial" panose="020B0604020202020204" pitchFamily="34" charset="0"/>
              <a:buChar char="•"/>
            </a:pPr>
            <a:r>
              <a:rPr lang="de-DE" dirty="0" smtClean="0">
                <a:solidFill>
                  <a:schemeClr val="bg1"/>
                </a:solidFill>
                <a:latin typeface="Palatino Linotype" panose="02040502050505030304" pitchFamily="18" charset="0"/>
              </a:rPr>
              <a:t>Begriffsklärung</a:t>
            </a:r>
          </a:p>
          <a:p>
            <a:pPr marL="285750" indent="-285750">
              <a:spcAft>
                <a:spcPts val="500"/>
              </a:spcAft>
              <a:buFont typeface="Arial" panose="020B0604020202020204" pitchFamily="34" charset="0"/>
              <a:buChar char="•"/>
            </a:pPr>
            <a:r>
              <a:rPr lang="de-DE" dirty="0">
                <a:solidFill>
                  <a:schemeClr val="bg1"/>
                </a:solidFill>
                <a:latin typeface="Palatino Linotype" panose="02040502050505030304" pitchFamily="18" charset="0"/>
              </a:rPr>
              <a:t>Bedeutung für die geistige Aufklärung</a:t>
            </a:r>
          </a:p>
          <a:p>
            <a:pPr marL="285750" lvl="0" indent="-285750">
              <a:spcAft>
                <a:spcPts val="500"/>
              </a:spcAft>
              <a:buFont typeface="Arial" panose="020B0604020202020204" pitchFamily="34" charset="0"/>
              <a:buChar char="•"/>
            </a:pPr>
            <a:r>
              <a:rPr lang="de-DE" dirty="0" err="1" smtClean="0">
                <a:solidFill>
                  <a:schemeClr val="bg1"/>
                </a:solidFill>
                <a:latin typeface="Palatino Linotype" panose="02040502050505030304" pitchFamily="18" charset="0"/>
              </a:rPr>
              <a:t>Gorgias</a:t>
            </a:r>
            <a:r>
              <a:rPr lang="de-DE" dirty="0" smtClean="0">
                <a:solidFill>
                  <a:schemeClr val="bg1"/>
                </a:solidFill>
                <a:latin typeface="Palatino Linotype" panose="02040502050505030304" pitchFamily="18" charset="0"/>
              </a:rPr>
              <a:t> </a:t>
            </a:r>
            <a:r>
              <a:rPr lang="de-DE" dirty="0">
                <a:solidFill>
                  <a:schemeClr val="bg1"/>
                </a:solidFill>
                <a:latin typeface="Palatino Linotype" panose="02040502050505030304" pitchFamily="18" charset="0"/>
              </a:rPr>
              <a:t>als einer der wichtigsten </a:t>
            </a:r>
            <a:r>
              <a:rPr lang="de-DE" dirty="0" smtClean="0">
                <a:solidFill>
                  <a:schemeClr val="bg1"/>
                </a:solidFill>
                <a:latin typeface="Palatino Linotype" panose="02040502050505030304" pitchFamily="18" charset="0"/>
              </a:rPr>
              <a:t>Vertreter; Namensgeber eines Dialogs</a:t>
            </a:r>
            <a:endParaRPr lang="de-DE" dirty="0">
              <a:solidFill>
                <a:schemeClr val="bg1"/>
              </a:solidFill>
              <a:latin typeface="Palatino Linotype" panose="02040502050505030304" pitchFamily="18" charset="0"/>
            </a:endParaRPr>
          </a:p>
          <a:p>
            <a:pPr marL="285750" indent="-285750">
              <a:spcAft>
                <a:spcPts val="500"/>
              </a:spcAft>
              <a:buFont typeface="Arial" panose="020B0604020202020204" pitchFamily="34" charset="0"/>
              <a:buChar char="•"/>
            </a:pPr>
            <a:r>
              <a:rPr lang="de-DE" dirty="0">
                <a:solidFill>
                  <a:schemeClr val="bg1"/>
                </a:solidFill>
                <a:latin typeface="Palatino Linotype" panose="02040502050505030304" pitchFamily="18" charset="0"/>
              </a:rPr>
              <a:t>t</a:t>
            </a:r>
            <a:r>
              <a:rPr lang="de-DE" dirty="0" smtClean="0">
                <a:solidFill>
                  <a:schemeClr val="bg1"/>
                </a:solidFill>
                <a:latin typeface="Palatino Linotype" panose="02040502050505030304" pitchFamily="18" charset="0"/>
              </a:rPr>
              <a:t>ypische „Merkmale“: Lehren gegen Bezahlung (vgl. Vokabular)</a:t>
            </a:r>
          </a:p>
          <a:p>
            <a:pPr marL="285750" indent="-285750">
              <a:spcAft>
                <a:spcPts val="500"/>
              </a:spcAft>
              <a:buFont typeface="Arial" panose="020B0604020202020204" pitchFamily="34" charset="0"/>
              <a:buChar char="•"/>
            </a:pPr>
            <a:r>
              <a:rPr lang="de-DE" dirty="0" smtClean="0">
                <a:solidFill>
                  <a:schemeClr val="bg1"/>
                </a:solidFill>
                <a:latin typeface="Palatino Linotype" panose="02040502050505030304" pitchFamily="18" charset="0"/>
              </a:rPr>
              <a:t>Problem: mangelnde Objektivität Platons</a:t>
            </a:r>
          </a:p>
          <a:p>
            <a:pPr marL="285750" indent="-285750">
              <a:buFont typeface="Arial" panose="020B0604020202020204" pitchFamily="34" charset="0"/>
              <a:buChar char="•"/>
            </a:pPr>
            <a:r>
              <a:rPr lang="de-DE" dirty="0" smtClean="0">
                <a:solidFill>
                  <a:schemeClr val="bg1"/>
                </a:solidFill>
                <a:latin typeface="Palatino Linotype" panose="02040502050505030304" pitchFamily="18" charset="0"/>
              </a:rPr>
              <a:t>kritische </a:t>
            </a:r>
            <a:r>
              <a:rPr lang="de-DE" dirty="0">
                <a:solidFill>
                  <a:schemeClr val="bg1"/>
                </a:solidFill>
                <a:latin typeface="Palatino Linotype" panose="02040502050505030304" pitchFamily="18" charset="0"/>
              </a:rPr>
              <a:t>Haltung des Sokrates gegenüber den Sophisten; </a:t>
            </a:r>
            <a:r>
              <a:rPr lang="de-DE" dirty="0" smtClean="0">
                <a:solidFill>
                  <a:schemeClr val="bg1"/>
                </a:solidFill>
                <a:latin typeface="Palatino Linotype" panose="02040502050505030304" pitchFamily="18" charset="0"/>
              </a:rPr>
              <a:t>                  entschlossene </a:t>
            </a:r>
            <a:r>
              <a:rPr lang="de-DE" dirty="0">
                <a:solidFill>
                  <a:schemeClr val="bg1"/>
                </a:solidFill>
                <a:latin typeface="Palatino Linotype" panose="02040502050505030304" pitchFamily="18" charset="0"/>
              </a:rPr>
              <a:t>Distanzierung</a:t>
            </a:r>
            <a:endParaRPr lang="de-DE" i="1"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270643486"/>
      </p:ext>
    </p:extLst>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179512" y="260648"/>
            <a:ext cx="8833418" cy="5824671"/>
          </a:xfrm>
          <a:prstGeom prst="rect">
            <a:avLst/>
          </a:prstGeom>
          <a:noFill/>
        </p:spPr>
        <p:txBody>
          <a:bodyPr wrap="square" rtlCol="0">
            <a:spAutoFit/>
          </a:bodyPr>
          <a:lstStyle/>
          <a:p>
            <a:pPr>
              <a:spcAft>
                <a:spcPts val="1500"/>
              </a:spcAft>
            </a:pPr>
            <a:r>
              <a:rPr lang="de-DE" sz="2000" b="1" u="sng" dirty="0" smtClean="0">
                <a:solidFill>
                  <a:schemeClr val="bg1"/>
                </a:solidFill>
                <a:latin typeface="Palatino Linotype" panose="02040502050505030304" pitchFamily="18" charset="0"/>
              </a:rPr>
              <a:t>Sophistische </a:t>
            </a:r>
            <a:r>
              <a:rPr lang="de-DE" sz="2000" b="1" u="sng" dirty="0" smtClean="0">
                <a:solidFill>
                  <a:schemeClr val="bg1"/>
                </a:solidFill>
                <a:latin typeface="Palatino Linotype" panose="02040502050505030304" pitchFamily="18" charset="0"/>
              </a:rPr>
              <a:t>„Technik“</a:t>
            </a:r>
          </a:p>
          <a:p>
            <a:pPr>
              <a:spcAft>
                <a:spcPts val="1000"/>
              </a:spcAft>
            </a:pPr>
            <a:r>
              <a:rPr lang="de-DE" sz="1600" b="1" dirty="0" smtClean="0">
                <a:solidFill>
                  <a:schemeClr val="bg1"/>
                </a:solidFill>
                <a:latin typeface="Palatino Linotype" panose="02040502050505030304" pitchFamily="18" charset="0"/>
              </a:rPr>
              <a:t>Einleitungstext</a:t>
            </a:r>
          </a:p>
          <a:p>
            <a:pPr marL="645750" indent="-285750">
              <a:spcAft>
                <a:spcPts val="1000"/>
              </a:spcAft>
              <a:buFont typeface="Arial" panose="020B0604020202020204" pitchFamily="34" charset="0"/>
              <a:buChar char="•"/>
            </a:pPr>
            <a:r>
              <a:rPr lang="de-DE" sz="1600" i="1" dirty="0">
                <a:solidFill>
                  <a:schemeClr val="bg1"/>
                </a:solidFill>
                <a:latin typeface="Palatino Linotype" panose="02040502050505030304" pitchFamily="18" charset="0"/>
              </a:rPr>
              <a:t>Unterbrechung des Einleitungstextes vor dem letzten Abschnitt</a:t>
            </a:r>
          </a:p>
          <a:p>
            <a:pPr marL="645750" indent="-285750">
              <a:spcAft>
                <a:spcPts val="1000"/>
              </a:spcAft>
              <a:buFont typeface="Arial" panose="020B0604020202020204" pitchFamily="34" charset="0"/>
              <a:buChar char="•"/>
            </a:pPr>
            <a:r>
              <a:rPr lang="de-DE" sz="1600" i="1" dirty="0" smtClean="0">
                <a:solidFill>
                  <a:schemeClr val="bg1"/>
                </a:solidFill>
                <a:latin typeface="Palatino Linotype" panose="02040502050505030304" pitchFamily="18" charset="0"/>
              </a:rPr>
              <a:t>Anknüpfungspunkt für einen Paralleltext aus der „Apologie“</a:t>
            </a:r>
          </a:p>
          <a:p>
            <a:pPr marL="360000">
              <a:spcAft>
                <a:spcPts val="1000"/>
              </a:spcAft>
            </a:pPr>
            <a:r>
              <a:rPr lang="de-DE" sz="1600" i="1" dirty="0" smtClean="0">
                <a:solidFill>
                  <a:schemeClr val="bg1"/>
                </a:solidFill>
                <a:latin typeface="Palatino Linotype" panose="02040502050505030304" pitchFamily="18" charset="0"/>
              </a:rPr>
              <a:t>	Ziele:		</a:t>
            </a:r>
            <a:r>
              <a:rPr lang="de-DE" sz="1600" dirty="0" smtClean="0">
                <a:solidFill>
                  <a:schemeClr val="bg1"/>
                </a:solidFill>
                <a:latin typeface="Palatino Linotype" panose="02040502050505030304" pitchFamily="18" charset="0"/>
              </a:rPr>
              <a:t>Vorentlastung des </a:t>
            </a:r>
            <a:r>
              <a:rPr lang="de-DE" sz="1600" dirty="0" err="1" smtClean="0">
                <a:solidFill>
                  <a:schemeClr val="bg1"/>
                </a:solidFill>
                <a:latin typeface="Palatino Linotype" panose="02040502050505030304" pitchFamily="18" charset="0"/>
              </a:rPr>
              <a:t>Lektionstextes</a:t>
            </a:r>
            <a:endParaRPr lang="de-DE" sz="1600" dirty="0" smtClean="0">
              <a:solidFill>
                <a:schemeClr val="bg1"/>
              </a:solidFill>
              <a:latin typeface="Palatino Linotype" panose="02040502050505030304" pitchFamily="18" charset="0"/>
            </a:endParaRPr>
          </a:p>
          <a:p>
            <a:pPr marL="360000">
              <a:spcAft>
                <a:spcPts val="1500"/>
              </a:spcAft>
            </a:pP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		zusätzliche Bewertung der Sophisten aus „erster“ Hand</a:t>
            </a:r>
          </a:p>
          <a:p>
            <a:pPr>
              <a:spcAft>
                <a:spcPts val="1000"/>
              </a:spcAft>
            </a:pPr>
            <a:r>
              <a:rPr lang="de-DE" sz="1600" b="1" dirty="0" smtClean="0">
                <a:solidFill>
                  <a:schemeClr val="bg1"/>
                </a:solidFill>
                <a:latin typeface="Palatino Linotype" panose="02040502050505030304" pitchFamily="18" charset="0"/>
              </a:rPr>
              <a:t>Paralleltext </a:t>
            </a:r>
            <a:r>
              <a:rPr lang="de-DE" sz="1600" dirty="0" smtClean="0">
                <a:solidFill>
                  <a:schemeClr val="bg1"/>
                </a:solidFill>
                <a:latin typeface="Palatino Linotype" panose="02040502050505030304" pitchFamily="18" charset="0"/>
              </a:rPr>
              <a:t>(</a:t>
            </a:r>
            <a:r>
              <a:rPr lang="de-DE" sz="1600" dirty="0" err="1" smtClean="0">
                <a:solidFill>
                  <a:schemeClr val="bg1"/>
                </a:solidFill>
                <a:latin typeface="Palatino Linotype" panose="02040502050505030304" pitchFamily="18" charset="0"/>
              </a:rPr>
              <a:t>Apol</a:t>
            </a:r>
            <a:r>
              <a:rPr lang="de-DE" sz="1600" dirty="0" smtClean="0">
                <a:solidFill>
                  <a:schemeClr val="bg1"/>
                </a:solidFill>
                <a:latin typeface="Palatino Linotype" panose="02040502050505030304" pitchFamily="18" charset="0"/>
              </a:rPr>
              <a:t>. 19d </a:t>
            </a:r>
            <a:r>
              <a:rPr lang="de-DE" sz="1600" i="1" dirty="0" smtClean="0">
                <a:solidFill>
                  <a:schemeClr val="bg1"/>
                </a:solidFill>
                <a:latin typeface="Palatino Linotype" panose="02040502050505030304" pitchFamily="18" charset="0"/>
              </a:rPr>
              <a:t>ff.</a:t>
            </a:r>
            <a:r>
              <a:rPr lang="de-DE" sz="1600" dirty="0" smtClean="0">
                <a:solidFill>
                  <a:schemeClr val="bg1"/>
                </a:solidFill>
                <a:latin typeface="Palatino Linotype" panose="02040502050505030304" pitchFamily="18" charset="0"/>
              </a:rPr>
              <a:t>)</a:t>
            </a:r>
          </a:p>
          <a:p>
            <a:pPr marL="644400" indent="-285750">
              <a:spcAft>
                <a:spcPts val="1500"/>
              </a:spcAft>
              <a:buFont typeface="Arial" panose="020B0604020202020204" pitchFamily="34" charset="0"/>
              <a:buChar char="•"/>
            </a:pPr>
            <a:r>
              <a:rPr lang="de-DE" sz="1600" i="1" dirty="0" smtClean="0">
                <a:solidFill>
                  <a:schemeClr val="bg1"/>
                </a:solidFill>
                <a:latin typeface="Palatino Linotype" panose="02040502050505030304" pitchFamily="18" charset="0"/>
              </a:rPr>
              <a:t>Schüler bearbeiten Text mit Hilfe von Aufgaben.</a:t>
            </a:r>
          </a:p>
          <a:p>
            <a:pPr>
              <a:spcAft>
                <a:spcPts val="1000"/>
              </a:spcAft>
            </a:pPr>
            <a:r>
              <a:rPr lang="de-DE" sz="1600" b="1" dirty="0" err="1" smtClean="0">
                <a:solidFill>
                  <a:schemeClr val="bg1"/>
                </a:solidFill>
                <a:latin typeface="Palatino Linotype" panose="02040502050505030304" pitchFamily="18" charset="0"/>
              </a:rPr>
              <a:t>Lektionstext</a:t>
            </a:r>
            <a:endParaRPr lang="de-DE" sz="1600" b="1" dirty="0" smtClean="0">
              <a:solidFill>
                <a:schemeClr val="bg1"/>
              </a:solidFill>
              <a:latin typeface="Palatino Linotype" panose="02040502050505030304" pitchFamily="18" charset="0"/>
            </a:endParaRPr>
          </a:p>
          <a:p>
            <a:pPr marL="645750" indent="-285750">
              <a:spcAft>
                <a:spcPts val="1000"/>
              </a:spcAft>
              <a:buFont typeface="Arial" panose="020B0604020202020204" pitchFamily="34" charset="0"/>
              <a:buChar char="•"/>
            </a:pPr>
            <a:r>
              <a:rPr lang="de-DE" sz="1600" i="1" dirty="0" smtClean="0">
                <a:solidFill>
                  <a:schemeClr val="bg1"/>
                </a:solidFill>
                <a:latin typeface="Palatino Linotype" panose="02040502050505030304" pitchFamily="18" charset="0"/>
              </a:rPr>
              <a:t>Beobachtung zur äußeren Erscheinungsform: keine</a:t>
            </a:r>
            <a:r>
              <a:rPr lang="de-DE" sz="1600" dirty="0" smtClean="0">
                <a:solidFill>
                  <a:schemeClr val="bg1"/>
                </a:solidFill>
                <a:latin typeface="Palatino Linotype" panose="02040502050505030304" pitchFamily="18" charset="0"/>
              </a:rPr>
              <a:t> dialogische </a:t>
            </a:r>
            <a:r>
              <a:rPr lang="de-DE" sz="1600" dirty="0">
                <a:solidFill>
                  <a:schemeClr val="bg1"/>
                </a:solidFill>
                <a:latin typeface="Palatino Linotype" panose="02040502050505030304" pitchFamily="18" charset="0"/>
              </a:rPr>
              <a:t>S</a:t>
            </a:r>
            <a:r>
              <a:rPr lang="de-DE" sz="1600" dirty="0" smtClean="0">
                <a:solidFill>
                  <a:schemeClr val="bg1"/>
                </a:solidFill>
                <a:latin typeface="Palatino Linotype" panose="02040502050505030304" pitchFamily="18" charset="0"/>
              </a:rPr>
              <a:t>truktur</a:t>
            </a:r>
          </a:p>
          <a:p>
            <a:pPr marL="645750" indent="-285750">
              <a:spcAft>
                <a:spcPts val="1000"/>
              </a:spcAft>
              <a:buFont typeface="Arial" panose="020B0604020202020204" pitchFamily="34" charset="0"/>
              <a:buChar char="•"/>
            </a:pPr>
            <a:r>
              <a:rPr lang="de-DE" sz="1600" i="1" dirty="0" smtClean="0">
                <a:solidFill>
                  <a:schemeClr val="bg1"/>
                </a:solidFill>
                <a:latin typeface="Palatino Linotype" panose="02040502050505030304" pitchFamily="18" charset="0"/>
              </a:rPr>
              <a:t>Texterschließung mit Hilfe von Fragen / Aufgaben:</a:t>
            </a:r>
          </a:p>
          <a:p>
            <a:pPr marL="1080000" indent="-285750">
              <a:buFont typeface="Symbol" panose="05050102010706020507" pitchFamily="18" charset="2"/>
              <a:buChar char="-"/>
            </a:pPr>
            <a:r>
              <a:rPr lang="de-DE" sz="1600" dirty="0" smtClean="0">
                <a:solidFill>
                  <a:schemeClr val="bg1"/>
                </a:solidFill>
                <a:latin typeface="Palatino Linotype" panose="02040502050505030304" pitchFamily="18" charset="0"/>
              </a:rPr>
              <a:t>1. Abschnitt: 	Händler und Krämer, aber auch die Käufer wissen nicht,</a:t>
            </a:r>
          </a:p>
          <a:p>
            <a:pPr marL="794250">
              <a:spcAft>
                <a:spcPts val="1000"/>
              </a:spcAft>
            </a:pPr>
            <a:r>
              <a:rPr lang="de-DE" sz="1600" dirty="0" smtClean="0">
                <a:solidFill>
                  <a:schemeClr val="bg1"/>
                </a:solidFill>
                <a:latin typeface="Palatino Linotype" panose="02040502050505030304" pitchFamily="18" charset="0"/>
              </a:rPr>
              <a:t>			ob die Waren gut oder schlecht für den Körper sind.</a:t>
            </a:r>
          </a:p>
          <a:p>
            <a:pPr marL="1080000" indent="-285750">
              <a:buFont typeface="Symbol" panose="05050102010706020507" pitchFamily="18" charset="2"/>
              <a:buChar char="-"/>
            </a:pPr>
            <a:r>
              <a:rPr lang="de-DE" sz="1600" dirty="0" smtClean="0">
                <a:solidFill>
                  <a:schemeClr val="bg1"/>
                </a:solidFill>
                <a:latin typeface="Palatino Linotype" panose="02040502050505030304" pitchFamily="18" charset="0"/>
              </a:rPr>
              <a:t>2. Abschnitt:</a:t>
            </a:r>
            <a:r>
              <a:rPr lang="de-DE" sz="1600" dirty="0">
                <a:solidFill>
                  <a:schemeClr val="bg1"/>
                </a:solidFill>
                <a:latin typeface="Palatino Linotype" panose="02040502050505030304" pitchFamily="18" charset="0"/>
              </a:rPr>
              <a:t>	</a:t>
            </a:r>
            <a:r>
              <a:rPr lang="de-DE" sz="1600" dirty="0" smtClean="0">
                <a:solidFill>
                  <a:schemeClr val="bg1"/>
                </a:solidFill>
                <a:latin typeface="Palatino Linotype" panose="02040502050505030304" pitchFamily="18" charset="0"/>
              </a:rPr>
              <a:t>Vergleich mit Sophisten, die ebenso wenig wie die</a:t>
            </a:r>
          </a:p>
          <a:p>
            <a:pPr marL="2623050" lvl="4"/>
            <a:r>
              <a:rPr lang="de-DE" sz="1600" dirty="0" smtClean="0">
                <a:solidFill>
                  <a:schemeClr val="bg1"/>
                </a:solidFill>
                <a:latin typeface="Palatino Linotype" panose="02040502050505030304" pitchFamily="18" charset="0"/>
              </a:rPr>
              <a:t>	„Käufer“ von deren Lehrgegenständen wissen, was                      	gut oder schlecht für die Seele ist</a:t>
            </a:r>
          </a:p>
        </p:txBody>
      </p:sp>
      <p:cxnSp>
        <p:nvCxnSpPr>
          <p:cNvPr id="5" name="Gerade Verbindung mit Pfeil 4"/>
          <p:cNvCxnSpPr/>
          <p:nvPr/>
        </p:nvCxnSpPr>
        <p:spPr>
          <a:xfrm>
            <a:off x="1763688" y="2060848"/>
            <a:ext cx="10081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p:cNvCxnSpPr/>
          <p:nvPr/>
        </p:nvCxnSpPr>
        <p:spPr>
          <a:xfrm>
            <a:off x="1763688" y="2420888"/>
            <a:ext cx="10081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11628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132993" y="362242"/>
            <a:ext cx="8833418" cy="400110"/>
          </a:xfrm>
          <a:prstGeom prst="rect">
            <a:avLst/>
          </a:prstGeom>
          <a:noFill/>
        </p:spPr>
        <p:txBody>
          <a:bodyPr wrap="square" rtlCol="0">
            <a:spAutoFit/>
          </a:bodyPr>
          <a:lstStyle/>
          <a:p>
            <a:pPr>
              <a:spcAft>
                <a:spcPts val="1500"/>
              </a:spcAft>
            </a:pPr>
            <a:r>
              <a:rPr lang="de-DE" sz="2000" b="1" u="sng" dirty="0" smtClean="0">
                <a:solidFill>
                  <a:schemeClr val="bg1"/>
                </a:solidFill>
                <a:latin typeface="Palatino Linotype" panose="02040502050505030304" pitchFamily="18" charset="0"/>
              </a:rPr>
              <a:t>Sophistische </a:t>
            </a:r>
            <a:r>
              <a:rPr lang="de-DE" sz="2000" b="1" u="sng" dirty="0" smtClean="0">
                <a:solidFill>
                  <a:schemeClr val="bg1"/>
                </a:solidFill>
                <a:latin typeface="Palatino Linotype" panose="02040502050505030304" pitchFamily="18" charset="0"/>
              </a:rPr>
              <a:t>„Technik“</a:t>
            </a:r>
          </a:p>
        </p:txBody>
      </p:sp>
      <p:graphicFrame>
        <p:nvGraphicFramePr>
          <p:cNvPr id="4" name="Tabelle 3"/>
          <p:cNvGraphicFramePr>
            <a:graphicFrameLocks noGrp="1"/>
          </p:cNvGraphicFramePr>
          <p:nvPr>
            <p:extLst>
              <p:ext uri="{D42A27DB-BD31-4B8C-83A1-F6EECF244321}">
                <p14:modId xmlns:p14="http://schemas.microsoft.com/office/powerpoint/2010/main" val="645408680"/>
              </p:ext>
            </p:extLst>
          </p:nvPr>
        </p:nvGraphicFramePr>
        <p:xfrm>
          <a:off x="179512" y="894432"/>
          <a:ext cx="8833418" cy="4358640"/>
        </p:xfrm>
        <a:graphic>
          <a:graphicData uri="http://schemas.openxmlformats.org/drawingml/2006/table">
            <a:tbl>
              <a:tblPr firstRow="1" bandRow="1">
                <a:tableStyleId>{5C22544A-7EE6-4342-B048-85BDC9FD1C3A}</a:tableStyleId>
              </a:tblPr>
              <a:tblGrid>
                <a:gridCol w="4416709"/>
                <a:gridCol w="4416709"/>
              </a:tblGrid>
              <a:tr h="370840">
                <a:tc>
                  <a:txBody>
                    <a:bodyPr/>
                    <a:lstStyle/>
                    <a:p>
                      <a:pPr algn="ctr"/>
                      <a:r>
                        <a:rPr lang="de-DE" sz="2400" dirty="0" smtClean="0">
                          <a:latin typeface="Palatino Linotype" panose="02040502050505030304" pitchFamily="18" charset="0"/>
                        </a:rPr>
                        <a:t>Händler / Krämer</a:t>
                      </a:r>
                      <a:endParaRPr lang="de-DE" sz="2400" dirty="0">
                        <a:latin typeface="Palatino Linotype" panose="02040502050505030304" pitchFamily="18" charset="0"/>
                      </a:endParaRPr>
                    </a:p>
                  </a:txBody>
                  <a:tcPr/>
                </a:tc>
                <a:tc>
                  <a:txBody>
                    <a:bodyPr/>
                    <a:lstStyle/>
                    <a:p>
                      <a:pPr algn="ctr"/>
                      <a:r>
                        <a:rPr lang="de-DE" sz="2400" dirty="0" smtClean="0">
                          <a:latin typeface="Palatino Linotype" panose="02040502050505030304" pitchFamily="18" charset="0"/>
                        </a:rPr>
                        <a:t>Sophisten</a:t>
                      </a:r>
                      <a:endParaRPr lang="de-DE" sz="2400" dirty="0">
                        <a:latin typeface="Palatino Linotype" panose="02040502050505030304" pitchFamily="18" charset="0"/>
                      </a:endParaRPr>
                    </a:p>
                  </a:txBody>
                  <a:tcPr/>
                </a:tc>
              </a:tr>
              <a:tr h="370840">
                <a:tc>
                  <a:txBody>
                    <a:bodyPr/>
                    <a:lstStyle/>
                    <a:p>
                      <a:pPr indent="-457200">
                        <a:lnSpc>
                          <a:spcPct val="100000"/>
                        </a:lnSpc>
                      </a:pPr>
                      <a:r>
                        <a:rPr lang="en-GB" sz="1400" i="1" dirty="0" smtClean="0">
                          <a:solidFill>
                            <a:schemeClr val="bg1"/>
                          </a:solidFill>
                          <a:latin typeface="Palatino Linotype" panose="02040502050505030304" pitchFamily="18" charset="0"/>
                        </a:rPr>
                        <a:t>Z. 1:</a:t>
                      </a:r>
                    </a:p>
                    <a:p>
                      <a:pPr indent="-457200">
                        <a:lnSpc>
                          <a:spcPct val="100000"/>
                        </a:lnSpc>
                      </a:pPr>
                      <a:r>
                        <a:rPr lang="en-GB" dirty="0" smtClean="0">
                          <a:solidFill>
                            <a:schemeClr val="bg1"/>
                          </a:solidFill>
                          <a:latin typeface="Palatino Linotype" panose="02040502050505030304" pitchFamily="18" charset="0"/>
                        </a:rPr>
                        <a:t>ὁ </a:t>
                      </a:r>
                      <a:r>
                        <a:rPr lang="en-GB" dirty="0" err="1" smtClean="0">
                          <a:solidFill>
                            <a:schemeClr val="bg1"/>
                          </a:solidFill>
                          <a:latin typeface="Palatino Linotype" panose="02040502050505030304" pitchFamily="18" charset="0"/>
                        </a:rPr>
                        <a:t>ἔμ</a:t>
                      </a:r>
                      <a:r>
                        <a:rPr lang="en-GB" dirty="0" smtClean="0">
                          <a:solidFill>
                            <a:schemeClr val="bg1"/>
                          </a:solidFill>
                          <a:latin typeface="Palatino Linotype" panose="02040502050505030304" pitchFamily="18" charset="0"/>
                        </a:rPr>
                        <a:t>πορ</a:t>
                      </a:r>
                      <a:r>
                        <a:rPr lang="el-GR" dirty="0" smtClean="0">
                          <a:solidFill>
                            <a:schemeClr val="bg1"/>
                          </a:solidFill>
                          <a:latin typeface="Palatino Linotype" panose="02040502050505030304" pitchFamily="18" charset="0"/>
                        </a:rPr>
                        <a:t>ό</a:t>
                      </a:r>
                      <a:r>
                        <a:rPr lang="en-GB" dirty="0" smtClean="0">
                          <a:solidFill>
                            <a:schemeClr val="bg1"/>
                          </a:solidFill>
                          <a:latin typeface="Palatino Linotype" panose="02040502050505030304" pitchFamily="18" charset="0"/>
                        </a:rPr>
                        <a:t>ς τε καὶ κάπηλος</a:t>
                      </a:r>
                    </a:p>
                    <a:p>
                      <a:pPr>
                        <a:lnSpc>
                          <a:spcPct val="100000"/>
                        </a:lnSpc>
                      </a:pPr>
                      <a:endParaRPr lang="en-GB" dirty="0" smtClean="0">
                        <a:solidFill>
                          <a:schemeClr val="bg1"/>
                        </a:solidFill>
                        <a:latin typeface="Palatino Linotype" panose="02040502050505030304" pitchFamily="18" charset="0"/>
                      </a:endParaRPr>
                    </a:p>
                    <a:p>
                      <a:pPr>
                        <a:lnSpc>
                          <a:spcPct val="100000"/>
                        </a:lnSpc>
                      </a:pPr>
                      <a:endParaRPr lang="en-GB" sz="1800" i="1" dirty="0" smtClean="0">
                        <a:solidFill>
                          <a:schemeClr val="bg1"/>
                        </a:solidFill>
                        <a:latin typeface="Palatino Linotype" panose="02040502050505030304" pitchFamily="18" charset="0"/>
                      </a:endParaRPr>
                    </a:p>
                    <a:p>
                      <a:pPr>
                        <a:lnSpc>
                          <a:spcPct val="100000"/>
                        </a:lnSpc>
                      </a:pPr>
                      <a:r>
                        <a:rPr lang="en-GB" sz="1400" i="1" dirty="0" smtClean="0">
                          <a:solidFill>
                            <a:schemeClr val="bg1"/>
                          </a:solidFill>
                          <a:latin typeface="Palatino Linotype" panose="02040502050505030304" pitchFamily="18" charset="0"/>
                        </a:rPr>
                        <a:t>Z. 2:</a:t>
                      </a:r>
                    </a:p>
                    <a:p>
                      <a:pPr marL="0" marR="0" indent="0" algn="l" defTabSz="914400" rtl="0" eaLnBrk="1" fontAlgn="auto" latinLnBrk="0" hangingPunct="1">
                        <a:lnSpc>
                          <a:spcPct val="100000"/>
                        </a:lnSpc>
                        <a:spcBef>
                          <a:spcPts val="0"/>
                        </a:spcBef>
                        <a:spcAft>
                          <a:spcPts val="0"/>
                        </a:spcAft>
                        <a:buClrTx/>
                        <a:buSzTx/>
                        <a:buFontTx/>
                        <a:buNone/>
                        <a:tabLst/>
                        <a:defRPr/>
                      </a:pPr>
                      <a:r>
                        <a:rPr lang="en-GB" spc="-60" baseline="0" dirty="0" smtClean="0">
                          <a:solidFill>
                            <a:schemeClr val="bg1"/>
                          </a:solidFill>
                          <a:latin typeface="Palatino Linotype" panose="02040502050505030304" pitchFamily="18" charset="0"/>
                        </a:rPr>
                        <a:t>π</a:t>
                      </a:r>
                      <a:r>
                        <a:rPr lang="en-GB" spc="-60" baseline="0" dirty="0" err="1" smtClean="0">
                          <a:solidFill>
                            <a:schemeClr val="bg1"/>
                          </a:solidFill>
                          <a:latin typeface="Palatino Linotype" panose="02040502050505030304" pitchFamily="18" charset="0"/>
                        </a:rPr>
                        <a:t>ερὶ</a:t>
                      </a:r>
                      <a:r>
                        <a:rPr lang="en-GB" spc="-60" baseline="0" dirty="0" smtClean="0">
                          <a:solidFill>
                            <a:schemeClr val="bg1"/>
                          </a:solidFill>
                          <a:latin typeface="Palatino Linotype" panose="02040502050505030304" pitchFamily="18" charset="0"/>
                        </a:rPr>
                        <a:t> </a:t>
                      </a:r>
                      <a:r>
                        <a:rPr lang="en-GB" spc="-60" baseline="0" dirty="0" err="1" smtClean="0">
                          <a:solidFill>
                            <a:schemeClr val="bg1"/>
                          </a:solidFill>
                          <a:latin typeface="Palatino Linotype" panose="02040502050505030304" pitchFamily="18" charset="0"/>
                        </a:rPr>
                        <a:t>τῶν</a:t>
                      </a:r>
                      <a:r>
                        <a:rPr lang="en-GB" spc="-60" baseline="0" dirty="0" smtClean="0">
                          <a:solidFill>
                            <a:schemeClr val="bg1"/>
                          </a:solidFill>
                          <a:latin typeface="Palatino Linotype" panose="02040502050505030304" pitchFamily="18" charset="0"/>
                        </a:rPr>
                        <a:t> </a:t>
                      </a:r>
                      <a:r>
                        <a:rPr lang="en-GB" spc="-60" baseline="0" dirty="0" err="1" smtClean="0">
                          <a:solidFill>
                            <a:schemeClr val="bg1"/>
                          </a:solidFill>
                          <a:latin typeface="Palatino Linotype" panose="02040502050505030304" pitchFamily="18" charset="0"/>
                        </a:rPr>
                        <a:t>ἀγωγίμων</a:t>
                      </a:r>
                      <a:r>
                        <a:rPr lang="en-GB" spc="-60" baseline="0" dirty="0" smtClean="0">
                          <a:solidFill>
                            <a:schemeClr val="bg1"/>
                          </a:solidFill>
                          <a:latin typeface="Palatino Linotype" panose="02040502050505030304" pitchFamily="18" charset="0"/>
                        </a:rPr>
                        <a:t> </a:t>
                      </a:r>
                      <a:r>
                        <a:rPr lang="en-GB" spc="-60" baseline="0" dirty="0" err="1" smtClean="0">
                          <a:solidFill>
                            <a:schemeClr val="bg1"/>
                          </a:solidFill>
                          <a:latin typeface="Palatino Linotype" panose="02040502050505030304" pitchFamily="18" charset="0"/>
                        </a:rPr>
                        <a:t>οὔτε</a:t>
                      </a:r>
                      <a:r>
                        <a:rPr lang="en-GB" spc="-60" baseline="0" dirty="0" smtClean="0">
                          <a:solidFill>
                            <a:schemeClr val="bg1"/>
                          </a:solidFill>
                          <a:latin typeface="Palatino Linotype" panose="02040502050505030304" pitchFamily="18" charset="0"/>
                        </a:rPr>
                        <a:t> α</a:t>
                      </a:r>
                      <a:r>
                        <a:rPr lang="en-GB" spc="-60" baseline="0" dirty="0" err="1" smtClean="0">
                          <a:solidFill>
                            <a:schemeClr val="bg1"/>
                          </a:solidFill>
                          <a:latin typeface="Palatino Linotype" panose="02040502050505030304" pitchFamily="18" charset="0"/>
                        </a:rPr>
                        <a:t>ὐτοὶ</a:t>
                      </a:r>
                      <a:r>
                        <a:rPr lang="en-GB" spc="-60" baseline="0" dirty="0" smtClean="0">
                          <a:solidFill>
                            <a:schemeClr val="bg1"/>
                          </a:solidFill>
                          <a:latin typeface="Palatino Linotype" panose="02040502050505030304" pitchFamily="18" charset="0"/>
                        </a:rPr>
                        <a:t> ἐπ</a:t>
                      </a:r>
                      <a:r>
                        <a:rPr lang="en-GB" spc="-60" baseline="0" dirty="0" err="1" smtClean="0">
                          <a:solidFill>
                            <a:schemeClr val="bg1"/>
                          </a:solidFill>
                          <a:latin typeface="Palatino Linotype" panose="02040502050505030304" pitchFamily="18" charset="0"/>
                        </a:rPr>
                        <a:t>ίστ</a:t>
                      </a:r>
                      <a:r>
                        <a:rPr lang="en-GB" spc="-60" baseline="0" dirty="0" smtClean="0">
                          <a:solidFill>
                            <a:schemeClr val="bg1"/>
                          </a:solidFill>
                          <a:latin typeface="Palatino Linotype" panose="02040502050505030304" pitchFamily="18" charset="0"/>
                        </a:rPr>
                        <a:t>ανται</a:t>
                      </a:r>
                    </a:p>
                    <a:p>
                      <a:pPr>
                        <a:lnSpc>
                          <a:spcPct val="100000"/>
                        </a:lnSpc>
                      </a:pPr>
                      <a:endParaRPr lang="en-GB" dirty="0" smtClean="0">
                        <a:solidFill>
                          <a:schemeClr val="bg1"/>
                        </a:solidFill>
                        <a:latin typeface="Palatino Linotype" panose="02040502050505030304" pitchFamily="18" charset="0"/>
                      </a:endParaRPr>
                    </a:p>
                    <a:p>
                      <a:pPr>
                        <a:lnSpc>
                          <a:spcPct val="100000"/>
                        </a:lnSpc>
                      </a:pPr>
                      <a:r>
                        <a:rPr lang="de-DE" sz="1400" i="1" dirty="0" smtClean="0">
                          <a:latin typeface="Palatino Linotype" panose="02040502050505030304" pitchFamily="18" charset="0"/>
                        </a:rPr>
                        <a:t>Z. 2/3:</a:t>
                      </a:r>
                    </a:p>
                    <a:p>
                      <a:pPr>
                        <a:lnSpc>
                          <a:spcPct val="100000"/>
                        </a:lnSpc>
                      </a:pPr>
                      <a:r>
                        <a:rPr lang="en-GB" dirty="0" err="1" smtClean="0">
                          <a:solidFill>
                            <a:schemeClr val="bg1"/>
                          </a:solidFill>
                          <a:latin typeface="Palatino Linotype" panose="02040502050505030304" pitchFamily="18" charset="0"/>
                        </a:rPr>
                        <a:t>τί</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χρηστὸν</a:t>
                      </a:r>
                      <a:r>
                        <a:rPr lang="en-GB" dirty="0" smtClean="0">
                          <a:solidFill>
                            <a:schemeClr val="bg1"/>
                          </a:solidFill>
                          <a:latin typeface="Palatino Linotype" panose="02040502050505030304" pitchFamily="18" charset="0"/>
                        </a:rPr>
                        <a:t> ἢ π</a:t>
                      </a:r>
                      <a:r>
                        <a:rPr lang="en-GB" dirty="0" err="1" smtClean="0">
                          <a:solidFill>
                            <a:schemeClr val="bg1"/>
                          </a:solidFill>
                          <a:latin typeface="Palatino Linotype" panose="02040502050505030304" pitchFamily="18" charset="0"/>
                        </a:rPr>
                        <a:t>ονηρὸν</a:t>
                      </a:r>
                      <a:r>
                        <a:rPr lang="en-GB" dirty="0" smtClean="0">
                          <a:solidFill>
                            <a:schemeClr val="bg1"/>
                          </a:solidFill>
                          <a:latin typeface="Palatino Linotype" panose="02040502050505030304" pitchFamily="18" charset="0"/>
                        </a:rPr>
                        <a:t> π</a:t>
                      </a:r>
                      <a:r>
                        <a:rPr lang="en-GB" dirty="0" err="1" smtClean="0">
                          <a:solidFill>
                            <a:schemeClr val="bg1"/>
                          </a:solidFill>
                          <a:latin typeface="Palatino Linotype" panose="02040502050505030304" pitchFamily="18" charset="0"/>
                        </a:rPr>
                        <a:t>ερὶ</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τὸ</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σῶμ</a:t>
                      </a:r>
                      <a:r>
                        <a:rPr lang="en-GB" dirty="0" smtClean="0">
                          <a:solidFill>
                            <a:schemeClr val="bg1"/>
                          </a:solidFill>
                          <a:latin typeface="Palatino Linotype" panose="02040502050505030304" pitchFamily="18" charset="0"/>
                        </a:rPr>
                        <a:t>α</a:t>
                      </a:r>
                    </a:p>
                    <a:p>
                      <a:pPr>
                        <a:lnSpc>
                          <a:spcPct val="100000"/>
                        </a:lnSpc>
                      </a:pPr>
                      <a:endParaRPr lang="en-GB" dirty="0" smtClean="0">
                        <a:solidFill>
                          <a:schemeClr val="bg1"/>
                        </a:solidFill>
                        <a:latin typeface="Palatino Linotype" panose="02040502050505030304" pitchFamily="18" charset="0"/>
                      </a:endParaRPr>
                    </a:p>
                    <a:p>
                      <a:pPr>
                        <a:lnSpc>
                          <a:spcPct val="100000"/>
                        </a:lnSpc>
                      </a:pPr>
                      <a:r>
                        <a:rPr lang="de-DE" sz="1400" i="1" dirty="0" smtClean="0">
                          <a:latin typeface="Palatino Linotype" panose="02040502050505030304" pitchFamily="18" charset="0"/>
                        </a:rPr>
                        <a:t>Z.</a:t>
                      </a:r>
                      <a:r>
                        <a:rPr lang="de-DE" sz="1400" i="1" baseline="0" dirty="0" smtClean="0">
                          <a:latin typeface="Palatino Linotype" panose="02040502050505030304" pitchFamily="18" charset="0"/>
                        </a:rPr>
                        <a:t> 3/4:</a:t>
                      </a:r>
                      <a:endParaRPr lang="de-DE" sz="1400" i="1" dirty="0" smtClean="0">
                        <a:latin typeface="Palatino Linotype" panose="02040502050505030304" pitchFamily="18" charset="0"/>
                      </a:endParaRPr>
                    </a:p>
                    <a:p>
                      <a:pPr>
                        <a:lnSpc>
                          <a:spcPct val="100000"/>
                        </a:lnSpc>
                      </a:pPr>
                      <a:r>
                        <a:rPr lang="en-GB" dirty="0" smtClean="0">
                          <a:solidFill>
                            <a:schemeClr val="bg1"/>
                          </a:solidFill>
                          <a:latin typeface="Palatino Linotype" panose="02040502050505030304" pitchFamily="18" charset="0"/>
                        </a:rPr>
                        <a:t>ἐπα</a:t>
                      </a:r>
                      <a:r>
                        <a:rPr lang="en-GB" dirty="0" err="1" smtClean="0">
                          <a:solidFill>
                            <a:schemeClr val="bg1"/>
                          </a:solidFill>
                          <a:latin typeface="Palatino Linotype" panose="02040502050505030304" pitchFamily="18" charset="0"/>
                        </a:rPr>
                        <a:t>ινοῦσιν</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δὲ</a:t>
                      </a:r>
                      <a:r>
                        <a:rPr lang="en-GB" dirty="0" smtClean="0">
                          <a:solidFill>
                            <a:schemeClr val="bg1"/>
                          </a:solidFill>
                          <a:latin typeface="Palatino Linotype" panose="02040502050505030304" pitchFamily="18" charset="0"/>
                        </a:rPr>
                        <a:t> π</a:t>
                      </a:r>
                      <a:r>
                        <a:rPr lang="en-GB" dirty="0" err="1" smtClean="0">
                          <a:solidFill>
                            <a:schemeClr val="bg1"/>
                          </a:solidFill>
                          <a:latin typeface="Palatino Linotype" panose="02040502050505030304" pitchFamily="18" charset="0"/>
                        </a:rPr>
                        <a:t>άντ</a:t>
                      </a:r>
                      <a:r>
                        <a:rPr lang="en-GB" dirty="0" smtClean="0">
                          <a:solidFill>
                            <a:schemeClr val="bg1"/>
                          </a:solidFill>
                          <a:latin typeface="Palatino Linotype" panose="02040502050505030304" pitchFamily="18" charset="0"/>
                        </a:rPr>
                        <a:t>α πωλοῦντες</a:t>
                      </a:r>
                    </a:p>
                    <a:p>
                      <a:pPr>
                        <a:lnSpc>
                          <a:spcPct val="100000"/>
                        </a:lnSpc>
                      </a:pPr>
                      <a:endParaRPr lang="en-GB" dirty="0" smtClean="0">
                        <a:solidFill>
                          <a:schemeClr val="bg1"/>
                        </a:solidFill>
                        <a:latin typeface="Palatino Linotype" panose="02040502050505030304" pitchFamily="18" charset="0"/>
                      </a:endParaRPr>
                    </a:p>
                    <a:p>
                      <a:pPr>
                        <a:lnSpc>
                          <a:spcPct val="100000"/>
                        </a:lnSpc>
                      </a:pPr>
                      <a:r>
                        <a:rPr lang="en-GB" sz="1400" i="1" dirty="0" smtClean="0">
                          <a:solidFill>
                            <a:schemeClr val="bg1"/>
                          </a:solidFill>
                          <a:latin typeface="Palatino Linotype" panose="02040502050505030304" pitchFamily="18" charset="0"/>
                        </a:rPr>
                        <a:t>Z. 4:</a:t>
                      </a:r>
                    </a:p>
                    <a:p>
                      <a:pPr>
                        <a:lnSpc>
                          <a:spcPct val="100000"/>
                        </a:lnSpc>
                      </a:pPr>
                      <a:r>
                        <a:rPr lang="en-GB" dirty="0" err="1" smtClean="0">
                          <a:solidFill>
                            <a:schemeClr val="bg1"/>
                          </a:solidFill>
                          <a:latin typeface="Palatino Linotype" panose="02040502050505030304" pitchFamily="18" charset="0"/>
                        </a:rPr>
                        <a:t>οὔτε</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οἱ</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ὠνούμενοι</a:t>
                      </a:r>
                      <a:endParaRPr lang="de-DE" dirty="0">
                        <a:latin typeface="Palatino Linotype" panose="02040502050505030304" pitchFamily="18" charset="0"/>
                      </a:endParaRPr>
                    </a:p>
                  </a:txBody>
                  <a:tcPr/>
                </a:tc>
                <a:tc>
                  <a:txBody>
                    <a:bodyPr/>
                    <a:lstStyle/>
                    <a:p>
                      <a:pPr>
                        <a:lnSpc>
                          <a:spcPct val="100000"/>
                        </a:lnSpc>
                      </a:pPr>
                      <a:r>
                        <a:rPr lang="de-DE" sz="1400" i="1" dirty="0" smtClean="0">
                          <a:latin typeface="Palatino Linotype" panose="02040502050505030304" pitchFamily="18" charset="0"/>
                        </a:rPr>
                        <a:t>Z. 5/6:</a:t>
                      </a:r>
                    </a:p>
                    <a:p>
                      <a:pPr>
                        <a:lnSpc>
                          <a:spcPct val="100000"/>
                        </a:lnSpc>
                      </a:pPr>
                      <a:r>
                        <a:rPr lang="en-GB" dirty="0" err="1" smtClean="0">
                          <a:solidFill>
                            <a:schemeClr val="bg1"/>
                          </a:solidFill>
                          <a:latin typeface="Palatino Linotype" panose="02040502050505030304" pitchFamily="18" charset="0"/>
                        </a:rPr>
                        <a:t>οἱ</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τὰ</a:t>
                      </a:r>
                      <a:r>
                        <a:rPr lang="en-GB" dirty="0" smtClean="0">
                          <a:solidFill>
                            <a:schemeClr val="bg1"/>
                          </a:solidFill>
                          <a:latin typeface="Palatino Linotype" panose="02040502050505030304" pitchFamily="18" charset="0"/>
                        </a:rPr>
                        <a:t> μα</a:t>
                      </a:r>
                      <a:r>
                        <a:rPr lang="en-GB" dirty="0" err="1" smtClean="0">
                          <a:solidFill>
                            <a:schemeClr val="bg1"/>
                          </a:solidFill>
                          <a:latin typeface="Palatino Linotype" panose="02040502050505030304" pitchFamily="18" charset="0"/>
                        </a:rPr>
                        <a:t>θήμ</a:t>
                      </a:r>
                      <a:r>
                        <a:rPr lang="en-GB" dirty="0" smtClean="0">
                          <a:solidFill>
                            <a:schemeClr val="bg1"/>
                          </a:solidFill>
                          <a:latin typeface="Palatino Linotype" panose="02040502050505030304" pitchFamily="18" charset="0"/>
                        </a:rPr>
                        <a:t>ατα περιάγοντες</a:t>
                      </a:r>
                    </a:p>
                    <a:p>
                      <a:pPr>
                        <a:lnSpc>
                          <a:spcPct val="100000"/>
                        </a:lnSpc>
                      </a:pPr>
                      <a:r>
                        <a:rPr lang="en-GB" dirty="0" smtClean="0">
                          <a:solidFill>
                            <a:schemeClr val="bg1"/>
                          </a:solidFill>
                          <a:latin typeface="Palatino Linotype" panose="02040502050505030304" pitchFamily="18" charset="0"/>
                        </a:rPr>
                        <a:t>καὶ π</a:t>
                      </a:r>
                      <a:r>
                        <a:rPr lang="en-GB" dirty="0" err="1" smtClean="0">
                          <a:solidFill>
                            <a:schemeClr val="bg1"/>
                          </a:solidFill>
                          <a:latin typeface="Palatino Linotype" panose="02040502050505030304" pitchFamily="18" charset="0"/>
                        </a:rPr>
                        <a:t>ωλοῦντες</a:t>
                      </a:r>
                      <a:endParaRPr lang="en-GB" dirty="0" smtClean="0">
                        <a:solidFill>
                          <a:schemeClr val="bg1"/>
                        </a:solidFill>
                        <a:latin typeface="Palatino Linotype" panose="02040502050505030304" pitchFamily="18" charset="0"/>
                      </a:endParaRPr>
                    </a:p>
                    <a:p>
                      <a:pPr>
                        <a:lnSpc>
                          <a:spcPct val="100000"/>
                        </a:lnSpc>
                      </a:pPr>
                      <a:endParaRPr lang="en-GB" dirty="0" smtClean="0">
                        <a:solidFill>
                          <a:schemeClr val="bg1"/>
                        </a:solidFill>
                        <a:latin typeface="Palatino Linotype" panose="02040502050505030304" pitchFamily="18" charset="0"/>
                      </a:endParaRPr>
                    </a:p>
                    <a:p>
                      <a:pPr>
                        <a:lnSpc>
                          <a:spcPct val="100000"/>
                        </a:lnSpc>
                      </a:pPr>
                      <a:r>
                        <a:rPr lang="en-GB" sz="1400" i="1" dirty="0" smtClean="0">
                          <a:solidFill>
                            <a:schemeClr val="bg1"/>
                          </a:solidFill>
                          <a:latin typeface="Palatino Linotype" panose="02040502050505030304" pitchFamily="18" charset="0"/>
                        </a:rPr>
                        <a:t>Z. 7:</a:t>
                      </a:r>
                    </a:p>
                    <a:p>
                      <a:pPr>
                        <a:lnSpc>
                          <a:spcPct val="100000"/>
                        </a:lnSpc>
                      </a:pPr>
                      <a:r>
                        <a:rPr lang="en-GB" dirty="0" err="1" smtClean="0">
                          <a:solidFill>
                            <a:schemeClr val="bg1"/>
                          </a:solidFill>
                          <a:latin typeface="Palatino Linotype" panose="02040502050505030304" pitchFamily="18" charset="0"/>
                        </a:rPr>
                        <a:t>ἀγνοῦσιν</a:t>
                      </a:r>
                      <a:r>
                        <a:rPr lang="en-GB" dirty="0" smtClean="0">
                          <a:solidFill>
                            <a:schemeClr val="bg1"/>
                          </a:solidFill>
                          <a:latin typeface="Palatino Linotype" panose="02040502050505030304" pitchFamily="18" charset="0"/>
                        </a:rPr>
                        <a:t> </a:t>
                      </a:r>
                    </a:p>
                    <a:p>
                      <a:pPr>
                        <a:lnSpc>
                          <a:spcPct val="100000"/>
                        </a:lnSpc>
                      </a:pPr>
                      <a:endParaRPr lang="en-GB" dirty="0" smtClean="0">
                        <a:solidFill>
                          <a:schemeClr val="bg1"/>
                        </a:solidFill>
                        <a:latin typeface="Palatino Linotype" panose="02040502050505030304" pitchFamily="18" charset="0"/>
                      </a:endParaRPr>
                    </a:p>
                    <a:p>
                      <a:pPr>
                        <a:lnSpc>
                          <a:spcPct val="100000"/>
                        </a:lnSpc>
                      </a:pPr>
                      <a:r>
                        <a:rPr lang="en-GB" sz="1400" i="1" dirty="0" smtClean="0">
                          <a:solidFill>
                            <a:schemeClr val="bg1"/>
                          </a:solidFill>
                          <a:latin typeface="Palatino Linotype" panose="02040502050505030304" pitchFamily="18" charset="0"/>
                        </a:rPr>
                        <a:t>Z. 7/8:</a:t>
                      </a:r>
                    </a:p>
                    <a:p>
                      <a:pPr>
                        <a:lnSpc>
                          <a:spcPct val="100000"/>
                        </a:lnSpc>
                      </a:pPr>
                      <a:r>
                        <a:rPr lang="en-GB" dirty="0" err="1" smtClean="0">
                          <a:solidFill>
                            <a:schemeClr val="bg1"/>
                          </a:solidFill>
                          <a:latin typeface="Palatino Linotype" panose="02040502050505030304" pitchFamily="18" charset="0"/>
                        </a:rPr>
                        <a:t>τί</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χρηστὸν</a:t>
                      </a:r>
                      <a:r>
                        <a:rPr lang="en-GB" dirty="0" smtClean="0">
                          <a:solidFill>
                            <a:schemeClr val="bg1"/>
                          </a:solidFill>
                          <a:latin typeface="Palatino Linotype" panose="02040502050505030304" pitchFamily="18" charset="0"/>
                        </a:rPr>
                        <a:t> ἢ π</a:t>
                      </a:r>
                      <a:r>
                        <a:rPr lang="en-GB" dirty="0" err="1" smtClean="0">
                          <a:solidFill>
                            <a:schemeClr val="bg1"/>
                          </a:solidFill>
                          <a:latin typeface="Palatino Linotype" panose="02040502050505030304" pitchFamily="18" charset="0"/>
                        </a:rPr>
                        <a:t>ονηρὸν</a:t>
                      </a:r>
                      <a:r>
                        <a:rPr lang="en-GB" dirty="0" smtClean="0">
                          <a:solidFill>
                            <a:schemeClr val="bg1"/>
                          </a:solidFill>
                          <a:latin typeface="Palatino Linotype" panose="02040502050505030304" pitchFamily="18" charset="0"/>
                        </a:rPr>
                        <a:t> π</a:t>
                      </a:r>
                      <a:r>
                        <a:rPr lang="en-GB" dirty="0" err="1" smtClean="0">
                          <a:solidFill>
                            <a:schemeClr val="bg1"/>
                          </a:solidFill>
                          <a:latin typeface="Palatino Linotype" panose="02040502050505030304" pitchFamily="18" charset="0"/>
                        </a:rPr>
                        <a:t>ρὸς</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τὴν</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ψυχὴν</a:t>
                      </a:r>
                      <a:endParaRPr lang="en-GB" dirty="0" smtClean="0">
                        <a:solidFill>
                          <a:schemeClr val="bg1"/>
                        </a:solidFill>
                        <a:latin typeface="Palatino Linotype" panose="02040502050505030304" pitchFamily="18" charset="0"/>
                      </a:endParaRPr>
                    </a:p>
                    <a:p>
                      <a:pPr>
                        <a:lnSpc>
                          <a:spcPct val="100000"/>
                        </a:lnSpc>
                      </a:pPr>
                      <a:endParaRPr lang="en-GB" dirty="0" smtClean="0">
                        <a:solidFill>
                          <a:schemeClr val="bg1"/>
                        </a:solidFill>
                        <a:latin typeface="Palatino Linotype" panose="02040502050505030304" pitchFamily="18" charset="0"/>
                      </a:endParaRPr>
                    </a:p>
                    <a:p>
                      <a:pPr>
                        <a:lnSpc>
                          <a:spcPct val="100000"/>
                        </a:lnSpc>
                      </a:pPr>
                      <a:r>
                        <a:rPr lang="en-GB" sz="1400" i="1" dirty="0" smtClean="0">
                          <a:solidFill>
                            <a:schemeClr val="bg1"/>
                          </a:solidFill>
                          <a:latin typeface="Palatino Linotype" panose="02040502050505030304" pitchFamily="18" charset="0"/>
                        </a:rPr>
                        <a:t>Z. 6/7:</a:t>
                      </a:r>
                    </a:p>
                    <a:p>
                      <a:pPr>
                        <a:lnSpc>
                          <a:spcPct val="100000"/>
                        </a:lnSpc>
                      </a:pPr>
                      <a:r>
                        <a:rPr lang="en-GB" dirty="0" smtClean="0">
                          <a:solidFill>
                            <a:schemeClr val="bg1"/>
                          </a:solidFill>
                          <a:latin typeface="Palatino Linotype" panose="02040502050505030304" pitchFamily="18" charset="0"/>
                        </a:rPr>
                        <a:t>ἐπα</a:t>
                      </a:r>
                      <a:r>
                        <a:rPr lang="en-GB" dirty="0" err="1" smtClean="0">
                          <a:solidFill>
                            <a:schemeClr val="bg1"/>
                          </a:solidFill>
                          <a:latin typeface="Palatino Linotype" panose="02040502050505030304" pitchFamily="18" charset="0"/>
                        </a:rPr>
                        <a:t>ινοῦσιν</a:t>
                      </a:r>
                      <a:r>
                        <a:rPr lang="en-GB" dirty="0" smtClean="0">
                          <a:solidFill>
                            <a:schemeClr val="bg1"/>
                          </a:solidFill>
                          <a:latin typeface="Palatino Linotype" panose="02040502050505030304" pitchFamily="18" charset="0"/>
                        </a:rPr>
                        <a:t> π</a:t>
                      </a:r>
                      <a:r>
                        <a:rPr lang="en-GB" dirty="0" err="1" smtClean="0">
                          <a:solidFill>
                            <a:schemeClr val="bg1"/>
                          </a:solidFill>
                          <a:latin typeface="Palatino Linotype" panose="02040502050505030304" pitchFamily="18" charset="0"/>
                        </a:rPr>
                        <a:t>άντ</a:t>
                      </a:r>
                      <a:r>
                        <a:rPr lang="en-GB" dirty="0" smtClean="0">
                          <a:solidFill>
                            <a:schemeClr val="bg1"/>
                          </a:solidFill>
                          <a:latin typeface="Palatino Linotype" panose="02040502050505030304" pitchFamily="18" charset="0"/>
                        </a:rPr>
                        <a:t>α</a:t>
                      </a:r>
                      <a:r>
                        <a:rPr lang="de-DE" dirty="0" smtClean="0">
                          <a:solidFill>
                            <a:schemeClr val="bg1"/>
                          </a:solidFill>
                          <a:latin typeface="Palatino Linotype" panose="02040502050505030304" pitchFamily="18" charset="0"/>
                        </a:rPr>
                        <a:t>, </a:t>
                      </a:r>
                      <a:r>
                        <a:rPr lang="en-GB" dirty="0" smtClean="0">
                          <a:solidFill>
                            <a:schemeClr val="bg1"/>
                          </a:solidFill>
                          <a:latin typeface="Palatino Linotype" panose="02040502050505030304" pitchFamily="18" charset="0"/>
                        </a:rPr>
                        <a:t>ἃ π</a:t>
                      </a:r>
                      <a:r>
                        <a:rPr lang="en-GB" dirty="0" err="1" smtClean="0">
                          <a:solidFill>
                            <a:schemeClr val="bg1"/>
                          </a:solidFill>
                          <a:latin typeface="Palatino Linotype" panose="02040502050505030304" pitchFamily="18" charset="0"/>
                        </a:rPr>
                        <a:t>ωλοῦσιν</a:t>
                      </a:r>
                      <a:endParaRPr lang="en-GB" dirty="0" smtClean="0">
                        <a:solidFill>
                          <a:schemeClr val="bg1"/>
                        </a:solidFill>
                        <a:latin typeface="Palatino Linotype" panose="02040502050505030304" pitchFamily="18" charset="0"/>
                      </a:endParaRPr>
                    </a:p>
                    <a:p>
                      <a:pPr>
                        <a:lnSpc>
                          <a:spcPct val="100000"/>
                        </a:lnSpc>
                      </a:pPr>
                      <a:endParaRPr lang="en-GB" dirty="0" smtClean="0">
                        <a:solidFill>
                          <a:schemeClr val="bg1"/>
                        </a:solidFill>
                        <a:latin typeface="Palatino Linotype" panose="02040502050505030304" pitchFamily="18" charset="0"/>
                      </a:endParaRPr>
                    </a:p>
                    <a:p>
                      <a:pPr>
                        <a:lnSpc>
                          <a:spcPct val="100000"/>
                        </a:lnSpc>
                      </a:pPr>
                      <a:r>
                        <a:rPr lang="en-GB" sz="1400" i="1" dirty="0" smtClean="0">
                          <a:solidFill>
                            <a:schemeClr val="bg1"/>
                          </a:solidFill>
                          <a:latin typeface="Palatino Linotype" panose="02040502050505030304" pitchFamily="18" charset="0"/>
                        </a:rPr>
                        <a:t>Z. 8/9:</a:t>
                      </a:r>
                    </a:p>
                    <a:p>
                      <a:pPr>
                        <a:lnSpc>
                          <a:spcPct val="100000"/>
                        </a:lnSpc>
                      </a:pPr>
                      <a:r>
                        <a:rPr lang="en-GB" dirty="0" err="1" smtClean="0">
                          <a:solidFill>
                            <a:schemeClr val="bg1"/>
                          </a:solidFill>
                          <a:latin typeface="Palatino Linotype" panose="02040502050505030304" pitchFamily="18" charset="0"/>
                        </a:rPr>
                        <a:t>ὠσ</a:t>
                      </a:r>
                      <a:r>
                        <a:rPr lang="en-GB" dirty="0" smtClean="0">
                          <a:solidFill>
                            <a:schemeClr val="bg1"/>
                          </a:solidFill>
                          <a:latin typeface="Palatino Linotype" panose="02040502050505030304" pitchFamily="18" charset="0"/>
                        </a:rPr>
                        <a:t>αύτως δὲ καὶ οἱ ὠνούμενοι</a:t>
                      </a:r>
                      <a:endParaRPr lang="de-DE" dirty="0">
                        <a:latin typeface="Palatino Linotype" panose="02040502050505030304" pitchFamily="18" charset="0"/>
                      </a:endParaRPr>
                    </a:p>
                  </a:txBody>
                  <a:tcPr/>
                </a:tc>
              </a:tr>
            </a:tbl>
          </a:graphicData>
        </a:graphic>
      </p:graphicFrame>
    </p:spTree>
    <p:extLst>
      <p:ext uri="{BB962C8B-B14F-4D97-AF65-F5344CB8AC3E}">
        <p14:creationId xmlns:p14="http://schemas.microsoft.com/office/powerpoint/2010/main" val="5493160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23528" y="332656"/>
            <a:ext cx="8568952" cy="4095993"/>
          </a:xfrm>
          <a:prstGeom prst="rect">
            <a:avLst/>
          </a:prstGeom>
          <a:noFill/>
        </p:spPr>
        <p:txBody>
          <a:bodyPr wrap="square" rtlCol="0">
            <a:spAutoFit/>
          </a:bodyPr>
          <a:lstStyle/>
          <a:p>
            <a:r>
              <a:rPr lang="de-DE" sz="2000" b="1" u="sng" dirty="0" smtClean="0">
                <a:solidFill>
                  <a:schemeClr val="bg1"/>
                </a:solidFill>
                <a:latin typeface="Palatino Linotype" panose="02040502050505030304" pitchFamily="18" charset="0"/>
              </a:rPr>
              <a:t>Zusammenfassung: </a:t>
            </a:r>
            <a:r>
              <a:rPr lang="de-DE" sz="2000" b="1" u="sng" dirty="0" smtClean="0">
                <a:solidFill>
                  <a:schemeClr val="bg1"/>
                </a:solidFill>
                <a:latin typeface="Palatino Linotype" panose="02040502050505030304" pitchFamily="18" charset="0"/>
              </a:rPr>
              <a:t>Was muss ins „Sokrates-Platon-Portfolio“?</a:t>
            </a:r>
          </a:p>
          <a:p>
            <a:endParaRPr lang="de-DE" dirty="0" smtClean="0">
              <a:solidFill>
                <a:schemeClr val="bg1"/>
              </a:solidFill>
              <a:latin typeface="Palatino Linotype" panose="02040502050505030304" pitchFamily="18" charset="0"/>
            </a:endParaRPr>
          </a:p>
          <a:p>
            <a:pPr>
              <a:spcAft>
                <a:spcPts val="300"/>
              </a:spcAft>
            </a:pPr>
            <a:r>
              <a:rPr lang="de-DE" b="1" i="1" dirty="0" smtClean="0">
                <a:solidFill>
                  <a:schemeClr val="bg1"/>
                </a:solidFill>
                <a:latin typeface="Palatino Linotype" panose="02040502050505030304" pitchFamily="18" charset="0"/>
              </a:rPr>
              <a:t>Vokabeln</a:t>
            </a:r>
          </a:p>
          <a:p>
            <a:pPr marL="285750" indent="-285750">
              <a:spcAft>
                <a:spcPts val="500"/>
              </a:spcAft>
              <a:buFont typeface="Arial" panose="020B0604020202020204" pitchFamily="34" charset="0"/>
              <a:buChar char="•"/>
            </a:pPr>
            <a:r>
              <a:rPr lang="de-DE" dirty="0" smtClean="0">
                <a:solidFill>
                  <a:schemeClr val="bg1"/>
                </a:solidFill>
                <a:latin typeface="Palatino Linotype" panose="02040502050505030304" pitchFamily="18" charset="0"/>
              </a:rPr>
              <a:t>τ</a:t>
            </a:r>
            <a:r>
              <a:rPr lang="el-GR" dirty="0" smtClean="0">
                <a:solidFill>
                  <a:schemeClr val="bg1"/>
                </a:solidFill>
                <a:latin typeface="Palatino Linotype" panose="02040502050505030304" pitchFamily="18" charset="0"/>
              </a:rPr>
              <a:t>ὸ</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μάθημα</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τὸ</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σῶμα</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ἡ</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ψυχή</a:t>
            </a:r>
            <a:r>
              <a:rPr lang="de-DE" dirty="0" smtClean="0">
                <a:solidFill>
                  <a:schemeClr val="bg1"/>
                </a:solidFill>
                <a:latin typeface="Palatino Linotype" panose="02040502050505030304" pitchFamily="18" charset="0"/>
              </a:rPr>
              <a:t>, </a:t>
            </a:r>
            <a:r>
              <a:rPr lang="de-DE" dirty="0">
                <a:solidFill>
                  <a:schemeClr val="bg1"/>
                </a:solidFill>
                <a:latin typeface="Palatino Linotype" panose="02040502050505030304" pitchFamily="18" charset="0"/>
              </a:rPr>
              <a:t>(ἡ </a:t>
            </a:r>
            <a:r>
              <a:rPr lang="el-GR" dirty="0">
                <a:solidFill>
                  <a:schemeClr val="bg1"/>
                </a:solidFill>
                <a:latin typeface="Palatino Linotype" panose="02040502050505030304" pitchFamily="18" charset="0"/>
              </a:rPr>
              <a:t>ἐπιστήμη</a:t>
            </a:r>
            <a:r>
              <a:rPr lang="de-DE" dirty="0">
                <a:solidFill>
                  <a:schemeClr val="bg1"/>
                </a:solidFill>
                <a:latin typeface="Palatino Linotype" panose="02040502050505030304" pitchFamily="18" charset="0"/>
              </a:rPr>
              <a:t>)</a:t>
            </a:r>
          </a:p>
          <a:p>
            <a:pPr marL="285750" indent="-285750">
              <a:buFont typeface="Arial" panose="020B0604020202020204" pitchFamily="34" charset="0"/>
              <a:buChar char="•"/>
            </a:pPr>
            <a:r>
              <a:rPr lang="de-DE" dirty="0" smtClean="0">
                <a:solidFill>
                  <a:schemeClr val="bg1"/>
                </a:solidFill>
                <a:latin typeface="Palatino Linotype" panose="02040502050505030304" pitchFamily="18" charset="0"/>
              </a:rPr>
              <a:t>ἐπ</a:t>
            </a:r>
            <a:r>
              <a:rPr lang="de-DE" dirty="0" err="1" smtClean="0">
                <a:solidFill>
                  <a:schemeClr val="bg1"/>
                </a:solidFill>
                <a:latin typeface="Palatino Linotype" panose="02040502050505030304" pitchFamily="18" charset="0"/>
              </a:rPr>
              <a:t>ίστ</a:t>
            </a:r>
            <a:r>
              <a:rPr lang="de-DE" dirty="0" smtClean="0">
                <a:solidFill>
                  <a:schemeClr val="bg1"/>
                </a:solidFill>
                <a:latin typeface="Palatino Linotype" panose="02040502050505030304" pitchFamily="18" charset="0"/>
              </a:rPr>
              <a:t>αμαι, </a:t>
            </a:r>
            <a:r>
              <a:rPr lang="el-GR" dirty="0" smtClean="0">
                <a:solidFill>
                  <a:schemeClr val="bg1"/>
                </a:solidFill>
                <a:latin typeface="Palatino Linotype" panose="02040502050505030304" pitchFamily="18" charset="0"/>
              </a:rPr>
              <a:t>περιάγω</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ἐπιθυμέω</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ἐπαινέω</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ἀγνοέω</a:t>
            </a:r>
            <a:r>
              <a:rPr lang="de-DE" dirty="0" smtClean="0">
                <a:solidFill>
                  <a:schemeClr val="bg1"/>
                </a:solidFill>
                <a:latin typeface="Palatino Linotype" panose="02040502050505030304" pitchFamily="18" charset="0"/>
              </a:rPr>
              <a:t>,</a:t>
            </a:r>
          </a:p>
          <a:p>
            <a:pPr marL="284400">
              <a:spcAft>
                <a:spcPts val="500"/>
              </a:spcAft>
            </a:pPr>
            <a:r>
              <a:rPr lang="el-GR" dirty="0" smtClean="0">
                <a:solidFill>
                  <a:schemeClr val="bg1"/>
                </a:solidFill>
                <a:latin typeface="Palatino Linotype" panose="02040502050505030304" pitchFamily="18" charset="0"/>
              </a:rPr>
              <a:t>δοκέω</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σκοπέω</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ἡγέομαι</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δεῖ</a:t>
            </a:r>
            <a:endParaRPr lang="de-DE" dirty="0" smtClean="0">
              <a:solidFill>
                <a:schemeClr val="bg1"/>
              </a:solidFill>
              <a:latin typeface="Palatino Linotype" panose="02040502050505030304" pitchFamily="18" charset="0"/>
            </a:endParaRPr>
          </a:p>
          <a:p>
            <a:pPr marL="285750" indent="-285750">
              <a:spcAft>
                <a:spcPts val="500"/>
              </a:spcAft>
              <a:buFont typeface="Arial" panose="020B0604020202020204" pitchFamily="34" charset="0"/>
              <a:buChar char="•"/>
            </a:pPr>
            <a:r>
              <a:rPr lang="de-DE" dirty="0" smtClean="0">
                <a:solidFill>
                  <a:schemeClr val="bg1"/>
                </a:solidFill>
                <a:latin typeface="Palatino Linotype" panose="02040502050505030304" pitchFamily="18" charset="0"/>
              </a:rPr>
              <a:t>ἐ</a:t>
            </a:r>
            <a:r>
              <a:rPr lang="el-GR" dirty="0" smtClean="0">
                <a:solidFill>
                  <a:schemeClr val="bg1"/>
                </a:solidFill>
                <a:latin typeface="Palatino Linotype" panose="02040502050505030304" pitchFamily="18" charset="0"/>
              </a:rPr>
              <a:t>πιστήμων</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χρηστός</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πονηρός</a:t>
            </a:r>
            <a:endParaRPr lang="de-DE" dirty="0">
              <a:solidFill>
                <a:schemeClr val="bg1"/>
              </a:solidFill>
              <a:latin typeface="Palatino Linotype" panose="02040502050505030304" pitchFamily="18" charset="0"/>
            </a:endParaRPr>
          </a:p>
          <a:p>
            <a:pPr marL="285750" indent="-285750">
              <a:buFont typeface="Arial" panose="020B0604020202020204" pitchFamily="34" charset="0"/>
              <a:buChar char="•"/>
            </a:pPr>
            <a:r>
              <a:rPr lang="el-GR" dirty="0">
                <a:solidFill>
                  <a:schemeClr val="bg1"/>
                </a:solidFill>
                <a:latin typeface="Palatino Linotype" panose="02040502050505030304" pitchFamily="18" charset="0"/>
              </a:rPr>
              <a:t>κ</a:t>
            </a:r>
            <a:r>
              <a:rPr lang="el-GR" dirty="0" smtClean="0">
                <a:solidFill>
                  <a:schemeClr val="bg1"/>
                </a:solidFill>
                <a:latin typeface="Palatino Linotype" panose="02040502050505030304" pitchFamily="18" charset="0"/>
              </a:rPr>
              <a:t>αί</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τε</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καί</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οὕτως</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ὡσαύτως</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οὖν</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ἀεί</a:t>
            </a:r>
            <a:endParaRPr lang="de-DE" dirty="0">
              <a:solidFill>
                <a:schemeClr val="bg1"/>
              </a:solidFill>
              <a:latin typeface="Palatino Linotype" panose="02040502050505030304" pitchFamily="18" charset="0"/>
            </a:endParaRPr>
          </a:p>
          <a:p>
            <a:endParaRPr lang="de-DE" dirty="0" smtClean="0">
              <a:solidFill>
                <a:schemeClr val="bg1"/>
              </a:solidFill>
              <a:latin typeface="Palatino Linotype" panose="02040502050505030304" pitchFamily="18" charset="0"/>
            </a:endParaRPr>
          </a:p>
          <a:p>
            <a:pPr>
              <a:spcAft>
                <a:spcPts val="300"/>
              </a:spcAft>
            </a:pPr>
            <a:endParaRPr lang="de-DE" b="1" i="1" dirty="0" smtClean="0">
              <a:solidFill>
                <a:schemeClr val="bg1"/>
              </a:solidFill>
              <a:latin typeface="Palatino Linotype" panose="02040502050505030304" pitchFamily="18" charset="0"/>
            </a:endParaRPr>
          </a:p>
          <a:p>
            <a:pPr>
              <a:spcAft>
                <a:spcPts val="300"/>
              </a:spcAft>
            </a:pPr>
            <a:r>
              <a:rPr lang="de-DE" b="1" i="1" dirty="0" smtClean="0">
                <a:solidFill>
                  <a:schemeClr val="bg1"/>
                </a:solidFill>
                <a:latin typeface="Palatino Linotype" panose="02040502050505030304" pitchFamily="18" charset="0"/>
              </a:rPr>
              <a:t>Sophisten</a:t>
            </a:r>
          </a:p>
          <a:p>
            <a:pPr marL="285750" lvl="0" indent="-285750">
              <a:spcAft>
                <a:spcPts val="500"/>
              </a:spcAft>
              <a:buFont typeface="Arial" panose="020B0604020202020204" pitchFamily="34" charset="0"/>
              <a:buChar char="•"/>
            </a:pPr>
            <a:r>
              <a:rPr lang="de-DE" dirty="0" smtClean="0">
                <a:solidFill>
                  <a:schemeClr val="bg1"/>
                </a:solidFill>
                <a:latin typeface="Palatino Linotype" panose="02040502050505030304" pitchFamily="18" charset="0"/>
              </a:rPr>
              <a:t>Protagoras als </a:t>
            </a:r>
            <a:r>
              <a:rPr lang="de-DE" dirty="0">
                <a:solidFill>
                  <a:schemeClr val="bg1"/>
                </a:solidFill>
                <a:latin typeface="Palatino Linotype" panose="02040502050505030304" pitchFamily="18" charset="0"/>
              </a:rPr>
              <a:t>einer der wichtigsten </a:t>
            </a:r>
            <a:r>
              <a:rPr lang="de-DE" dirty="0" smtClean="0">
                <a:solidFill>
                  <a:schemeClr val="bg1"/>
                </a:solidFill>
                <a:latin typeface="Palatino Linotype" panose="02040502050505030304" pitchFamily="18" charset="0"/>
              </a:rPr>
              <a:t>Vertreter; Namensgeber eines Dialogs</a:t>
            </a:r>
            <a:endParaRPr lang="de-DE" dirty="0">
              <a:solidFill>
                <a:schemeClr val="bg1"/>
              </a:solidFill>
              <a:latin typeface="Palatino Linotype" panose="02040502050505030304" pitchFamily="18" charset="0"/>
            </a:endParaRPr>
          </a:p>
          <a:p>
            <a:pPr marL="285750" indent="-285750">
              <a:buFont typeface="Arial" panose="020B0604020202020204" pitchFamily="34" charset="0"/>
              <a:buChar char="•"/>
            </a:pPr>
            <a:r>
              <a:rPr lang="de-DE" dirty="0" smtClean="0">
                <a:solidFill>
                  <a:schemeClr val="bg1"/>
                </a:solidFill>
                <a:latin typeface="Palatino Linotype" panose="02040502050505030304" pitchFamily="18" charset="0"/>
              </a:rPr>
              <a:t>Vorwurf: Sophisten verkaufen </a:t>
            </a:r>
            <a:r>
              <a:rPr lang="de-DE" dirty="0">
                <a:solidFill>
                  <a:schemeClr val="bg1"/>
                </a:solidFill>
                <a:latin typeface="Palatino Linotype" panose="02040502050505030304" pitchFamily="18" charset="0"/>
              </a:rPr>
              <a:t>ihr Wissen wie Händler ihre Waren</a:t>
            </a:r>
            <a:r>
              <a:rPr lang="de-DE" dirty="0" smtClean="0">
                <a:solidFill>
                  <a:schemeClr val="bg1"/>
                </a:solidFill>
                <a:latin typeface="Palatino Linotype" panose="02040502050505030304" pitchFamily="18" charset="0"/>
              </a:rPr>
              <a:t>.</a:t>
            </a:r>
            <a:endParaRPr lang="de-DE" i="1"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145329368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4" name="Textfeld 3"/>
          <p:cNvSpPr txBox="1"/>
          <p:nvPr/>
        </p:nvSpPr>
        <p:spPr>
          <a:xfrm>
            <a:off x="107504" y="220578"/>
            <a:ext cx="7632848" cy="400110"/>
          </a:xfrm>
          <a:prstGeom prst="rect">
            <a:avLst/>
          </a:prstGeom>
          <a:noFill/>
        </p:spPr>
        <p:txBody>
          <a:bodyPr wrap="square" rtlCol="0">
            <a:spAutoFit/>
          </a:bodyPr>
          <a:lstStyle/>
          <a:p>
            <a:r>
              <a:rPr lang="de-DE" sz="2000" b="1" dirty="0" smtClean="0">
                <a:solidFill>
                  <a:schemeClr val="bg1"/>
                </a:solidFill>
                <a:latin typeface="Palatino Linotype" panose="02040502050505030304" pitchFamily="18" charset="0"/>
              </a:rPr>
              <a:t>Sokrates-/</a:t>
            </a:r>
            <a:r>
              <a:rPr lang="de-DE" sz="2000" b="1" dirty="0" smtClean="0">
                <a:solidFill>
                  <a:schemeClr val="bg1"/>
                </a:solidFill>
                <a:latin typeface="Palatino Linotype" panose="02040502050505030304" pitchFamily="18" charset="0"/>
              </a:rPr>
              <a:t>Platon-Texte: </a:t>
            </a:r>
            <a:r>
              <a:rPr lang="de-DE" sz="2000" b="1" dirty="0" smtClean="0">
                <a:solidFill>
                  <a:schemeClr val="bg1"/>
                </a:solidFill>
                <a:latin typeface="Palatino Linotype" panose="02040502050505030304" pitchFamily="18" charset="0"/>
              </a:rPr>
              <a:t>Symposion</a:t>
            </a:r>
            <a:endParaRPr lang="de-DE" sz="2000" b="1" dirty="0">
              <a:solidFill>
                <a:schemeClr val="bg1"/>
              </a:solidFill>
              <a:latin typeface="Palatino Linotype" panose="02040502050505030304" pitchFamily="18" charset="0"/>
            </a:endParaRPr>
          </a:p>
        </p:txBody>
      </p:sp>
      <p:graphicFrame>
        <p:nvGraphicFramePr>
          <p:cNvPr id="5" name="Tabelle 4"/>
          <p:cNvGraphicFramePr>
            <a:graphicFrameLocks noGrp="1"/>
          </p:cNvGraphicFramePr>
          <p:nvPr>
            <p:extLst>
              <p:ext uri="{D42A27DB-BD31-4B8C-83A1-F6EECF244321}">
                <p14:modId xmlns:p14="http://schemas.microsoft.com/office/powerpoint/2010/main" val="2172468337"/>
              </p:ext>
            </p:extLst>
          </p:nvPr>
        </p:nvGraphicFramePr>
        <p:xfrm>
          <a:off x="174089" y="620688"/>
          <a:ext cx="7854296" cy="5875064"/>
        </p:xfrm>
        <a:graphic>
          <a:graphicData uri="http://schemas.openxmlformats.org/drawingml/2006/table">
            <a:tbl>
              <a:tblPr firstRow="1" firstCol="1" bandRow="1">
                <a:tableStyleId>{5C22544A-7EE6-4342-B048-85BDC9FD1C3A}</a:tableStyleId>
              </a:tblPr>
              <a:tblGrid>
                <a:gridCol w="451750"/>
                <a:gridCol w="2891202"/>
                <a:gridCol w="4511344"/>
              </a:tblGrid>
              <a:tr h="255959">
                <a:tc>
                  <a:txBody>
                    <a:bodyPr/>
                    <a:lstStyle/>
                    <a:p>
                      <a:pPr>
                        <a:lnSpc>
                          <a:spcPct val="107000"/>
                        </a:lnSpc>
                        <a:spcAft>
                          <a:spcPts val="0"/>
                        </a:spcAft>
                      </a:pP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Stelle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Thema</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Pol. 374d-375e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Staatliche „Wachhunde“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Men. 72d-73c</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Männliche und weibliche Tugend</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Prot. 313d-e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Sophistische „Technik“</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Prot. 311b; 318d-319a</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Protagoras in Athen</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Xen. Apol. 28</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„Wär’s dir anders lieber?“</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Pol. 369c-372d</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Modell einer Stadtgründung</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Gorg. 483a-484c</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Macht vor Recht</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Apol. 33a-b</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Sokrates über sich selbst</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8415">
                <a:tc>
                  <a:txBody>
                    <a:bodyPr/>
                    <a:lstStyle/>
                    <a:p>
                      <a:pPr>
                        <a:lnSpc>
                          <a:spcPct val="107000"/>
                        </a:lnSpc>
                        <a:spcAft>
                          <a:spcPts val="0"/>
                        </a:spcAft>
                      </a:pP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dirty="0" err="1">
                          <a:effectLst/>
                          <a:latin typeface="Palatino Linotype" panose="02040502050505030304" pitchFamily="18" charset="0"/>
                        </a:rPr>
                        <a:t>Gorg</a:t>
                      </a:r>
                      <a:r>
                        <a:rPr lang="de-DE" sz="1700" dirty="0">
                          <a:effectLst/>
                          <a:latin typeface="Palatino Linotype" panose="02040502050505030304" pitchFamily="18" charset="0"/>
                        </a:rPr>
                        <a:t>. 484c-485d</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dirty="0">
                          <a:effectLst/>
                          <a:latin typeface="Palatino Linotype" panose="02040502050505030304" pitchFamily="18" charset="0"/>
                        </a:rPr>
                        <a:t>Ein Sophist über das Studium der Philosophie</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Gorg. 495a; 497c; 499c-500a</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Die Lust und das Gute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Gorg. 521e-522a</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Sokrates über seinen Prozess</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Prot. 322a-d</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Homo homini lupus?</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Prot. 328d-e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„Ganz verzaubert“</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Men. 80d-81a</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Allzu skeptisch</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Krit. 47b; 48a-c</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Vox populi vox dei?</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Symp. 174a-d</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c>
                  <a:txBody>
                    <a:bodyPr/>
                    <a:lstStyle/>
                    <a:p>
                      <a:pPr>
                        <a:lnSpc>
                          <a:spcPct val="107000"/>
                        </a:lnSpc>
                        <a:spcAft>
                          <a:spcPts val="0"/>
                        </a:spcAft>
                      </a:pPr>
                      <a:r>
                        <a:rPr lang="de-DE" sz="1700">
                          <a:effectLst/>
                          <a:latin typeface="Palatino Linotype" panose="02040502050505030304" pitchFamily="18" charset="0"/>
                        </a:rPr>
                        <a:t>Einladung zum Symposion</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r>
              <a:tr h="329338">
                <a:tc>
                  <a:txBody>
                    <a:bodyPr/>
                    <a:lstStyle/>
                    <a:p>
                      <a:pPr>
                        <a:lnSpc>
                          <a:spcPct val="107000"/>
                        </a:lnSpc>
                        <a:spcAft>
                          <a:spcPts val="0"/>
                        </a:spcAft>
                      </a:pP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dirty="0" err="1">
                          <a:effectLst/>
                          <a:latin typeface="Palatino Linotype" panose="02040502050505030304" pitchFamily="18" charset="0"/>
                        </a:rPr>
                        <a:t>Symp</a:t>
                      </a:r>
                      <a:r>
                        <a:rPr lang="de-DE" sz="1700" dirty="0">
                          <a:effectLst/>
                          <a:latin typeface="Palatino Linotype" panose="02040502050505030304" pitchFamily="18" charset="0"/>
                        </a:rPr>
                        <a:t>. 220c-d</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c>
                  <a:txBody>
                    <a:bodyPr/>
                    <a:lstStyle/>
                    <a:p>
                      <a:pPr>
                        <a:lnSpc>
                          <a:spcPct val="107000"/>
                        </a:lnSpc>
                        <a:spcAft>
                          <a:spcPts val="0"/>
                        </a:spcAft>
                      </a:pPr>
                      <a:r>
                        <a:rPr lang="de-DE" sz="1700" dirty="0">
                          <a:effectLst/>
                          <a:latin typeface="Palatino Linotype" panose="02040502050505030304" pitchFamily="18" charset="0"/>
                        </a:rPr>
                        <a:t>Sokrates in Gedanken</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solidFill>
                      <a:srgbClr val="FFFF99"/>
                    </a:solidFill>
                  </a:tcPr>
                </a:tc>
              </a:tr>
            </a:tbl>
          </a:graphicData>
        </a:graphic>
      </p:graphicFrame>
    </p:spTree>
    <p:extLst>
      <p:ext uri="{BB962C8B-B14F-4D97-AF65-F5344CB8AC3E}">
        <p14:creationId xmlns:p14="http://schemas.microsoft.com/office/powerpoint/2010/main" val="1845041483"/>
      </p:ext>
    </p:extLst>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95535" y="187712"/>
            <a:ext cx="8352929" cy="5427127"/>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Protagoras </a:t>
            </a:r>
            <a:r>
              <a:rPr lang="de-DE" sz="2000" b="1" u="sng" dirty="0" smtClean="0">
                <a:solidFill>
                  <a:schemeClr val="bg1"/>
                </a:solidFill>
                <a:latin typeface="Palatino Linotype" panose="02040502050505030304" pitchFamily="18" charset="0"/>
              </a:rPr>
              <a:t>in Athen</a:t>
            </a:r>
            <a:r>
              <a:rPr lang="de-DE" sz="1200" dirty="0" smtClean="0">
                <a:solidFill>
                  <a:schemeClr val="bg1"/>
                </a:solidFill>
                <a:latin typeface="Palatino Linotype" panose="02040502050505030304" pitchFamily="18" charset="0"/>
              </a:rPr>
              <a:t> (Protagoras 311b; 318d-319a, gekürzt)</a:t>
            </a:r>
            <a:r>
              <a:rPr lang="de-DE" sz="2000" b="1" u="sng" dirty="0" smtClean="0">
                <a:solidFill>
                  <a:schemeClr val="bg1"/>
                </a:solidFill>
                <a:latin typeface="Palatino Linotype" panose="02040502050505030304" pitchFamily="18" charset="0"/>
              </a:rPr>
              <a:t> </a:t>
            </a:r>
          </a:p>
          <a:p>
            <a:pPr>
              <a:lnSpc>
                <a:spcPts val="2200"/>
              </a:lnSpc>
              <a:spcAft>
                <a:spcPts val="1000"/>
              </a:spcAft>
            </a:pPr>
            <a:r>
              <a:rPr lang="en-GB" sz="1700" b="1" dirty="0" err="1">
                <a:solidFill>
                  <a:schemeClr val="bg1"/>
                </a:solidFill>
                <a:latin typeface="Palatino Linotype" panose="02040502050505030304" pitchFamily="18" charset="0"/>
              </a:rPr>
              <a:t>Σωκράτης</a:t>
            </a:r>
            <a:r>
              <a:rPr lang="en-GB" sz="1700" dirty="0">
                <a:solidFill>
                  <a:schemeClr val="bg1"/>
                </a:solidFill>
                <a:latin typeface="Palatino Linotype" panose="02040502050505030304" pitchFamily="18" charset="0"/>
              </a:rPr>
              <a:t>· Καὶ </a:t>
            </a:r>
            <a:r>
              <a:rPr lang="en-GB" sz="1700" dirty="0" err="1">
                <a:solidFill>
                  <a:schemeClr val="bg1"/>
                </a:solidFill>
                <a:latin typeface="Palatino Linotype" panose="02040502050505030304" pitchFamily="18" charset="0"/>
              </a:rPr>
              <a:t>ἐγὼ</a:t>
            </a:r>
            <a:r>
              <a:rPr lang="en-GB" sz="1700" dirty="0">
                <a:solidFill>
                  <a:schemeClr val="bg1"/>
                </a:solidFill>
                <a:latin typeface="Palatino Linotype" panose="02040502050505030304" pitchFamily="18" charset="0"/>
              </a:rPr>
              <a:t> π</a:t>
            </a:r>
            <a:r>
              <a:rPr lang="en-GB" sz="1700" dirty="0" err="1">
                <a:solidFill>
                  <a:schemeClr val="bg1"/>
                </a:solidFill>
                <a:latin typeface="Palatino Linotype" panose="02040502050505030304" pitchFamily="18" charset="0"/>
              </a:rPr>
              <a:t>ειρώμενος</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τοῦ</a:t>
            </a:r>
            <a:r>
              <a:rPr lang="en-GB" sz="1700" dirty="0">
                <a:solidFill>
                  <a:schemeClr val="bg1"/>
                </a:solidFill>
                <a:latin typeface="Palatino Linotype" panose="02040502050505030304" pitchFamily="18" charset="0"/>
              </a:rPr>
              <a:t> Ἱππ</a:t>
            </a:r>
            <a:r>
              <a:rPr lang="en-GB" sz="1700" dirty="0" err="1">
                <a:solidFill>
                  <a:schemeClr val="bg1"/>
                </a:solidFill>
                <a:latin typeface="Palatino Linotype" panose="02040502050505030304" pitchFamily="18" charset="0"/>
              </a:rPr>
              <a:t>οκράτους</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διεσκό</a:t>
            </a:r>
            <a:r>
              <a:rPr lang="en-GB" sz="1700" dirty="0">
                <a:solidFill>
                  <a:schemeClr val="bg1"/>
                </a:solidFill>
                <a:latin typeface="Palatino Linotype" panose="02040502050505030304" pitchFamily="18" charset="0"/>
              </a:rPr>
              <a:t>πουν καὶ ἠρώτων· </a:t>
            </a:r>
            <a:r>
              <a:rPr lang="de-AT" sz="1700" dirty="0">
                <a:solidFill>
                  <a:schemeClr val="bg1"/>
                </a:solidFill>
                <a:latin typeface="Palatino Linotype" panose="02040502050505030304" pitchFamily="18" charset="0"/>
              </a:rPr>
              <a:t>„</a:t>
            </a:r>
            <a:r>
              <a:rPr lang="en-GB" sz="1700" dirty="0">
                <a:solidFill>
                  <a:schemeClr val="bg1"/>
                </a:solidFill>
                <a:latin typeface="Palatino Linotype" panose="02040502050505030304" pitchFamily="18" charset="0"/>
              </a:rPr>
              <a:t>Πα</a:t>
            </a:r>
            <a:r>
              <a:rPr lang="en-GB" sz="1700" dirty="0" err="1">
                <a:solidFill>
                  <a:schemeClr val="bg1"/>
                </a:solidFill>
                <a:latin typeface="Palatino Linotype" panose="02040502050505030304" pitchFamily="18" charset="0"/>
              </a:rPr>
              <a:t>ρὰ</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Πρωτ</a:t>
            </a:r>
            <a:r>
              <a:rPr lang="en-GB" sz="1700" dirty="0">
                <a:solidFill>
                  <a:schemeClr val="bg1"/>
                </a:solidFill>
                <a:latin typeface="Palatino Linotype" panose="02040502050505030304" pitchFamily="18" charset="0"/>
              </a:rPr>
              <a:t>αγόραν νῦν ἐπιχειρεῖς φοιτᾶν </a:t>
            </a:r>
            <a:r>
              <a:rPr lang="en-GB" sz="1700" dirty="0" smtClean="0">
                <a:solidFill>
                  <a:schemeClr val="bg1"/>
                </a:solidFill>
                <a:latin typeface="Palatino Linotype" panose="02040502050505030304" pitchFamily="18" charset="0"/>
              </a:rPr>
              <a:t>ἀ</a:t>
            </a:r>
            <a:r>
              <a:rPr lang="el-GR" sz="1700" dirty="0" smtClean="0">
                <a:solidFill>
                  <a:schemeClr val="bg1"/>
                </a:solidFill>
                <a:latin typeface="Palatino Linotype" panose="02040502050505030304" pitchFamily="18" charset="0"/>
              </a:rPr>
              <a:t>ρ</a:t>
            </a:r>
            <a:r>
              <a:rPr lang="en-GB" sz="1700" dirty="0" err="1" smtClean="0">
                <a:solidFill>
                  <a:schemeClr val="bg1"/>
                </a:solidFill>
                <a:latin typeface="Palatino Linotype" panose="02040502050505030304" pitchFamily="18" charset="0"/>
              </a:rPr>
              <a:t>γύριον</a:t>
            </a:r>
            <a:r>
              <a:rPr lang="en-GB" sz="1700" dirty="0" smtClean="0">
                <a:solidFill>
                  <a:schemeClr val="bg1"/>
                </a:solidFill>
                <a:latin typeface="Palatino Linotype" panose="02040502050505030304" pitchFamily="18" charset="0"/>
              </a:rPr>
              <a:t> </a:t>
            </a:r>
            <a:r>
              <a:rPr lang="en-GB" sz="1700" dirty="0">
                <a:solidFill>
                  <a:schemeClr val="bg1"/>
                </a:solidFill>
                <a:latin typeface="Palatino Linotype" panose="02040502050505030304" pitchFamily="18" charset="0"/>
              </a:rPr>
              <a:t>τελῶν ἐκείνῳ – τίνος ἕνεκα;</a:t>
            </a:r>
            <a:r>
              <a:rPr lang="de-AT" sz="1700" dirty="0">
                <a:solidFill>
                  <a:schemeClr val="bg1"/>
                </a:solidFill>
                <a:latin typeface="Palatino Linotype" panose="02040502050505030304" pitchFamily="18" charset="0"/>
              </a:rPr>
              <a:t>“</a:t>
            </a:r>
            <a:endParaRPr lang="de-DE" sz="1700" dirty="0">
              <a:solidFill>
                <a:schemeClr val="bg1"/>
              </a:solidFill>
              <a:latin typeface="Palatino Linotype" panose="02040502050505030304" pitchFamily="18" charset="0"/>
            </a:endParaRPr>
          </a:p>
          <a:p>
            <a:pPr>
              <a:lnSpc>
                <a:spcPts val="2200"/>
              </a:lnSpc>
            </a:pPr>
            <a:r>
              <a:rPr lang="en-GB" sz="1700" dirty="0">
                <a:solidFill>
                  <a:schemeClr val="bg1"/>
                </a:solidFill>
                <a:latin typeface="Palatino Linotype" panose="02040502050505030304" pitchFamily="18" charset="0"/>
              </a:rPr>
              <a:t> </a:t>
            </a:r>
            <a:r>
              <a:rPr lang="en-GB" sz="1700" dirty="0" smtClean="0">
                <a:solidFill>
                  <a:schemeClr val="bg1"/>
                </a:solidFill>
                <a:latin typeface="Palatino Linotype" panose="02040502050505030304" pitchFamily="18" charset="0"/>
              </a:rPr>
              <a:t>Ἱ</a:t>
            </a:r>
            <a:r>
              <a:rPr lang="en-GB" sz="1700" b="1" dirty="0" smtClean="0">
                <a:solidFill>
                  <a:schemeClr val="bg1"/>
                </a:solidFill>
                <a:latin typeface="Palatino Linotype" panose="02040502050505030304" pitchFamily="18" charset="0"/>
              </a:rPr>
              <a:t>ππ</a:t>
            </a:r>
            <a:r>
              <a:rPr lang="en-GB" sz="1700" b="1" dirty="0" err="1" smtClean="0">
                <a:solidFill>
                  <a:schemeClr val="bg1"/>
                </a:solidFill>
                <a:latin typeface="Palatino Linotype" panose="02040502050505030304" pitchFamily="18" charset="0"/>
              </a:rPr>
              <a:t>οκρ</a:t>
            </a:r>
            <a:r>
              <a:rPr lang="en-GB" sz="1700" b="1" dirty="0" smtClean="0">
                <a:solidFill>
                  <a:schemeClr val="bg1"/>
                </a:solidFill>
                <a:latin typeface="Palatino Linotype" panose="02040502050505030304" pitchFamily="18" charset="0"/>
              </a:rPr>
              <a:t>ατης</a:t>
            </a:r>
            <a:r>
              <a:rPr lang="en-GB" sz="1700" dirty="0">
                <a:solidFill>
                  <a:schemeClr val="bg1"/>
                </a:solidFill>
                <a:latin typeface="Palatino Linotype" panose="02040502050505030304" pitchFamily="18" charset="0"/>
              </a:rPr>
              <a:t>· Πρωταγόρας δεινὸν ποιεῖ λέγειν διδάσκων </a:t>
            </a:r>
            <a:r>
              <a:rPr lang="en-GB" sz="1700" dirty="0" smtClean="0">
                <a:solidFill>
                  <a:schemeClr val="bg1"/>
                </a:solidFill>
                <a:latin typeface="Palatino Linotype" panose="02040502050505030304" pitchFamily="18" charset="0"/>
              </a:rPr>
              <a:t>ε</a:t>
            </a:r>
            <a:r>
              <a:rPr lang="el-GR" sz="1700" dirty="0" smtClean="0">
                <a:solidFill>
                  <a:schemeClr val="bg1"/>
                </a:solidFill>
                <a:latin typeface="Palatino Linotype" panose="02040502050505030304" pitchFamily="18" charset="0"/>
              </a:rPr>
              <a:t>ὖ</a:t>
            </a:r>
            <a:r>
              <a:rPr lang="en-GB" sz="1700" dirty="0" smtClean="0">
                <a:solidFill>
                  <a:schemeClr val="bg1"/>
                </a:solidFill>
                <a:latin typeface="Palatino Linotype" panose="02040502050505030304" pitchFamily="18" charset="0"/>
              </a:rPr>
              <a:t> </a:t>
            </a:r>
            <a:r>
              <a:rPr lang="en-GB" sz="1700" dirty="0" err="1" smtClean="0">
                <a:solidFill>
                  <a:schemeClr val="bg1"/>
                </a:solidFill>
                <a:latin typeface="Palatino Linotype" panose="02040502050505030304" pitchFamily="18" charset="0"/>
              </a:rPr>
              <a:t>χρῆσθ</a:t>
            </a:r>
            <a:r>
              <a:rPr lang="en-GB" sz="1700" dirty="0" smtClean="0">
                <a:solidFill>
                  <a:schemeClr val="bg1"/>
                </a:solidFill>
                <a:latin typeface="Palatino Linotype" panose="02040502050505030304" pitchFamily="18" charset="0"/>
              </a:rPr>
              <a:t>αι</a:t>
            </a:r>
          </a:p>
          <a:p>
            <a:pPr>
              <a:lnSpc>
                <a:spcPts val="2200"/>
              </a:lnSpc>
            </a:pPr>
            <a:r>
              <a:rPr lang="en-GB" sz="1700" dirty="0" smtClean="0">
                <a:solidFill>
                  <a:schemeClr val="bg1"/>
                </a:solidFill>
                <a:latin typeface="Palatino Linotype" panose="02040502050505030304" pitchFamily="18" charset="0"/>
              </a:rPr>
              <a:t> </a:t>
            </a:r>
            <a:r>
              <a:rPr lang="en-GB" sz="1700" dirty="0">
                <a:solidFill>
                  <a:schemeClr val="bg1"/>
                </a:solidFill>
                <a:latin typeface="Palatino Linotype" panose="02040502050505030304" pitchFamily="18" charset="0"/>
              </a:rPr>
              <a:t>τῇ ῥητορικῇ.</a:t>
            </a:r>
            <a:endParaRPr lang="de-DE" sz="1700" dirty="0">
              <a:solidFill>
                <a:schemeClr val="bg1"/>
              </a:solidFill>
              <a:latin typeface="Palatino Linotype" panose="02040502050505030304" pitchFamily="18" charset="0"/>
            </a:endParaRPr>
          </a:p>
          <a:p>
            <a:pPr>
              <a:lnSpc>
                <a:spcPts val="2200"/>
              </a:lnSpc>
            </a:pPr>
            <a:r>
              <a:rPr lang="en-GB" sz="1700" dirty="0">
                <a:solidFill>
                  <a:schemeClr val="bg1"/>
                </a:solidFill>
                <a:latin typeface="Palatino Linotype" panose="02040502050505030304" pitchFamily="18" charset="0"/>
              </a:rPr>
              <a:t> </a:t>
            </a:r>
            <a:endParaRPr lang="de-DE" sz="1700" dirty="0">
              <a:solidFill>
                <a:schemeClr val="bg1"/>
              </a:solidFill>
              <a:latin typeface="Palatino Linotype" panose="02040502050505030304" pitchFamily="18" charset="0"/>
            </a:endParaRPr>
          </a:p>
          <a:p>
            <a:pPr>
              <a:lnSpc>
                <a:spcPts val="2200"/>
              </a:lnSpc>
            </a:pPr>
            <a:r>
              <a:rPr lang="en-GB" sz="1700" i="1" dirty="0" err="1">
                <a:solidFill>
                  <a:schemeClr val="bg1"/>
                </a:solidFill>
                <a:latin typeface="Palatino Linotype" panose="02040502050505030304" pitchFamily="18" charset="0"/>
              </a:rPr>
              <a:t>Bei</a:t>
            </a:r>
            <a:r>
              <a:rPr lang="en-GB" sz="1700" i="1" dirty="0">
                <a:solidFill>
                  <a:schemeClr val="bg1"/>
                </a:solidFill>
                <a:latin typeface="Palatino Linotype" panose="02040502050505030304" pitchFamily="18" charset="0"/>
              </a:rPr>
              <a:t> Protagoras </a:t>
            </a:r>
            <a:r>
              <a:rPr lang="en-GB" sz="1700" i="1" dirty="0" err="1">
                <a:solidFill>
                  <a:schemeClr val="bg1"/>
                </a:solidFill>
                <a:latin typeface="Palatino Linotype" panose="02040502050505030304" pitchFamily="18" charset="0"/>
              </a:rPr>
              <a:t>angekommen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fragt</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Sokrates</a:t>
            </a:r>
            <a:r>
              <a:rPr lang="en-GB" sz="1700" i="1" dirty="0">
                <a:solidFill>
                  <a:schemeClr val="bg1"/>
                </a:solidFill>
                <a:latin typeface="Palatino Linotype" panose="02040502050505030304" pitchFamily="18" charset="0"/>
              </a:rPr>
              <a:t> den </a:t>
            </a:r>
            <a:r>
              <a:rPr lang="en-GB" sz="1700" i="1" dirty="0" err="1">
                <a:solidFill>
                  <a:schemeClr val="bg1"/>
                </a:solidFill>
                <a:latin typeface="Palatino Linotype" panose="02040502050505030304" pitchFamily="18" charset="0"/>
              </a:rPr>
              <a:t>Sophisten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worin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Hippokrates</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besser</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werde</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wenn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er</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bei</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ihm</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höre</a:t>
            </a:r>
            <a:r>
              <a:rPr lang="en-GB" sz="1700" i="1" dirty="0">
                <a:solidFill>
                  <a:schemeClr val="bg1"/>
                </a:solidFill>
                <a:latin typeface="Palatino Linotype" panose="02040502050505030304" pitchFamily="18" charset="0"/>
              </a:rPr>
              <a:t>. Protagoras </a:t>
            </a:r>
            <a:r>
              <a:rPr lang="en-GB" sz="1700" i="1" dirty="0" err="1">
                <a:solidFill>
                  <a:schemeClr val="bg1"/>
                </a:solidFill>
                <a:latin typeface="Palatino Linotype" panose="02040502050505030304" pitchFamily="18" charset="0"/>
              </a:rPr>
              <a:t>antwortet</a:t>
            </a:r>
            <a:r>
              <a:rPr lang="en-GB" sz="1700" i="1" dirty="0">
                <a:solidFill>
                  <a:schemeClr val="bg1"/>
                </a:solidFill>
                <a:latin typeface="Palatino Linotype" panose="02040502050505030304" pitchFamily="18" charset="0"/>
              </a:rPr>
              <a:t>:</a:t>
            </a:r>
            <a:endParaRPr lang="de-DE" sz="1700" dirty="0">
              <a:solidFill>
                <a:schemeClr val="bg1"/>
              </a:solidFill>
              <a:latin typeface="Palatino Linotype" panose="02040502050505030304" pitchFamily="18" charset="0"/>
            </a:endParaRPr>
          </a:p>
          <a:p>
            <a:pPr>
              <a:lnSpc>
                <a:spcPts val="2200"/>
              </a:lnSpc>
            </a:pPr>
            <a:r>
              <a:rPr lang="en-GB" sz="1700" b="1" dirty="0">
                <a:solidFill>
                  <a:schemeClr val="bg1"/>
                </a:solidFill>
                <a:latin typeface="Palatino Linotype" panose="02040502050505030304" pitchFamily="18" charset="0"/>
              </a:rPr>
              <a:t> </a:t>
            </a:r>
            <a:endParaRPr lang="de-DE" sz="1700" dirty="0">
              <a:solidFill>
                <a:schemeClr val="bg1"/>
              </a:solidFill>
              <a:latin typeface="Palatino Linotype" panose="02040502050505030304" pitchFamily="18" charset="0"/>
            </a:endParaRPr>
          </a:p>
          <a:p>
            <a:pPr>
              <a:lnSpc>
                <a:spcPts val="2200"/>
              </a:lnSpc>
              <a:spcAft>
                <a:spcPts val="1000"/>
              </a:spcAft>
            </a:pPr>
            <a:r>
              <a:rPr lang="en-GB" sz="1700" b="1" dirty="0" err="1">
                <a:solidFill>
                  <a:schemeClr val="bg1"/>
                </a:solidFill>
                <a:latin typeface="Palatino Linotype" panose="02040502050505030304" pitchFamily="18" charset="0"/>
              </a:rPr>
              <a:t>Πρωτ</a:t>
            </a:r>
            <a:r>
              <a:rPr lang="en-GB" sz="1700" b="1" dirty="0">
                <a:solidFill>
                  <a:schemeClr val="bg1"/>
                </a:solidFill>
                <a:latin typeface="Palatino Linotype" panose="02040502050505030304" pitchFamily="18" charset="0"/>
              </a:rPr>
              <a:t>αγόρας</a:t>
            </a:r>
            <a:r>
              <a:rPr lang="en-GB" sz="1700" dirty="0">
                <a:solidFill>
                  <a:schemeClr val="bg1"/>
                </a:solidFill>
                <a:latin typeface="Palatino Linotype" panose="02040502050505030304" pitchFamily="18" charset="0"/>
              </a:rPr>
              <a:t>· Σύ τε καλῶς ἐρωτᾷς, ὦ Σώκρατες, καὶ ἐγὼ τοῖς καλῶς ἐρωτῶσι χαίρω ἀποκρινόμενος. </a:t>
            </a:r>
            <a:r>
              <a:rPr lang="en-GB" sz="1700" dirty="0" err="1">
                <a:solidFill>
                  <a:schemeClr val="bg1"/>
                </a:solidFill>
                <a:latin typeface="Palatino Linotype" panose="02040502050505030304" pitchFamily="18" charset="0"/>
              </a:rPr>
              <a:t>Οἱ</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μὲν</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ἄλλοι</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φιλόσοφοι</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λω</a:t>
            </a:r>
            <a:r>
              <a:rPr lang="en-GB" sz="1700" dirty="0">
                <a:solidFill>
                  <a:schemeClr val="bg1"/>
                </a:solidFill>
                <a:latin typeface="Palatino Linotype" panose="02040502050505030304" pitchFamily="18" charset="0"/>
              </a:rPr>
              <a:t>βῶνται τοὺς νέους λογισμούς τε καὶ ἀστρονομίαν καὶ γεωμετρίαν καὶ μουσικὴν διδάσκοντες· παρ᾿ ἐμοὶ δὲ κτᾶται Ἱπποκράτης εὐβουλίαν περὶ τῶν οἰκείων καὶ τῶν πολιτικῶν πραγμάτων.</a:t>
            </a:r>
            <a:endParaRPr lang="de-DE" sz="1700" dirty="0">
              <a:solidFill>
                <a:schemeClr val="bg1"/>
              </a:solidFill>
              <a:latin typeface="Palatino Linotype" panose="02040502050505030304" pitchFamily="18" charset="0"/>
            </a:endParaRPr>
          </a:p>
          <a:p>
            <a:pPr>
              <a:lnSpc>
                <a:spcPts val="2200"/>
              </a:lnSpc>
            </a:pPr>
            <a:r>
              <a:rPr lang="en-GB" sz="1700" dirty="0">
                <a:solidFill>
                  <a:schemeClr val="bg1"/>
                </a:solidFill>
                <a:latin typeface="Palatino Linotype" panose="02040502050505030304" pitchFamily="18" charset="0"/>
              </a:rPr>
              <a:t> </a:t>
            </a:r>
            <a:r>
              <a:rPr lang="en-GB" sz="1700" b="1" dirty="0" err="1" smtClean="0">
                <a:solidFill>
                  <a:schemeClr val="bg1"/>
                </a:solidFill>
                <a:latin typeface="Palatino Linotype" panose="02040502050505030304" pitchFamily="18" charset="0"/>
              </a:rPr>
              <a:t>Σω</a:t>
            </a:r>
            <a:r>
              <a:rPr lang="en-GB" sz="1700" dirty="0">
                <a:solidFill>
                  <a:schemeClr val="bg1"/>
                </a:solidFill>
                <a:latin typeface="Palatino Linotype" panose="02040502050505030304" pitchFamily="18" charset="0"/>
              </a:rPr>
              <a:t>· Καταμα</a:t>
            </a:r>
            <a:r>
              <a:rPr lang="en-GB" sz="1700" dirty="0" err="1">
                <a:solidFill>
                  <a:schemeClr val="bg1"/>
                </a:solidFill>
                <a:latin typeface="Palatino Linotype" panose="02040502050505030304" pitchFamily="18" charset="0"/>
              </a:rPr>
              <a:t>νθάνω</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Δοκεῖς</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γάρ</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μοι</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λέγειν</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τὴν</a:t>
            </a:r>
            <a:r>
              <a:rPr lang="en-GB" sz="1700" dirty="0">
                <a:solidFill>
                  <a:schemeClr val="bg1"/>
                </a:solidFill>
                <a:latin typeface="Palatino Linotype" panose="02040502050505030304" pitchFamily="18" charset="0"/>
              </a:rPr>
              <a:t> π</a:t>
            </a:r>
            <a:r>
              <a:rPr lang="en-GB" sz="1700" dirty="0" err="1">
                <a:solidFill>
                  <a:schemeClr val="bg1"/>
                </a:solidFill>
                <a:latin typeface="Palatino Linotype" panose="02040502050505030304" pitchFamily="18" charset="0"/>
              </a:rPr>
              <a:t>ολιτικὴν</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τέχνην</a:t>
            </a:r>
            <a:r>
              <a:rPr lang="en-GB" sz="1700" dirty="0">
                <a:solidFill>
                  <a:schemeClr val="bg1"/>
                </a:solidFill>
                <a:latin typeface="Palatino Linotype" panose="02040502050505030304" pitchFamily="18" charset="0"/>
              </a:rPr>
              <a:t> καὶ </a:t>
            </a:r>
            <a:endParaRPr lang="de-DE" sz="1700" dirty="0">
              <a:solidFill>
                <a:schemeClr val="bg1"/>
              </a:solidFill>
              <a:latin typeface="Palatino Linotype" panose="02040502050505030304" pitchFamily="18" charset="0"/>
            </a:endParaRPr>
          </a:p>
          <a:p>
            <a:pPr>
              <a:lnSpc>
                <a:spcPts val="2200"/>
              </a:lnSpc>
              <a:spcAft>
                <a:spcPts val="1000"/>
              </a:spcAft>
            </a:pPr>
            <a:r>
              <a:rPr lang="en-GB" sz="1700" dirty="0">
                <a:solidFill>
                  <a:schemeClr val="bg1"/>
                </a:solidFill>
                <a:latin typeface="Palatino Linotype" panose="02040502050505030304" pitchFamily="18" charset="0"/>
              </a:rPr>
              <a:t>ὑπ</a:t>
            </a:r>
            <a:r>
              <a:rPr lang="en-GB" sz="1700" dirty="0" err="1">
                <a:solidFill>
                  <a:schemeClr val="bg1"/>
                </a:solidFill>
                <a:latin typeface="Palatino Linotype" panose="02040502050505030304" pitchFamily="18" charset="0"/>
              </a:rPr>
              <a:t>ισχνεῖσθ</a:t>
            </a:r>
            <a:r>
              <a:rPr lang="en-GB" sz="1700" dirty="0">
                <a:solidFill>
                  <a:schemeClr val="bg1"/>
                </a:solidFill>
                <a:latin typeface="Palatino Linotype" panose="02040502050505030304" pitchFamily="18" charset="0"/>
              </a:rPr>
              <a:t>αι ποιεῖν ἄνδρας ἀγαθοὺς πολίτας.</a:t>
            </a:r>
            <a:endParaRPr lang="de-DE" sz="1700" dirty="0">
              <a:solidFill>
                <a:schemeClr val="bg1"/>
              </a:solidFill>
              <a:latin typeface="Palatino Linotype" panose="02040502050505030304" pitchFamily="18" charset="0"/>
            </a:endParaRPr>
          </a:p>
          <a:p>
            <a:pPr>
              <a:lnSpc>
                <a:spcPts val="2200"/>
              </a:lnSpc>
            </a:pPr>
            <a:r>
              <a:rPr lang="it-IT" sz="1700" b="1" dirty="0">
                <a:solidFill>
                  <a:schemeClr val="bg1"/>
                </a:solidFill>
                <a:latin typeface="Palatino Linotype" panose="02040502050505030304" pitchFamily="18" charset="0"/>
              </a:rPr>
              <a:t> </a:t>
            </a:r>
            <a:r>
              <a:rPr lang="it-IT" sz="1700" b="1" dirty="0" err="1" smtClean="0">
                <a:solidFill>
                  <a:schemeClr val="bg1"/>
                </a:solidFill>
                <a:latin typeface="Palatino Linotype" panose="02040502050505030304" pitchFamily="18" charset="0"/>
              </a:rPr>
              <a:t>Πρ</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Αὐτὸ</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μὲν</a:t>
            </a:r>
            <a:r>
              <a:rPr lang="it-IT" sz="1700" dirty="0">
                <a:solidFill>
                  <a:schemeClr val="bg1"/>
                </a:solidFill>
                <a:latin typeface="Palatino Linotype" panose="02040502050505030304" pitchFamily="18" charset="0"/>
              </a:rPr>
              <a:t> </a:t>
            </a:r>
            <a:r>
              <a:rPr lang="it-IT" sz="1700" dirty="0" smtClean="0">
                <a:solidFill>
                  <a:schemeClr val="bg1"/>
                </a:solidFill>
                <a:latin typeface="Palatino Linotype" panose="02040502050505030304" pitchFamily="18" charset="0"/>
              </a:rPr>
              <a:t>ο</a:t>
            </a:r>
            <a:r>
              <a:rPr lang="el-GR" sz="1700" dirty="0" smtClean="0">
                <a:solidFill>
                  <a:schemeClr val="bg1"/>
                </a:solidFill>
                <a:latin typeface="Palatino Linotype" panose="02040502050505030304" pitchFamily="18" charset="0"/>
              </a:rPr>
              <a:t>ὖ</a:t>
            </a:r>
            <a:r>
              <a:rPr lang="it-IT" sz="1700" dirty="0" smtClean="0">
                <a:solidFill>
                  <a:schemeClr val="bg1"/>
                </a:solidFill>
                <a:latin typeface="Palatino Linotype" panose="02040502050505030304" pitchFamily="18" charset="0"/>
              </a:rPr>
              <a:t>ν </a:t>
            </a:r>
            <a:r>
              <a:rPr lang="it-IT" sz="1700" dirty="0" err="1">
                <a:solidFill>
                  <a:schemeClr val="bg1"/>
                </a:solidFill>
                <a:latin typeface="Palatino Linotype" panose="02040502050505030304" pitchFamily="18" charset="0"/>
              </a:rPr>
              <a:t>τοῦτό</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ἐστιν</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τὸ</a:t>
            </a:r>
            <a:r>
              <a:rPr lang="it-IT" sz="1700" dirty="0">
                <a:solidFill>
                  <a:schemeClr val="bg1"/>
                </a:solidFill>
                <a:latin typeface="Palatino Linotype" panose="02040502050505030304" pitchFamily="18" charset="0"/>
              </a:rPr>
              <a:t> ἐπ</a:t>
            </a:r>
            <a:r>
              <a:rPr lang="it-IT" sz="1700" dirty="0" err="1">
                <a:solidFill>
                  <a:schemeClr val="bg1"/>
                </a:solidFill>
                <a:latin typeface="Palatino Linotype" panose="02040502050505030304" pitchFamily="18" charset="0"/>
              </a:rPr>
              <a:t>άγγελμ</a:t>
            </a:r>
            <a:r>
              <a:rPr lang="it-IT" sz="1700" dirty="0">
                <a:solidFill>
                  <a:schemeClr val="bg1"/>
                </a:solidFill>
                <a:latin typeface="Palatino Linotype" panose="02040502050505030304" pitchFamily="18" charset="0"/>
              </a:rPr>
              <a:t>α</a:t>
            </a:r>
            <a:r>
              <a:rPr lang="en-GB" sz="1700" dirty="0">
                <a:solidFill>
                  <a:schemeClr val="bg1"/>
                </a:solidFill>
                <a:latin typeface="Palatino Linotype" panose="02040502050505030304" pitchFamily="18" charset="0"/>
              </a:rPr>
              <a:t>, </a:t>
            </a:r>
            <a:r>
              <a:rPr lang="it-IT" sz="1700" dirty="0">
                <a:solidFill>
                  <a:schemeClr val="bg1"/>
                </a:solidFill>
                <a:latin typeface="Palatino Linotype" panose="02040502050505030304" pitchFamily="18" charset="0"/>
              </a:rPr>
              <a:t>ὃ ἐπα</a:t>
            </a:r>
            <a:r>
              <a:rPr lang="it-IT" sz="1700" dirty="0" err="1">
                <a:solidFill>
                  <a:schemeClr val="bg1"/>
                </a:solidFill>
                <a:latin typeface="Palatino Linotype" panose="02040502050505030304" pitchFamily="18" charset="0"/>
              </a:rPr>
              <a:t>γγέλλομ</a:t>
            </a:r>
            <a:r>
              <a:rPr lang="it-IT" sz="1700" dirty="0">
                <a:solidFill>
                  <a:schemeClr val="bg1"/>
                </a:solidFill>
                <a:latin typeface="Palatino Linotype" panose="02040502050505030304" pitchFamily="18" charset="0"/>
              </a:rPr>
              <a:t>αι</a:t>
            </a:r>
            <a:r>
              <a:rPr lang="en-GB" sz="1700" dirty="0" smtClean="0">
                <a:solidFill>
                  <a:schemeClr val="bg1"/>
                </a:solidFill>
                <a:latin typeface="Palatino Linotype" panose="02040502050505030304" pitchFamily="18" charset="0"/>
              </a:rPr>
              <a:t>.</a:t>
            </a:r>
            <a:endParaRPr lang="de-DE"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271886209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95535" y="187712"/>
            <a:ext cx="8352929" cy="5427127"/>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Protagoras </a:t>
            </a:r>
            <a:r>
              <a:rPr lang="de-DE" sz="2000" b="1" u="sng" dirty="0" smtClean="0">
                <a:solidFill>
                  <a:schemeClr val="bg1"/>
                </a:solidFill>
                <a:latin typeface="Palatino Linotype" panose="02040502050505030304" pitchFamily="18" charset="0"/>
              </a:rPr>
              <a:t>in Athen</a:t>
            </a:r>
            <a:r>
              <a:rPr lang="de-DE" sz="1200" dirty="0" smtClean="0">
                <a:solidFill>
                  <a:schemeClr val="bg1"/>
                </a:solidFill>
                <a:latin typeface="Palatino Linotype" panose="02040502050505030304" pitchFamily="18" charset="0"/>
              </a:rPr>
              <a:t> (Protagoras 311b; 318d-319a, gekürzt)</a:t>
            </a:r>
            <a:r>
              <a:rPr lang="de-DE" sz="2000" b="1" u="sng" dirty="0" smtClean="0">
                <a:solidFill>
                  <a:schemeClr val="bg1"/>
                </a:solidFill>
                <a:latin typeface="Palatino Linotype" panose="02040502050505030304" pitchFamily="18" charset="0"/>
              </a:rPr>
              <a:t> </a:t>
            </a:r>
          </a:p>
          <a:p>
            <a:pPr>
              <a:lnSpc>
                <a:spcPts val="2200"/>
              </a:lnSpc>
              <a:spcAft>
                <a:spcPts val="1000"/>
              </a:spcAft>
            </a:pPr>
            <a:r>
              <a:rPr lang="en-GB" sz="1700" b="1" dirty="0" err="1">
                <a:solidFill>
                  <a:schemeClr val="bg1"/>
                </a:solidFill>
                <a:latin typeface="Palatino Linotype" panose="02040502050505030304" pitchFamily="18" charset="0"/>
              </a:rPr>
              <a:t>Σωκράτης</a:t>
            </a:r>
            <a:r>
              <a:rPr lang="en-GB" sz="1700" dirty="0">
                <a:solidFill>
                  <a:schemeClr val="bg1"/>
                </a:solidFill>
                <a:latin typeface="Palatino Linotype" panose="02040502050505030304" pitchFamily="18" charset="0"/>
              </a:rPr>
              <a:t>· Καὶ </a:t>
            </a:r>
            <a:r>
              <a:rPr lang="en-GB" sz="1700" dirty="0" err="1">
                <a:solidFill>
                  <a:schemeClr val="bg1"/>
                </a:solidFill>
                <a:latin typeface="Palatino Linotype" panose="02040502050505030304" pitchFamily="18" charset="0"/>
              </a:rPr>
              <a:t>ἐγὼ</a:t>
            </a:r>
            <a:r>
              <a:rPr lang="en-GB" sz="1700" dirty="0">
                <a:solidFill>
                  <a:schemeClr val="bg1"/>
                </a:solidFill>
                <a:latin typeface="Palatino Linotype" panose="02040502050505030304" pitchFamily="18" charset="0"/>
              </a:rPr>
              <a:t> π</a:t>
            </a:r>
            <a:r>
              <a:rPr lang="en-GB" sz="1700" dirty="0" err="1">
                <a:solidFill>
                  <a:schemeClr val="bg1"/>
                </a:solidFill>
                <a:latin typeface="Palatino Linotype" panose="02040502050505030304" pitchFamily="18" charset="0"/>
              </a:rPr>
              <a:t>ειρώμενος</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τοῦ</a:t>
            </a:r>
            <a:r>
              <a:rPr lang="en-GB" sz="1700" dirty="0">
                <a:solidFill>
                  <a:schemeClr val="bg1"/>
                </a:solidFill>
                <a:latin typeface="Palatino Linotype" panose="02040502050505030304" pitchFamily="18" charset="0"/>
              </a:rPr>
              <a:t> Ἱππ</a:t>
            </a:r>
            <a:r>
              <a:rPr lang="en-GB" sz="1700" dirty="0" err="1">
                <a:solidFill>
                  <a:schemeClr val="bg1"/>
                </a:solidFill>
                <a:latin typeface="Palatino Linotype" panose="02040502050505030304" pitchFamily="18" charset="0"/>
              </a:rPr>
              <a:t>οκράτους</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διεσκό</a:t>
            </a:r>
            <a:r>
              <a:rPr lang="en-GB" sz="1700" dirty="0">
                <a:solidFill>
                  <a:schemeClr val="bg1"/>
                </a:solidFill>
                <a:latin typeface="Palatino Linotype" panose="02040502050505030304" pitchFamily="18" charset="0"/>
              </a:rPr>
              <a:t>πουν καὶ ἠρώτων· </a:t>
            </a:r>
            <a:r>
              <a:rPr lang="de-AT" sz="1700" dirty="0">
                <a:solidFill>
                  <a:schemeClr val="bg1"/>
                </a:solidFill>
                <a:latin typeface="Palatino Linotype" panose="02040502050505030304" pitchFamily="18" charset="0"/>
              </a:rPr>
              <a:t>„</a:t>
            </a:r>
            <a:r>
              <a:rPr lang="en-GB" sz="1700" dirty="0">
                <a:solidFill>
                  <a:schemeClr val="bg1"/>
                </a:solidFill>
                <a:latin typeface="Palatino Linotype" panose="02040502050505030304" pitchFamily="18" charset="0"/>
              </a:rPr>
              <a:t>Πα</a:t>
            </a:r>
            <a:r>
              <a:rPr lang="en-GB" sz="1700" dirty="0" err="1">
                <a:solidFill>
                  <a:schemeClr val="bg1"/>
                </a:solidFill>
                <a:latin typeface="Palatino Linotype" panose="02040502050505030304" pitchFamily="18" charset="0"/>
              </a:rPr>
              <a:t>ρὰ</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Πρωτ</a:t>
            </a:r>
            <a:r>
              <a:rPr lang="en-GB" sz="1700" dirty="0">
                <a:solidFill>
                  <a:schemeClr val="bg1"/>
                </a:solidFill>
                <a:latin typeface="Palatino Linotype" panose="02040502050505030304" pitchFamily="18" charset="0"/>
              </a:rPr>
              <a:t>αγόραν νῦν ἐπιχειρεῖς φοιτᾶν </a:t>
            </a:r>
            <a:r>
              <a:rPr lang="en-GB" sz="1700" dirty="0" smtClean="0">
                <a:solidFill>
                  <a:schemeClr val="bg1"/>
                </a:solidFill>
                <a:latin typeface="Palatino Linotype" panose="02040502050505030304" pitchFamily="18" charset="0"/>
              </a:rPr>
              <a:t>ἀ</a:t>
            </a:r>
            <a:r>
              <a:rPr lang="el-GR" sz="1700" dirty="0" smtClean="0">
                <a:solidFill>
                  <a:schemeClr val="bg1"/>
                </a:solidFill>
                <a:latin typeface="Palatino Linotype" panose="02040502050505030304" pitchFamily="18" charset="0"/>
              </a:rPr>
              <a:t>ρ</a:t>
            </a:r>
            <a:r>
              <a:rPr lang="en-GB" sz="1700" dirty="0" err="1" smtClean="0">
                <a:solidFill>
                  <a:schemeClr val="bg1"/>
                </a:solidFill>
                <a:latin typeface="Palatino Linotype" panose="02040502050505030304" pitchFamily="18" charset="0"/>
              </a:rPr>
              <a:t>γύριον</a:t>
            </a:r>
            <a:r>
              <a:rPr lang="en-GB" sz="1700" dirty="0" smtClean="0">
                <a:solidFill>
                  <a:schemeClr val="bg1"/>
                </a:solidFill>
                <a:latin typeface="Palatino Linotype" panose="02040502050505030304" pitchFamily="18" charset="0"/>
              </a:rPr>
              <a:t> </a:t>
            </a:r>
            <a:r>
              <a:rPr lang="en-GB" sz="1700" dirty="0">
                <a:solidFill>
                  <a:schemeClr val="bg1"/>
                </a:solidFill>
                <a:latin typeface="Palatino Linotype" panose="02040502050505030304" pitchFamily="18" charset="0"/>
              </a:rPr>
              <a:t>τελῶν ἐκείνῳ – τίνος ἕνεκα;</a:t>
            </a:r>
            <a:r>
              <a:rPr lang="de-AT" sz="1700" dirty="0">
                <a:solidFill>
                  <a:schemeClr val="bg1"/>
                </a:solidFill>
                <a:latin typeface="Palatino Linotype" panose="02040502050505030304" pitchFamily="18" charset="0"/>
              </a:rPr>
              <a:t>“</a:t>
            </a:r>
            <a:endParaRPr lang="de-DE" sz="1700" dirty="0">
              <a:solidFill>
                <a:schemeClr val="bg1"/>
              </a:solidFill>
              <a:latin typeface="Palatino Linotype" panose="02040502050505030304" pitchFamily="18" charset="0"/>
            </a:endParaRPr>
          </a:p>
          <a:p>
            <a:pPr>
              <a:lnSpc>
                <a:spcPts val="2200"/>
              </a:lnSpc>
            </a:pPr>
            <a:r>
              <a:rPr lang="en-GB" sz="1700" dirty="0">
                <a:solidFill>
                  <a:schemeClr val="bg1"/>
                </a:solidFill>
                <a:latin typeface="Palatino Linotype" panose="02040502050505030304" pitchFamily="18" charset="0"/>
              </a:rPr>
              <a:t> </a:t>
            </a:r>
            <a:r>
              <a:rPr lang="en-GB" sz="1700" dirty="0" smtClean="0">
                <a:solidFill>
                  <a:schemeClr val="bg1"/>
                </a:solidFill>
                <a:latin typeface="Palatino Linotype" panose="02040502050505030304" pitchFamily="18" charset="0"/>
              </a:rPr>
              <a:t>Ἱ</a:t>
            </a:r>
            <a:r>
              <a:rPr lang="en-GB" sz="1700" b="1" dirty="0" smtClean="0">
                <a:solidFill>
                  <a:schemeClr val="bg1"/>
                </a:solidFill>
                <a:latin typeface="Palatino Linotype" panose="02040502050505030304" pitchFamily="18" charset="0"/>
              </a:rPr>
              <a:t>ππ</a:t>
            </a:r>
            <a:r>
              <a:rPr lang="en-GB" sz="1700" b="1" dirty="0" err="1" smtClean="0">
                <a:solidFill>
                  <a:schemeClr val="bg1"/>
                </a:solidFill>
                <a:latin typeface="Palatino Linotype" panose="02040502050505030304" pitchFamily="18" charset="0"/>
              </a:rPr>
              <a:t>οκρ</a:t>
            </a:r>
            <a:r>
              <a:rPr lang="en-GB" sz="1700" b="1" dirty="0" smtClean="0">
                <a:solidFill>
                  <a:schemeClr val="bg1"/>
                </a:solidFill>
                <a:latin typeface="Palatino Linotype" panose="02040502050505030304" pitchFamily="18" charset="0"/>
              </a:rPr>
              <a:t>ατης</a:t>
            </a:r>
            <a:r>
              <a:rPr lang="en-GB" sz="1700" dirty="0">
                <a:solidFill>
                  <a:schemeClr val="bg1"/>
                </a:solidFill>
                <a:latin typeface="Palatino Linotype" panose="02040502050505030304" pitchFamily="18" charset="0"/>
              </a:rPr>
              <a:t>· </a:t>
            </a:r>
            <a:r>
              <a:rPr lang="en-GB" sz="1700" b="1" dirty="0">
                <a:solidFill>
                  <a:srgbClr val="FF0000"/>
                </a:solidFill>
                <a:latin typeface="Palatino Linotype" panose="02040502050505030304" pitchFamily="18" charset="0"/>
              </a:rPr>
              <a:t>Πρωταγόρας δεινὸν ποιεῖ λέγειν διδάσκων </a:t>
            </a:r>
            <a:r>
              <a:rPr lang="en-GB" sz="1700" b="1" dirty="0" smtClean="0">
                <a:solidFill>
                  <a:srgbClr val="FF0000"/>
                </a:solidFill>
                <a:latin typeface="Palatino Linotype" panose="02040502050505030304" pitchFamily="18" charset="0"/>
              </a:rPr>
              <a:t>ε</a:t>
            </a:r>
            <a:r>
              <a:rPr lang="el-GR" sz="1700" b="1" dirty="0" smtClean="0">
                <a:solidFill>
                  <a:srgbClr val="FF0000"/>
                </a:solidFill>
                <a:latin typeface="Palatino Linotype" panose="02040502050505030304" pitchFamily="18" charset="0"/>
              </a:rPr>
              <a:t>ὖ</a:t>
            </a:r>
            <a:r>
              <a:rPr lang="en-GB" sz="1700" b="1" dirty="0" smtClean="0">
                <a:solidFill>
                  <a:srgbClr val="FF0000"/>
                </a:solidFill>
                <a:latin typeface="Palatino Linotype" panose="02040502050505030304" pitchFamily="18" charset="0"/>
              </a:rPr>
              <a:t> </a:t>
            </a:r>
            <a:r>
              <a:rPr lang="en-GB" sz="1700" b="1" dirty="0" err="1" smtClean="0">
                <a:solidFill>
                  <a:srgbClr val="FF0000"/>
                </a:solidFill>
                <a:latin typeface="Palatino Linotype" panose="02040502050505030304" pitchFamily="18" charset="0"/>
              </a:rPr>
              <a:t>χρῆσθ</a:t>
            </a:r>
            <a:r>
              <a:rPr lang="en-GB" sz="1700" b="1" dirty="0" smtClean="0">
                <a:solidFill>
                  <a:srgbClr val="FF0000"/>
                </a:solidFill>
                <a:latin typeface="Palatino Linotype" panose="02040502050505030304" pitchFamily="18" charset="0"/>
              </a:rPr>
              <a:t>αι</a:t>
            </a:r>
          </a:p>
          <a:p>
            <a:pPr>
              <a:lnSpc>
                <a:spcPts val="2200"/>
              </a:lnSpc>
            </a:pPr>
            <a:r>
              <a:rPr lang="en-GB" sz="1700" b="1" dirty="0" smtClean="0">
                <a:solidFill>
                  <a:srgbClr val="FF0000"/>
                </a:solidFill>
                <a:latin typeface="Palatino Linotype" panose="02040502050505030304" pitchFamily="18" charset="0"/>
              </a:rPr>
              <a:t> </a:t>
            </a:r>
            <a:r>
              <a:rPr lang="en-GB" sz="1700" b="1" dirty="0">
                <a:solidFill>
                  <a:srgbClr val="FF0000"/>
                </a:solidFill>
                <a:latin typeface="Palatino Linotype" panose="02040502050505030304" pitchFamily="18" charset="0"/>
              </a:rPr>
              <a:t>τῇ ῥητορικῇ</a:t>
            </a:r>
            <a:r>
              <a:rPr lang="en-GB" sz="1700" dirty="0">
                <a:solidFill>
                  <a:schemeClr val="bg1"/>
                </a:solidFill>
                <a:latin typeface="Palatino Linotype" panose="02040502050505030304" pitchFamily="18" charset="0"/>
              </a:rPr>
              <a:t>.</a:t>
            </a:r>
            <a:endParaRPr lang="de-DE" sz="1700" dirty="0">
              <a:solidFill>
                <a:schemeClr val="bg1"/>
              </a:solidFill>
              <a:latin typeface="Palatino Linotype" panose="02040502050505030304" pitchFamily="18" charset="0"/>
            </a:endParaRPr>
          </a:p>
          <a:p>
            <a:pPr>
              <a:lnSpc>
                <a:spcPts val="2200"/>
              </a:lnSpc>
            </a:pPr>
            <a:r>
              <a:rPr lang="en-GB" sz="1700" dirty="0">
                <a:solidFill>
                  <a:schemeClr val="bg1"/>
                </a:solidFill>
                <a:latin typeface="Palatino Linotype" panose="02040502050505030304" pitchFamily="18" charset="0"/>
              </a:rPr>
              <a:t> </a:t>
            </a:r>
            <a:endParaRPr lang="de-DE" sz="1700" dirty="0">
              <a:solidFill>
                <a:schemeClr val="bg1"/>
              </a:solidFill>
              <a:latin typeface="Palatino Linotype" panose="02040502050505030304" pitchFamily="18" charset="0"/>
            </a:endParaRPr>
          </a:p>
          <a:p>
            <a:pPr>
              <a:lnSpc>
                <a:spcPts val="2200"/>
              </a:lnSpc>
            </a:pPr>
            <a:r>
              <a:rPr lang="en-GB" sz="1700" i="1" dirty="0" err="1">
                <a:solidFill>
                  <a:schemeClr val="bg1"/>
                </a:solidFill>
                <a:latin typeface="Palatino Linotype" panose="02040502050505030304" pitchFamily="18" charset="0"/>
              </a:rPr>
              <a:t>Bei</a:t>
            </a:r>
            <a:r>
              <a:rPr lang="en-GB" sz="1700" i="1" dirty="0">
                <a:solidFill>
                  <a:schemeClr val="bg1"/>
                </a:solidFill>
                <a:latin typeface="Palatino Linotype" panose="02040502050505030304" pitchFamily="18" charset="0"/>
              </a:rPr>
              <a:t> Protagoras </a:t>
            </a:r>
            <a:r>
              <a:rPr lang="en-GB" sz="1700" i="1" dirty="0" err="1">
                <a:solidFill>
                  <a:schemeClr val="bg1"/>
                </a:solidFill>
                <a:latin typeface="Palatino Linotype" panose="02040502050505030304" pitchFamily="18" charset="0"/>
              </a:rPr>
              <a:t>angekommen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fragt</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Sokrates</a:t>
            </a:r>
            <a:r>
              <a:rPr lang="en-GB" sz="1700" i="1" dirty="0">
                <a:solidFill>
                  <a:schemeClr val="bg1"/>
                </a:solidFill>
                <a:latin typeface="Palatino Linotype" panose="02040502050505030304" pitchFamily="18" charset="0"/>
              </a:rPr>
              <a:t> den </a:t>
            </a:r>
            <a:r>
              <a:rPr lang="en-GB" sz="1700" i="1" dirty="0" err="1">
                <a:solidFill>
                  <a:schemeClr val="bg1"/>
                </a:solidFill>
                <a:latin typeface="Palatino Linotype" panose="02040502050505030304" pitchFamily="18" charset="0"/>
              </a:rPr>
              <a:t>Sophisten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worin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Hippokrates</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besser</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werde</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wenn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er</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bei</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ihm</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höre</a:t>
            </a:r>
            <a:r>
              <a:rPr lang="en-GB" sz="1700" i="1" dirty="0">
                <a:solidFill>
                  <a:schemeClr val="bg1"/>
                </a:solidFill>
                <a:latin typeface="Palatino Linotype" panose="02040502050505030304" pitchFamily="18" charset="0"/>
              </a:rPr>
              <a:t>. Protagoras </a:t>
            </a:r>
            <a:r>
              <a:rPr lang="en-GB" sz="1700" i="1" dirty="0" err="1">
                <a:solidFill>
                  <a:schemeClr val="bg1"/>
                </a:solidFill>
                <a:latin typeface="Palatino Linotype" panose="02040502050505030304" pitchFamily="18" charset="0"/>
              </a:rPr>
              <a:t>antwortet</a:t>
            </a:r>
            <a:r>
              <a:rPr lang="en-GB" sz="1700" i="1" dirty="0">
                <a:solidFill>
                  <a:schemeClr val="bg1"/>
                </a:solidFill>
                <a:latin typeface="Palatino Linotype" panose="02040502050505030304" pitchFamily="18" charset="0"/>
              </a:rPr>
              <a:t>:</a:t>
            </a:r>
            <a:endParaRPr lang="de-DE" sz="1700" dirty="0">
              <a:solidFill>
                <a:schemeClr val="bg1"/>
              </a:solidFill>
              <a:latin typeface="Palatino Linotype" panose="02040502050505030304" pitchFamily="18" charset="0"/>
            </a:endParaRPr>
          </a:p>
          <a:p>
            <a:pPr>
              <a:lnSpc>
                <a:spcPts val="2200"/>
              </a:lnSpc>
            </a:pPr>
            <a:r>
              <a:rPr lang="en-GB" sz="1700" b="1" dirty="0">
                <a:solidFill>
                  <a:schemeClr val="bg1"/>
                </a:solidFill>
                <a:latin typeface="Palatino Linotype" panose="02040502050505030304" pitchFamily="18" charset="0"/>
              </a:rPr>
              <a:t> </a:t>
            </a:r>
            <a:endParaRPr lang="de-DE" sz="1700" dirty="0">
              <a:solidFill>
                <a:schemeClr val="bg1"/>
              </a:solidFill>
              <a:latin typeface="Palatino Linotype" panose="02040502050505030304" pitchFamily="18" charset="0"/>
            </a:endParaRPr>
          </a:p>
          <a:p>
            <a:pPr>
              <a:lnSpc>
                <a:spcPts val="2200"/>
              </a:lnSpc>
              <a:spcAft>
                <a:spcPts val="1000"/>
              </a:spcAft>
            </a:pPr>
            <a:r>
              <a:rPr lang="en-GB" sz="1700" b="1" dirty="0" err="1">
                <a:solidFill>
                  <a:schemeClr val="bg1"/>
                </a:solidFill>
                <a:latin typeface="Palatino Linotype" panose="02040502050505030304" pitchFamily="18" charset="0"/>
              </a:rPr>
              <a:t>Πρωτ</a:t>
            </a:r>
            <a:r>
              <a:rPr lang="en-GB" sz="1700" b="1" dirty="0">
                <a:solidFill>
                  <a:schemeClr val="bg1"/>
                </a:solidFill>
                <a:latin typeface="Palatino Linotype" panose="02040502050505030304" pitchFamily="18" charset="0"/>
              </a:rPr>
              <a:t>αγόρας</a:t>
            </a:r>
            <a:r>
              <a:rPr lang="en-GB" sz="1700" dirty="0">
                <a:solidFill>
                  <a:schemeClr val="bg1"/>
                </a:solidFill>
                <a:latin typeface="Palatino Linotype" panose="02040502050505030304" pitchFamily="18" charset="0"/>
              </a:rPr>
              <a:t>· Σύ τε καλῶς ἐρωτᾷς, ὦ Σώκρατες, καὶ ἐγὼ τοῖς καλῶς ἐρωτῶσι χαίρω ἀποκρινόμενος. </a:t>
            </a:r>
            <a:r>
              <a:rPr lang="en-GB" sz="1700" dirty="0" err="1">
                <a:solidFill>
                  <a:schemeClr val="bg1"/>
                </a:solidFill>
                <a:latin typeface="Palatino Linotype" panose="02040502050505030304" pitchFamily="18" charset="0"/>
              </a:rPr>
              <a:t>Οἱ</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μὲν</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ἄλλοι</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φιλόσοφοι</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λω</a:t>
            </a:r>
            <a:r>
              <a:rPr lang="en-GB" sz="1700" dirty="0">
                <a:solidFill>
                  <a:schemeClr val="bg1"/>
                </a:solidFill>
                <a:latin typeface="Palatino Linotype" panose="02040502050505030304" pitchFamily="18" charset="0"/>
              </a:rPr>
              <a:t>βῶνται τοὺς νέους λογισμούς τε καὶ ἀστρονομίαν καὶ γεωμετρίαν καὶ μουσικὴν διδάσκοντες· παρ᾿ ἐμοὶ δὲ κτᾶται Ἱπποκράτης εὐβουλίαν περὶ τῶν οἰκείων καὶ τῶν πολιτικῶν πραγμάτων.</a:t>
            </a:r>
            <a:endParaRPr lang="de-DE" sz="1700" dirty="0">
              <a:solidFill>
                <a:schemeClr val="bg1"/>
              </a:solidFill>
              <a:latin typeface="Palatino Linotype" panose="02040502050505030304" pitchFamily="18" charset="0"/>
            </a:endParaRPr>
          </a:p>
          <a:p>
            <a:pPr>
              <a:lnSpc>
                <a:spcPts val="2200"/>
              </a:lnSpc>
            </a:pPr>
            <a:r>
              <a:rPr lang="en-GB" sz="1700" dirty="0">
                <a:solidFill>
                  <a:schemeClr val="bg1"/>
                </a:solidFill>
                <a:latin typeface="Palatino Linotype" panose="02040502050505030304" pitchFamily="18" charset="0"/>
              </a:rPr>
              <a:t> </a:t>
            </a:r>
            <a:r>
              <a:rPr lang="en-GB" sz="1700" b="1" dirty="0" err="1" smtClean="0">
                <a:solidFill>
                  <a:schemeClr val="bg1"/>
                </a:solidFill>
                <a:latin typeface="Palatino Linotype" panose="02040502050505030304" pitchFamily="18" charset="0"/>
              </a:rPr>
              <a:t>Σω</a:t>
            </a:r>
            <a:r>
              <a:rPr lang="en-GB" sz="1700" dirty="0">
                <a:solidFill>
                  <a:schemeClr val="bg1"/>
                </a:solidFill>
                <a:latin typeface="Palatino Linotype" panose="02040502050505030304" pitchFamily="18" charset="0"/>
              </a:rPr>
              <a:t>· Καταμα</a:t>
            </a:r>
            <a:r>
              <a:rPr lang="en-GB" sz="1700" dirty="0" err="1">
                <a:solidFill>
                  <a:schemeClr val="bg1"/>
                </a:solidFill>
                <a:latin typeface="Palatino Linotype" panose="02040502050505030304" pitchFamily="18" charset="0"/>
              </a:rPr>
              <a:t>νθάνω</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Δοκεῖς</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γάρ</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μοι</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λέγειν</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τὴν</a:t>
            </a:r>
            <a:r>
              <a:rPr lang="en-GB" sz="1700" dirty="0">
                <a:solidFill>
                  <a:schemeClr val="bg1"/>
                </a:solidFill>
                <a:latin typeface="Palatino Linotype" panose="02040502050505030304" pitchFamily="18" charset="0"/>
              </a:rPr>
              <a:t> π</a:t>
            </a:r>
            <a:r>
              <a:rPr lang="en-GB" sz="1700" dirty="0" err="1">
                <a:solidFill>
                  <a:schemeClr val="bg1"/>
                </a:solidFill>
                <a:latin typeface="Palatino Linotype" panose="02040502050505030304" pitchFamily="18" charset="0"/>
              </a:rPr>
              <a:t>ολιτικὴν</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τέχνην</a:t>
            </a:r>
            <a:r>
              <a:rPr lang="en-GB" sz="1700" dirty="0">
                <a:solidFill>
                  <a:schemeClr val="bg1"/>
                </a:solidFill>
                <a:latin typeface="Palatino Linotype" panose="02040502050505030304" pitchFamily="18" charset="0"/>
              </a:rPr>
              <a:t> καὶ </a:t>
            </a:r>
            <a:endParaRPr lang="de-DE" sz="1700" dirty="0">
              <a:solidFill>
                <a:schemeClr val="bg1"/>
              </a:solidFill>
              <a:latin typeface="Palatino Linotype" panose="02040502050505030304" pitchFamily="18" charset="0"/>
            </a:endParaRPr>
          </a:p>
          <a:p>
            <a:pPr>
              <a:lnSpc>
                <a:spcPts val="2200"/>
              </a:lnSpc>
              <a:spcAft>
                <a:spcPts val="1000"/>
              </a:spcAft>
            </a:pPr>
            <a:r>
              <a:rPr lang="en-GB" sz="1700" dirty="0">
                <a:solidFill>
                  <a:schemeClr val="bg1"/>
                </a:solidFill>
                <a:latin typeface="Palatino Linotype" panose="02040502050505030304" pitchFamily="18" charset="0"/>
              </a:rPr>
              <a:t>ὑπ</a:t>
            </a:r>
            <a:r>
              <a:rPr lang="en-GB" sz="1700" dirty="0" err="1">
                <a:solidFill>
                  <a:schemeClr val="bg1"/>
                </a:solidFill>
                <a:latin typeface="Palatino Linotype" panose="02040502050505030304" pitchFamily="18" charset="0"/>
              </a:rPr>
              <a:t>ισχνεῖσθ</a:t>
            </a:r>
            <a:r>
              <a:rPr lang="en-GB" sz="1700" dirty="0">
                <a:solidFill>
                  <a:schemeClr val="bg1"/>
                </a:solidFill>
                <a:latin typeface="Palatino Linotype" panose="02040502050505030304" pitchFamily="18" charset="0"/>
              </a:rPr>
              <a:t>αι ποιεῖν ἄνδρας ἀγαθοὺς πολίτας.</a:t>
            </a:r>
            <a:endParaRPr lang="de-DE" sz="1700" dirty="0">
              <a:solidFill>
                <a:schemeClr val="bg1"/>
              </a:solidFill>
              <a:latin typeface="Palatino Linotype" panose="02040502050505030304" pitchFamily="18" charset="0"/>
            </a:endParaRPr>
          </a:p>
          <a:p>
            <a:pPr>
              <a:lnSpc>
                <a:spcPts val="2200"/>
              </a:lnSpc>
            </a:pPr>
            <a:r>
              <a:rPr lang="it-IT" sz="1700" b="1" dirty="0">
                <a:solidFill>
                  <a:schemeClr val="bg1"/>
                </a:solidFill>
                <a:latin typeface="Palatino Linotype" panose="02040502050505030304" pitchFamily="18" charset="0"/>
              </a:rPr>
              <a:t> </a:t>
            </a:r>
            <a:r>
              <a:rPr lang="it-IT" sz="1700" b="1" dirty="0" err="1" smtClean="0">
                <a:solidFill>
                  <a:schemeClr val="bg1"/>
                </a:solidFill>
                <a:latin typeface="Palatino Linotype" panose="02040502050505030304" pitchFamily="18" charset="0"/>
              </a:rPr>
              <a:t>Πρ</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Αὐτὸ</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μὲν</a:t>
            </a:r>
            <a:r>
              <a:rPr lang="it-IT" sz="1700" dirty="0">
                <a:solidFill>
                  <a:schemeClr val="bg1"/>
                </a:solidFill>
                <a:latin typeface="Palatino Linotype" panose="02040502050505030304" pitchFamily="18" charset="0"/>
              </a:rPr>
              <a:t> </a:t>
            </a:r>
            <a:r>
              <a:rPr lang="it-IT" sz="1700" dirty="0" smtClean="0">
                <a:solidFill>
                  <a:schemeClr val="bg1"/>
                </a:solidFill>
                <a:latin typeface="Palatino Linotype" panose="02040502050505030304" pitchFamily="18" charset="0"/>
              </a:rPr>
              <a:t>ο</a:t>
            </a:r>
            <a:r>
              <a:rPr lang="el-GR" sz="1700" dirty="0" smtClean="0">
                <a:solidFill>
                  <a:schemeClr val="bg1"/>
                </a:solidFill>
                <a:latin typeface="Palatino Linotype" panose="02040502050505030304" pitchFamily="18" charset="0"/>
              </a:rPr>
              <a:t>ὖ</a:t>
            </a:r>
            <a:r>
              <a:rPr lang="it-IT" sz="1700" dirty="0" smtClean="0">
                <a:solidFill>
                  <a:schemeClr val="bg1"/>
                </a:solidFill>
                <a:latin typeface="Palatino Linotype" panose="02040502050505030304" pitchFamily="18" charset="0"/>
              </a:rPr>
              <a:t>ν </a:t>
            </a:r>
            <a:r>
              <a:rPr lang="it-IT" sz="1700" dirty="0" err="1">
                <a:solidFill>
                  <a:schemeClr val="bg1"/>
                </a:solidFill>
                <a:latin typeface="Palatino Linotype" panose="02040502050505030304" pitchFamily="18" charset="0"/>
              </a:rPr>
              <a:t>τοῦτό</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ἐστιν</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τὸ</a:t>
            </a:r>
            <a:r>
              <a:rPr lang="it-IT" sz="1700" dirty="0">
                <a:solidFill>
                  <a:schemeClr val="bg1"/>
                </a:solidFill>
                <a:latin typeface="Palatino Linotype" panose="02040502050505030304" pitchFamily="18" charset="0"/>
              </a:rPr>
              <a:t> ἐπ</a:t>
            </a:r>
            <a:r>
              <a:rPr lang="it-IT" sz="1700" dirty="0" err="1">
                <a:solidFill>
                  <a:schemeClr val="bg1"/>
                </a:solidFill>
                <a:latin typeface="Palatino Linotype" panose="02040502050505030304" pitchFamily="18" charset="0"/>
              </a:rPr>
              <a:t>άγγελμ</a:t>
            </a:r>
            <a:r>
              <a:rPr lang="it-IT" sz="1700" dirty="0">
                <a:solidFill>
                  <a:schemeClr val="bg1"/>
                </a:solidFill>
                <a:latin typeface="Palatino Linotype" panose="02040502050505030304" pitchFamily="18" charset="0"/>
              </a:rPr>
              <a:t>α</a:t>
            </a:r>
            <a:r>
              <a:rPr lang="en-GB" sz="1700" dirty="0">
                <a:solidFill>
                  <a:schemeClr val="bg1"/>
                </a:solidFill>
                <a:latin typeface="Palatino Linotype" panose="02040502050505030304" pitchFamily="18" charset="0"/>
              </a:rPr>
              <a:t>, </a:t>
            </a:r>
            <a:r>
              <a:rPr lang="it-IT" sz="1700" dirty="0">
                <a:solidFill>
                  <a:schemeClr val="bg1"/>
                </a:solidFill>
                <a:latin typeface="Palatino Linotype" panose="02040502050505030304" pitchFamily="18" charset="0"/>
              </a:rPr>
              <a:t>ὃ ἐπα</a:t>
            </a:r>
            <a:r>
              <a:rPr lang="it-IT" sz="1700" dirty="0" err="1">
                <a:solidFill>
                  <a:schemeClr val="bg1"/>
                </a:solidFill>
                <a:latin typeface="Palatino Linotype" panose="02040502050505030304" pitchFamily="18" charset="0"/>
              </a:rPr>
              <a:t>γγέλλομ</a:t>
            </a:r>
            <a:r>
              <a:rPr lang="it-IT" sz="1700" dirty="0">
                <a:solidFill>
                  <a:schemeClr val="bg1"/>
                </a:solidFill>
                <a:latin typeface="Palatino Linotype" panose="02040502050505030304" pitchFamily="18" charset="0"/>
              </a:rPr>
              <a:t>αι</a:t>
            </a:r>
            <a:r>
              <a:rPr lang="en-GB" sz="1700" dirty="0" smtClean="0">
                <a:solidFill>
                  <a:schemeClr val="bg1"/>
                </a:solidFill>
                <a:latin typeface="Palatino Linotype" panose="02040502050505030304" pitchFamily="18" charset="0"/>
              </a:rPr>
              <a:t>.</a:t>
            </a:r>
            <a:endParaRPr lang="de-DE"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672756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95535" y="187712"/>
            <a:ext cx="8352929" cy="5427127"/>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Protagoras </a:t>
            </a:r>
            <a:r>
              <a:rPr lang="de-DE" sz="2000" b="1" u="sng" dirty="0" smtClean="0">
                <a:solidFill>
                  <a:schemeClr val="bg1"/>
                </a:solidFill>
                <a:latin typeface="Palatino Linotype" panose="02040502050505030304" pitchFamily="18" charset="0"/>
              </a:rPr>
              <a:t>in Athen</a:t>
            </a:r>
            <a:r>
              <a:rPr lang="de-DE" sz="1200" dirty="0" smtClean="0">
                <a:solidFill>
                  <a:schemeClr val="bg1"/>
                </a:solidFill>
                <a:latin typeface="Palatino Linotype" panose="02040502050505030304" pitchFamily="18" charset="0"/>
              </a:rPr>
              <a:t> (Protagoras 311b; 318d-319a, gekürzt)</a:t>
            </a:r>
            <a:r>
              <a:rPr lang="de-DE" sz="2000" b="1" u="sng" dirty="0" smtClean="0">
                <a:solidFill>
                  <a:schemeClr val="bg1"/>
                </a:solidFill>
                <a:latin typeface="Palatino Linotype" panose="02040502050505030304" pitchFamily="18" charset="0"/>
              </a:rPr>
              <a:t> </a:t>
            </a:r>
          </a:p>
          <a:p>
            <a:pPr>
              <a:lnSpc>
                <a:spcPts val="2200"/>
              </a:lnSpc>
              <a:spcAft>
                <a:spcPts val="1000"/>
              </a:spcAft>
            </a:pPr>
            <a:r>
              <a:rPr lang="en-GB" sz="1700" b="1" dirty="0" err="1">
                <a:solidFill>
                  <a:schemeClr val="bg1"/>
                </a:solidFill>
                <a:latin typeface="Palatino Linotype" panose="02040502050505030304" pitchFamily="18" charset="0"/>
              </a:rPr>
              <a:t>Σωκράτης</a:t>
            </a:r>
            <a:r>
              <a:rPr lang="en-GB" sz="1700" dirty="0">
                <a:solidFill>
                  <a:schemeClr val="bg1"/>
                </a:solidFill>
                <a:latin typeface="Palatino Linotype" panose="02040502050505030304" pitchFamily="18" charset="0"/>
              </a:rPr>
              <a:t>· Καὶ </a:t>
            </a:r>
            <a:r>
              <a:rPr lang="en-GB" sz="1700" dirty="0" err="1">
                <a:solidFill>
                  <a:schemeClr val="bg1"/>
                </a:solidFill>
                <a:latin typeface="Palatino Linotype" panose="02040502050505030304" pitchFamily="18" charset="0"/>
              </a:rPr>
              <a:t>ἐγὼ</a:t>
            </a:r>
            <a:r>
              <a:rPr lang="en-GB" sz="1700" dirty="0">
                <a:solidFill>
                  <a:schemeClr val="bg1"/>
                </a:solidFill>
                <a:latin typeface="Palatino Linotype" panose="02040502050505030304" pitchFamily="18" charset="0"/>
              </a:rPr>
              <a:t> π</a:t>
            </a:r>
            <a:r>
              <a:rPr lang="en-GB" sz="1700" dirty="0" err="1">
                <a:solidFill>
                  <a:schemeClr val="bg1"/>
                </a:solidFill>
                <a:latin typeface="Palatino Linotype" panose="02040502050505030304" pitchFamily="18" charset="0"/>
              </a:rPr>
              <a:t>ειρώμενος</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τοῦ</a:t>
            </a:r>
            <a:r>
              <a:rPr lang="en-GB" sz="1700" dirty="0">
                <a:solidFill>
                  <a:schemeClr val="bg1"/>
                </a:solidFill>
                <a:latin typeface="Palatino Linotype" panose="02040502050505030304" pitchFamily="18" charset="0"/>
              </a:rPr>
              <a:t> Ἱππ</a:t>
            </a:r>
            <a:r>
              <a:rPr lang="en-GB" sz="1700" dirty="0" err="1">
                <a:solidFill>
                  <a:schemeClr val="bg1"/>
                </a:solidFill>
                <a:latin typeface="Palatino Linotype" panose="02040502050505030304" pitchFamily="18" charset="0"/>
              </a:rPr>
              <a:t>οκράτους</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διεσκό</a:t>
            </a:r>
            <a:r>
              <a:rPr lang="en-GB" sz="1700" dirty="0">
                <a:solidFill>
                  <a:schemeClr val="bg1"/>
                </a:solidFill>
                <a:latin typeface="Palatino Linotype" panose="02040502050505030304" pitchFamily="18" charset="0"/>
              </a:rPr>
              <a:t>πουν καὶ ἠρώτων· </a:t>
            </a:r>
            <a:r>
              <a:rPr lang="de-AT" sz="1700" dirty="0">
                <a:solidFill>
                  <a:schemeClr val="bg1"/>
                </a:solidFill>
                <a:latin typeface="Palatino Linotype" panose="02040502050505030304" pitchFamily="18" charset="0"/>
              </a:rPr>
              <a:t>„</a:t>
            </a:r>
            <a:r>
              <a:rPr lang="en-GB" sz="1700" dirty="0">
                <a:solidFill>
                  <a:schemeClr val="bg1"/>
                </a:solidFill>
                <a:latin typeface="Palatino Linotype" panose="02040502050505030304" pitchFamily="18" charset="0"/>
              </a:rPr>
              <a:t>Πα</a:t>
            </a:r>
            <a:r>
              <a:rPr lang="en-GB" sz="1700" dirty="0" err="1">
                <a:solidFill>
                  <a:schemeClr val="bg1"/>
                </a:solidFill>
                <a:latin typeface="Palatino Linotype" panose="02040502050505030304" pitchFamily="18" charset="0"/>
              </a:rPr>
              <a:t>ρὰ</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Πρωτ</a:t>
            </a:r>
            <a:r>
              <a:rPr lang="en-GB" sz="1700" dirty="0">
                <a:solidFill>
                  <a:schemeClr val="bg1"/>
                </a:solidFill>
                <a:latin typeface="Palatino Linotype" panose="02040502050505030304" pitchFamily="18" charset="0"/>
              </a:rPr>
              <a:t>αγόραν νῦν ἐπιχειρεῖς φοιτᾶν </a:t>
            </a:r>
            <a:r>
              <a:rPr lang="en-GB" sz="1700" dirty="0" smtClean="0">
                <a:solidFill>
                  <a:schemeClr val="bg1"/>
                </a:solidFill>
                <a:latin typeface="Palatino Linotype" panose="02040502050505030304" pitchFamily="18" charset="0"/>
              </a:rPr>
              <a:t>ἀ</a:t>
            </a:r>
            <a:r>
              <a:rPr lang="el-GR" sz="1700" dirty="0" smtClean="0">
                <a:solidFill>
                  <a:schemeClr val="bg1"/>
                </a:solidFill>
                <a:latin typeface="Palatino Linotype" panose="02040502050505030304" pitchFamily="18" charset="0"/>
              </a:rPr>
              <a:t>ρ</a:t>
            </a:r>
            <a:r>
              <a:rPr lang="en-GB" sz="1700" dirty="0" err="1" smtClean="0">
                <a:solidFill>
                  <a:schemeClr val="bg1"/>
                </a:solidFill>
                <a:latin typeface="Palatino Linotype" panose="02040502050505030304" pitchFamily="18" charset="0"/>
              </a:rPr>
              <a:t>γύριον</a:t>
            </a:r>
            <a:r>
              <a:rPr lang="en-GB" sz="1700" dirty="0" smtClean="0">
                <a:solidFill>
                  <a:schemeClr val="bg1"/>
                </a:solidFill>
                <a:latin typeface="Palatino Linotype" panose="02040502050505030304" pitchFamily="18" charset="0"/>
              </a:rPr>
              <a:t> </a:t>
            </a:r>
            <a:r>
              <a:rPr lang="en-GB" sz="1700" dirty="0">
                <a:solidFill>
                  <a:schemeClr val="bg1"/>
                </a:solidFill>
                <a:latin typeface="Palatino Linotype" panose="02040502050505030304" pitchFamily="18" charset="0"/>
              </a:rPr>
              <a:t>τελῶν ἐκείνῳ – τίνος ἕνεκα;</a:t>
            </a:r>
            <a:r>
              <a:rPr lang="de-AT" sz="1700" dirty="0">
                <a:solidFill>
                  <a:schemeClr val="bg1"/>
                </a:solidFill>
                <a:latin typeface="Palatino Linotype" panose="02040502050505030304" pitchFamily="18" charset="0"/>
              </a:rPr>
              <a:t>“</a:t>
            </a:r>
            <a:endParaRPr lang="de-DE" sz="1700" dirty="0">
              <a:solidFill>
                <a:schemeClr val="bg1"/>
              </a:solidFill>
              <a:latin typeface="Palatino Linotype" panose="02040502050505030304" pitchFamily="18" charset="0"/>
            </a:endParaRPr>
          </a:p>
          <a:p>
            <a:pPr>
              <a:lnSpc>
                <a:spcPts val="2200"/>
              </a:lnSpc>
            </a:pPr>
            <a:r>
              <a:rPr lang="en-GB" sz="1700" dirty="0">
                <a:solidFill>
                  <a:schemeClr val="bg1"/>
                </a:solidFill>
                <a:latin typeface="Palatino Linotype" panose="02040502050505030304" pitchFamily="18" charset="0"/>
              </a:rPr>
              <a:t> </a:t>
            </a:r>
            <a:r>
              <a:rPr lang="en-GB" sz="1700" dirty="0" smtClean="0">
                <a:solidFill>
                  <a:schemeClr val="bg1"/>
                </a:solidFill>
                <a:latin typeface="Palatino Linotype" panose="02040502050505030304" pitchFamily="18" charset="0"/>
              </a:rPr>
              <a:t>Ἱππ</a:t>
            </a:r>
            <a:r>
              <a:rPr lang="en-GB" sz="1700" dirty="0" err="1" smtClean="0">
                <a:solidFill>
                  <a:schemeClr val="bg1"/>
                </a:solidFill>
                <a:latin typeface="Palatino Linotype" panose="02040502050505030304" pitchFamily="18" charset="0"/>
              </a:rPr>
              <a:t>οκρ</a:t>
            </a:r>
            <a:r>
              <a:rPr lang="en-GB" sz="1700" dirty="0" smtClean="0">
                <a:solidFill>
                  <a:schemeClr val="bg1"/>
                </a:solidFill>
                <a:latin typeface="Palatino Linotype" panose="02040502050505030304" pitchFamily="18" charset="0"/>
              </a:rPr>
              <a:t>ατης</a:t>
            </a:r>
            <a:r>
              <a:rPr lang="en-GB" sz="1700" dirty="0">
                <a:solidFill>
                  <a:schemeClr val="bg1"/>
                </a:solidFill>
                <a:latin typeface="Palatino Linotype" panose="02040502050505030304" pitchFamily="18" charset="0"/>
              </a:rPr>
              <a:t>· Πρωταγόρας δεινὸν ποιεῖ λέγειν διδάσκων </a:t>
            </a:r>
            <a:r>
              <a:rPr lang="en-GB" sz="1700" dirty="0" smtClean="0">
                <a:solidFill>
                  <a:schemeClr val="bg1"/>
                </a:solidFill>
                <a:latin typeface="Palatino Linotype" panose="02040502050505030304" pitchFamily="18" charset="0"/>
              </a:rPr>
              <a:t>ε</a:t>
            </a:r>
            <a:r>
              <a:rPr lang="el-GR" sz="1700" dirty="0" smtClean="0">
                <a:solidFill>
                  <a:schemeClr val="bg1"/>
                </a:solidFill>
                <a:latin typeface="Palatino Linotype" panose="02040502050505030304" pitchFamily="18" charset="0"/>
              </a:rPr>
              <a:t>ὖ</a:t>
            </a:r>
            <a:r>
              <a:rPr lang="en-GB" sz="1700" dirty="0" smtClean="0">
                <a:solidFill>
                  <a:schemeClr val="bg1"/>
                </a:solidFill>
                <a:latin typeface="Palatino Linotype" panose="02040502050505030304" pitchFamily="18" charset="0"/>
              </a:rPr>
              <a:t> </a:t>
            </a:r>
            <a:r>
              <a:rPr lang="en-GB" sz="1700" dirty="0" err="1" smtClean="0">
                <a:solidFill>
                  <a:schemeClr val="bg1"/>
                </a:solidFill>
                <a:latin typeface="Palatino Linotype" panose="02040502050505030304" pitchFamily="18" charset="0"/>
              </a:rPr>
              <a:t>χρῆσθ</a:t>
            </a:r>
            <a:r>
              <a:rPr lang="en-GB" sz="1700" dirty="0" smtClean="0">
                <a:solidFill>
                  <a:schemeClr val="bg1"/>
                </a:solidFill>
                <a:latin typeface="Palatino Linotype" panose="02040502050505030304" pitchFamily="18" charset="0"/>
              </a:rPr>
              <a:t>αι</a:t>
            </a:r>
          </a:p>
          <a:p>
            <a:pPr>
              <a:lnSpc>
                <a:spcPts val="2200"/>
              </a:lnSpc>
            </a:pPr>
            <a:r>
              <a:rPr lang="en-GB" sz="1700" dirty="0" smtClean="0">
                <a:solidFill>
                  <a:schemeClr val="bg1"/>
                </a:solidFill>
                <a:latin typeface="Palatino Linotype" panose="02040502050505030304" pitchFamily="18" charset="0"/>
              </a:rPr>
              <a:t> </a:t>
            </a:r>
            <a:r>
              <a:rPr lang="en-GB" sz="1700" dirty="0">
                <a:solidFill>
                  <a:schemeClr val="bg1"/>
                </a:solidFill>
                <a:latin typeface="Palatino Linotype" panose="02040502050505030304" pitchFamily="18" charset="0"/>
              </a:rPr>
              <a:t>τῇ ῥητορικῇ.</a:t>
            </a:r>
            <a:endParaRPr lang="de-DE" sz="1700" dirty="0">
              <a:solidFill>
                <a:schemeClr val="bg1"/>
              </a:solidFill>
              <a:latin typeface="Palatino Linotype" panose="02040502050505030304" pitchFamily="18" charset="0"/>
            </a:endParaRPr>
          </a:p>
          <a:p>
            <a:pPr>
              <a:lnSpc>
                <a:spcPts val="2200"/>
              </a:lnSpc>
            </a:pPr>
            <a:r>
              <a:rPr lang="en-GB" sz="1700" dirty="0">
                <a:solidFill>
                  <a:schemeClr val="bg1"/>
                </a:solidFill>
                <a:latin typeface="Palatino Linotype" panose="02040502050505030304" pitchFamily="18" charset="0"/>
              </a:rPr>
              <a:t> </a:t>
            </a:r>
            <a:endParaRPr lang="de-DE" sz="1700" dirty="0">
              <a:solidFill>
                <a:schemeClr val="bg1"/>
              </a:solidFill>
              <a:latin typeface="Palatino Linotype" panose="02040502050505030304" pitchFamily="18" charset="0"/>
            </a:endParaRPr>
          </a:p>
          <a:p>
            <a:pPr>
              <a:lnSpc>
                <a:spcPts val="2200"/>
              </a:lnSpc>
            </a:pPr>
            <a:r>
              <a:rPr lang="en-GB" sz="1700" i="1" dirty="0" err="1">
                <a:solidFill>
                  <a:schemeClr val="bg1"/>
                </a:solidFill>
                <a:latin typeface="Palatino Linotype" panose="02040502050505030304" pitchFamily="18" charset="0"/>
              </a:rPr>
              <a:t>Bei</a:t>
            </a:r>
            <a:r>
              <a:rPr lang="en-GB" sz="1700" i="1" dirty="0">
                <a:solidFill>
                  <a:schemeClr val="bg1"/>
                </a:solidFill>
                <a:latin typeface="Palatino Linotype" panose="02040502050505030304" pitchFamily="18" charset="0"/>
              </a:rPr>
              <a:t> Protagoras </a:t>
            </a:r>
            <a:r>
              <a:rPr lang="en-GB" sz="1700" i="1" dirty="0" err="1">
                <a:solidFill>
                  <a:schemeClr val="bg1"/>
                </a:solidFill>
                <a:latin typeface="Palatino Linotype" panose="02040502050505030304" pitchFamily="18" charset="0"/>
              </a:rPr>
              <a:t>angekommen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fragt</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Sokrates</a:t>
            </a:r>
            <a:r>
              <a:rPr lang="en-GB" sz="1700" i="1" dirty="0">
                <a:solidFill>
                  <a:schemeClr val="bg1"/>
                </a:solidFill>
                <a:latin typeface="Palatino Linotype" panose="02040502050505030304" pitchFamily="18" charset="0"/>
              </a:rPr>
              <a:t> den </a:t>
            </a:r>
            <a:r>
              <a:rPr lang="en-GB" sz="1700" i="1" dirty="0" err="1">
                <a:solidFill>
                  <a:schemeClr val="bg1"/>
                </a:solidFill>
                <a:latin typeface="Palatino Linotype" panose="02040502050505030304" pitchFamily="18" charset="0"/>
              </a:rPr>
              <a:t>Sophisten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worin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Hippokrates</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besser</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werde</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wenn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er</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bei</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ihm</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höre</a:t>
            </a:r>
            <a:r>
              <a:rPr lang="en-GB" sz="1700" i="1" dirty="0">
                <a:solidFill>
                  <a:schemeClr val="bg1"/>
                </a:solidFill>
                <a:latin typeface="Palatino Linotype" panose="02040502050505030304" pitchFamily="18" charset="0"/>
              </a:rPr>
              <a:t>. Protagoras </a:t>
            </a:r>
            <a:r>
              <a:rPr lang="en-GB" sz="1700" i="1" dirty="0" err="1">
                <a:solidFill>
                  <a:schemeClr val="bg1"/>
                </a:solidFill>
                <a:latin typeface="Palatino Linotype" panose="02040502050505030304" pitchFamily="18" charset="0"/>
              </a:rPr>
              <a:t>antwortet</a:t>
            </a:r>
            <a:r>
              <a:rPr lang="en-GB" sz="1700" i="1" dirty="0">
                <a:solidFill>
                  <a:schemeClr val="bg1"/>
                </a:solidFill>
                <a:latin typeface="Palatino Linotype" panose="02040502050505030304" pitchFamily="18" charset="0"/>
              </a:rPr>
              <a:t>:</a:t>
            </a:r>
            <a:endParaRPr lang="de-DE" sz="1700" dirty="0">
              <a:solidFill>
                <a:schemeClr val="bg1"/>
              </a:solidFill>
              <a:latin typeface="Palatino Linotype" panose="02040502050505030304" pitchFamily="18" charset="0"/>
            </a:endParaRPr>
          </a:p>
          <a:p>
            <a:pPr>
              <a:lnSpc>
                <a:spcPts val="2200"/>
              </a:lnSpc>
            </a:pPr>
            <a:r>
              <a:rPr lang="en-GB" sz="1700" b="1" dirty="0">
                <a:solidFill>
                  <a:schemeClr val="bg1"/>
                </a:solidFill>
                <a:latin typeface="Palatino Linotype" panose="02040502050505030304" pitchFamily="18" charset="0"/>
              </a:rPr>
              <a:t> </a:t>
            </a:r>
            <a:endParaRPr lang="de-DE" sz="1700" dirty="0">
              <a:solidFill>
                <a:schemeClr val="bg1"/>
              </a:solidFill>
              <a:latin typeface="Palatino Linotype" panose="02040502050505030304" pitchFamily="18" charset="0"/>
            </a:endParaRPr>
          </a:p>
          <a:p>
            <a:pPr>
              <a:lnSpc>
                <a:spcPts val="2200"/>
              </a:lnSpc>
              <a:spcAft>
                <a:spcPts val="1000"/>
              </a:spcAft>
            </a:pPr>
            <a:r>
              <a:rPr lang="en-GB" sz="1700" b="1" dirty="0" err="1">
                <a:solidFill>
                  <a:schemeClr val="bg1"/>
                </a:solidFill>
                <a:latin typeface="Palatino Linotype" panose="02040502050505030304" pitchFamily="18" charset="0"/>
              </a:rPr>
              <a:t>Πρωτ</a:t>
            </a:r>
            <a:r>
              <a:rPr lang="en-GB" sz="1700" b="1" dirty="0">
                <a:solidFill>
                  <a:schemeClr val="bg1"/>
                </a:solidFill>
                <a:latin typeface="Palatino Linotype" panose="02040502050505030304" pitchFamily="18" charset="0"/>
              </a:rPr>
              <a:t>αγόρας</a:t>
            </a:r>
            <a:r>
              <a:rPr lang="en-GB" sz="1700" dirty="0">
                <a:solidFill>
                  <a:schemeClr val="bg1"/>
                </a:solidFill>
                <a:latin typeface="Palatino Linotype" panose="02040502050505030304" pitchFamily="18" charset="0"/>
              </a:rPr>
              <a:t>· Σύ τε καλῶς ἐρωτᾷς, ὦ Σώκρατες, καὶ ἐγὼ τοῖς καλῶς ἐρωτῶσι χαίρω ἀποκρινόμενος. </a:t>
            </a:r>
            <a:r>
              <a:rPr lang="en-GB" sz="1700" b="1" dirty="0" err="1">
                <a:solidFill>
                  <a:srgbClr val="FF0000"/>
                </a:solidFill>
                <a:latin typeface="Palatino Linotype" panose="02040502050505030304" pitchFamily="18" charset="0"/>
              </a:rPr>
              <a:t>Οἱ</a:t>
            </a:r>
            <a:r>
              <a:rPr lang="en-GB" sz="1700" b="1" dirty="0">
                <a:solidFill>
                  <a:srgbClr val="FF0000"/>
                </a:solidFill>
                <a:latin typeface="Palatino Linotype" panose="02040502050505030304" pitchFamily="18" charset="0"/>
              </a:rPr>
              <a:t> </a:t>
            </a:r>
            <a:r>
              <a:rPr lang="en-GB" sz="1700" b="1" dirty="0" err="1">
                <a:solidFill>
                  <a:srgbClr val="FF0000"/>
                </a:solidFill>
                <a:latin typeface="Palatino Linotype" panose="02040502050505030304" pitchFamily="18" charset="0"/>
              </a:rPr>
              <a:t>μὲν</a:t>
            </a:r>
            <a:r>
              <a:rPr lang="en-GB" sz="1700" b="1" dirty="0">
                <a:solidFill>
                  <a:srgbClr val="FF0000"/>
                </a:solidFill>
                <a:latin typeface="Palatino Linotype" panose="02040502050505030304" pitchFamily="18" charset="0"/>
              </a:rPr>
              <a:t> </a:t>
            </a:r>
            <a:r>
              <a:rPr lang="en-GB" sz="1700" b="1" dirty="0" err="1">
                <a:solidFill>
                  <a:srgbClr val="FF0000"/>
                </a:solidFill>
                <a:latin typeface="Palatino Linotype" panose="02040502050505030304" pitchFamily="18" charset="0"/>
              </a:rPr>
              <a:t>ἄλλοι</a:t>
            </a:r>
            <a:r>
              <a:rPr lang="en-GB" sz="1700" b="1" dirty="0">
                <a:solidFill>
                  <a:srgbClr val="FF0000"/>
                </a:solidFill>
                <a:latin typeface="Palatino Linotype" panose="02040502050505030304" pitchFamily="18" charset="0"/>
              </a:rPr>
              <a:t> </a:t>
            </a:r>
            <a:r>
              <a:rPr lang="en-GB" sz="1700" dirty="0" err="1">
                <a:solidFill>
                  <a:schemeClr val="bg1"/>
                </a:solidFill>
                <a:latin typeface="Palatino Linotype" panose="02040502050505030304" pitchFamily="18" charset="0"/>
              </a:rPr>
              <a:t>φιλόσοφοι</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λω</a:t>
            </a:r>
            <a:r>
              <a:rPr lang="en-GB" sz="1700" dirty="0">
                <a:solidFill>
                  <a:schemeClr val="bg1"/>
                </a:solidFill>
                <a:latin typeface="Palatino Linotype" panose="02040502050505030304" pitchFamily="18" charset="0"/>
              </a:rPr>
              <a:t>βῶνται τοὺς νέους </a:t>
            </a:r>
            <a:r>
              <a:rPr lang="en-GB" sz="1700" b="1" dirty="0">
                <a:solidFill>
                  <a:srgbClr val="FF0000"/>
                </a:solidFill>
                <a:latin typeface="Palatino Linotype" panose="02040502050505030304" pitchFamily="18" charset="0"/>
              </a:rPr>
              <a:t>λογισμούς τε καὶ ἀστρονομίαν καὶ γεωμετρίαν καὶ μουσικὴν διδάσκοντες</a:t>
            </a:r>
            <a:r>
              <a:rPr lang="en-GB" sz="1700" dirty="0">
                <a:solidFill>
                  <a:schemeClr val="bg1"/>
                </a:solidFill>
                <a:latin typeface="Palatino Linotype" panose="02040502050505030304" pitchFamily="18" charset="0"/>
              </a:rPr>
              <a:t>· παρ᾿ ἐμοὶ δὲ κτᾶται Ἱπποκράτης εὐβουλίαν περὶ τῶν οἰκείων καὶ τῶν πολιτικῶν πραγμάτων.</a:t>
            </a:r>
            <a:endParaRPr lang="de-DE" sz="1700" dirty="0">
              <a:solidFill>
                <a:schemeClr val="bg1"/>
              </a:solidFill>
              <a:latin typeface="Palatino Linotype" panose="02040502050505030304" pitchFamily="18" charset="0"/>
            </a:endParaRPr>
          </a:p>
          <a:p>
            <a:pPr>
              <a:lnSpc>
                <a:spcPts val="2200"/>
              </a:lnSpc>
            </a:pPr>
            <a:r>
              <a:rPr lang="en-GB" sz="1700" dirty="0">
                <a:solidFill>
                  <a:schemeClr val="bg1"/>
                </a:solidFill>
                <a:latin typeface="Palatino Linotype" panose="02040502050505030304" pitchFamily="18" charset="0"/>
              </a:rPr>
              <a:t> </a:t>
            </a:r>
            <a:r>
              <a:rPr lang="en-GB" sz="1700" b="1" dirty="0" err="1" smtClean="0">
                <a:solidFill>
                  <a:schemeClr val="bg1"/>
                </a:solidFill>
                <a:latin typeface="Palatino Linotype" panose="02040502050505030304" pitchFamily="18" charset="0"/>
              </a:rPr>
              <a:t>Σω</a:t>
            </a:r>
            <a:r>
              <a:rPr lang="en-GB" sz="1700" dirty="0">
                <a:solidFill>
                  <a:schemeClr val="bg1"/>
                </a:solidFill>
                <a:latin typeface="Palatino Linotype" panose="02040502050505030304" pitchFamily="18" charset="0"/>
              </a:rPr>
              <a:t>· Καταμα</a:t>
            </a:r>
            <a:r>
              <a:rPr lang="en-GB" sz="1700" dirty="0" err="1">
                <a:solidFill>
                  <a:schemeClr val="bg1"/>
                </a:solidFill>
                <a:latin typeface="Palatino Linotype" panose="02040502050505030304" pitchFamily="18" charset="0"/>
              </a:rPr>
              <a:t>νθάνω</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Δοκεῖς</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γάρ</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μοι</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λέγειν</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τὴν</a:t>
            </a:r>
            <a:r>
              <a:rPr lang="en-GB" sz="1700" dirty="0">
                <a:solidFill>
                  <a:schemeClr val="bg1"/>
                </a:solidFill>
                <a:latin typeface="Palatino Linotype" panose="02040502050505030304" pitchFamily="18" charset="0"/>
              </a:rPr>
              <a:t> π</a:t>
            </a:r>
            <a:r>
              <a:rPr lang="en-GB" sz="1700" dirty="0" err="1">
                <a:solidFill>
                  <a:schemeClr val="bg1"/>
                </a:solidFill>
                <a:latin typeface="Palatino Linotype" panose="02040502050505030304" pitchFamily="18" charset="0"/>
              </a:rPr>
              <a:t>ολιτικὴν</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τέχνην</a:t>
            </a:r>
            <a:r>
              <a:rPr lang="en-GB" sz="1700" dirty="0">
                <a:solidFill>
                  <a:schemeClr val="bg1"/>
                </a:solidFill>
                <a:latin typeface="Palatino Linotype" panose="02040502050505030304" pitchFamily="18" charset="0"/>
              </a:rPr>
              <a:t> καὶ </a:t>
            </a:r>
            <a:endParaRPr lang="de-DE" sz="1700" dirty="0">
              <a:solidFill>
                <a:schemeClr val="bg1"/>
              </a:solidFill>
              <a:latin typeface="Palatino Linotype" panose="02040502050505030304" pitchFamily="18" charset="0"/>
            </a:endParaRPr>
          </a:p>
          <a:p>
            <a:pPr>
              <a:lnSpc>
                <a:spcPts val="2200"/>
              </a:lnSpc>
              <a:spcAft>
                <a:spcPts val="1000"/>
              </a:spcAft>
            </a:pPr>
            <a:r>
              <a:rPr lang="en-GB" sz="1700" dirty="0">
                <a:solidFill>
                  <a:schemeClr val="bg1"/>
                </a:solidFill>
                <a:latin typeface="Palatino Linotype" panose="02040502050505030304" pitchFamily="18" charset="0"/>
              </a:rPr>
              <a:t>ὑπ</a:t>
            </a:r>
            <a:r>
              <a:rPr lang="en-GB" sz="1700" dirty="0" err="1">
                <a:solidFill>
                  <a:schemeClr val="bg1"/>
                </a:solidFill>
                <a:latin typeface="Palatino Linotype" panose="02040502050505030304" pitchFamily="18" charset="0"/>
              </a:rPr>
              <a:t>ισχνεῖσθ</a:t>
            </a:r>
            <a:r>
              <a:rPr lang="en-GB" sz="1700" dirty="0">
                <a:solidFill>
                  <a:schemeClr val="bg1"/>
                </a:solidFill>
                <a:latin typeface="Palatino Linotype" panose="02040502050505030304" pitchFamily="18" charset="0"/>
              </a:rPr>
              <a:t>αι ποιεῖν ἄνδρας ἀγαθοὺς πολίτας.</a:t>
            </a:r>
            <a:endParaRPr lang="de-DE" sz="1700" dirty="0">
              <a:solidFill>
                <a:schemeClr val="bg1"/>
              </a:solidFill>
              <a:latin typeface="Palatino Linotype" panose="02040502050505030304" pitchFamily="18" charset="0"/>
            </a:endParaRPr>
          </a:p>
          <a:p>
            <a:pPr>
              <a:lnSpc>
                <a:spcPts val="2200"/>
              </a:lnSpc>
            </a:pPr>
            <a:r>
              <a:rPr lang="it-IT" sz="1700" b="1" dirty="0">
                <a:solidFill>
                  <a:schemeClr val="bg1"/>
                </a:solidFill>
                <a:latin typeface="Palatino Linotype" panose="02040502050505030304" pitchFamily="18" charset="0"/>
              </a:rPr>
              <a:t> </a:t>
            </a:r>
            <a:r>
              <a:rPr lang="it-IT" sz="1700" b="1" dirty="0" err="1" smtClean="0">
                <a:solidFill>
                  <a:schemeClr val="bg1"/>
                </a:solidFill>
                <a:latin typeface="Palatino Linotype" panose="02040502050505030304" pitchFamily="18" charset="0"/>
              </a:rPr>
              <a:t>Πρ</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Αὐτὸ</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μὲν</a:t>
            </a:r>
            <a:r>
              <a:rPr lang="it-IT" sz="1700" dirty="0">
                <a:solidFill>
                  <a:schemeClr val="bg1"/>
                </a:solidFill>
                <a:latin typeface="Palatino Linotype" panose="02040502050505030304" pitchFamily="18" charset="0"/>
              </a:rPr>
              <a:t> </a:t>
            </a:r>
            <a:r>
              <a:rPr lang="it-IT" sz="1700" dirty="0" smtClean="0">
                <a:solidFill>
                  <a:schemeClr val="bg1"/>
                </a:solidFill>
                <a:latin typeface="Palatino Linotype" panose="02040502050505030304" pitchFamily="18" charset="0"/>
              </a:rPr>
              <a:t>ο</a:t>
            </a:r>
            <a:r>
              <a:rPr lang="el-GR" sz="1700" dirty="0" smtClean="0">
                <a:solidFill>
                  <a:schemeClr val="bg1"/>
                </a:solidFill>
                <a:latin typeface="Palatino Linotype" panose="02040502050505030304" pitchFamily="18" charset="0"/>
              </a:rPr>
              <a:t>ὖ</a:t>
            </a:r>
            <a:r>
              <a:rPr lang="it-IT" sz="1700" dirty="0" smtClean="0">
                <a:solidFill>
                  <a:schemeClr val="bg1"/>
                </a:solidFill>
                <a:latin typeface="Palatino Linotype" panose="02040502050505030304" pitchFamily="18" charset="0"/>
              </a:rPr>
              <a:t>ν </a:t>
            </a:r>
            <a:r>
              <a:rPr lang="it-IT" sz="1700" dirty="0" err="1">
                <a:solidFill>
                  <a:schemeClr val="bg1"/>
                </a:solidFill>
                <a:latin typeface="Palatino Linotype" panose="02040502050505030304" pitchFamily="18" charset="0"/>
              </a:rPr>
              <a:t>τοῦτό</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ἐστιν</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τὸ</a:t>
            </a:r>
            <a:r>
              <a:rPr lang="it-IT" sz="1700" dirty="0">
                <a:solidFill>
                  <a:schemeClr val="bg1"/>
                </a:solidFill>
                <a:latin typeface="Palatino Linotype" panose="02040502050505030304" pitchFamily="18" charset="0"/>
              </a:rPr>
              <a:t> ἐπ</a:t>
            </a:r>
            <a:r>
              <a:rPr lang="it-IT" sz="1700" dirty="0" err="1">
                <a:solidFill>
                  <a:schemeClr val="bg1"/>
                </a:solidFill>
                <a:latin typeface="Palatino Linotype" panose="02040502050505030304" pitchFamily="18" charset="0"/>
              </a:rPr>
              <a:t>άγγελμ</a:t>
            </a:r>
            <a:r>
              <a:rPr lang="it-IT" sz="1700" dirty="0">
                <a:solidFill>
                  <a:schemeClr val="bg1"/>
                </a:solidFill>
                <a:latin typeface="Palatino Linotype" panose="02040502050505030304" pitchFamily="18" charset="0"/>
              </a:rPr>
              <a:t>α</a:t>
            </a:r>
            <a:r>
              <a:rPr lang="en-GB" sz="1700" dirty="0">
                <a:solidFill>
                  <a:schemeClr val="bg1"/>
                </a:solidFill>
                <a:latin typeface="Palatino Linotype" panose="02040502050505030304" pitchFamily="18" charset="0"/>
              </a:rPr>
              <a:t>, </a:t>
            </a:r>
            <a:r>
              <a:rPr lang="it-IT" sz="1700" dirty="0">
                <a:solidFill>
                  <a:schemeClr val="bg1"/>
                </a:solidFill>
                <a:latin typeface="Palatino Linotype" panose="02040502050505030304" pitchFamily="18" charset="0"/>
              </a:rPr>
              <a:t>ὃ ἐπα</a:t>
            </a:r>
            <a:r>
              <a:rPr lang="it-IT" sz="1700" dirty="0" err="1">
                <a:solidFill>
                  <a:schemeClr val="bg1"/>
                </a:solidFill>
                <a:latin typeface="Palatino Linotype" panose="02040502050505030304" pitchFamily="18" charset="0"/>
              </a:rPr>
              <a:t>γγέλλομ</a:t>
            </a:r>
            <a:r>
              <a:rPr lang="it-IT" sz="1700" dirty="0">
                <a:solidFill>
                  <a:schemeClr val="bg1"/>
                </a:solidFill>
                <a:latin typeface="Palatino Linotype" panose="02040502050505030304" pitchFamily="18" charset="0"/>
              </a:rPr>
              <a:t>αι</a:t>
            </a:r>
            <a:r>
              <a:rPr lang="en-GB" sz="1700" dirty="0" smtClean="0">
                <a:solidFill>
                  <a:schemeClr val="bg1"/>
                </a:solidFill>
                <a:latin typeface="Palatino Linotype" panose="02040502050505030304" pitchFamily="18" charset="0"/>
              </a:rPr>
              <a:t>.</a:t>
            </a:r>
            <a:endParaRPr lang="de-DE"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21904023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95535" y="187712"/>
            <a:ext cx="8352929" cy="5427127"/>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Protagoras </a:t>
            </a:r>
            <a:r>
              <a:rPr lang="de-DE" sz="2000" b="1" u="sng" dirty="0" smtClean="0">
                <a:solidFill>
                  <a:schemeClr val="bg1"/>
                </a:solidFill>
                <a:latin typeface="Palatino Linotype" panose="02040502050505030304" pitchFamily="18" charset="0"/>
              </a:rPr>
              <a:t>in Athen</a:t>
            </a:r>
            <a:r>
              <a:rPr lang="de-DE" sz="1200" dirty="0" smtClean="0">
                <a:solidFill>
                  <a:schemeClr val="bg1"/>
                </a:solidFill>
                <a:latin typeface="Palatino Linotype" panose="02040502050505030304" pitchFamily="18" charset="0"/>
              </a:rPr>
              <a:t> (Protagoras 311b; 318d-319a, gekürzt)</a:t>
            </a:r>
            <a:r>
              <a:rPr lang="de-DE" sz="2000" b="1" u="sng" dirty="0" smtClean="0">
                <a:solidFill>
                  <a:schemeClr val="bg1"/>
                </a:solidFill>
                <a:latin typeface="Palatino Linotype" panose="02040502050505030304" pitchFamily="18" charset="0"/>
              </a:rPr>
              <a:t> </a:t>
            </a:r>
          </a:p>
          <a:p>
            <a:pPr>
              <a:lnSpc>
                <a:spcPts val="2200"/>
              </a:lnSpc>
              <a:spcAft>
                <a:spcPts val="1000"/>
              </a:spcAft>
            </a:pPr>
            <a:r>
              <a:rPr lang="en-GB" sz="1700" b="1" dirty="0" err="1">
                <a:solidFill>
                  <a:schemeClr val="bg1"/>
                </a:solidFill>
                <a:latin typeface="Palatino Linotype" panose="02040502050505030304" pitchFamily="18" charset="0"/>
              </a:rPr>
              <a:t>Σωκράτης</a:t>
            </a:r>
            <a:r>
              <a:rPr lang="en-GB" sz="1700" dirty="0">
                <a:solidFill>
                  <a:schemeClr val="bg1"/>
                </a:solidFill>
                <a:latin typeface="Palatino Linotype" panose="02040502050505030304" pitchFamily="18" charset="0"/>
              </a:rPr>
              <a:t>· Καὶ </a:t>
            </a:r>
            <a:r>
              <a:rPr lang="en-GB" sz="1700" dirty="0" err="1">
                <a:solidFill>
                  <a:schemeClr val="bg1"/>
                </a:solidFill>
                <a:latin typeface="Palatino Linotype" panose="02040502050505030304" pitchFamily="18" charset="0"/>
              </a:rPr>
              <a:t>ἐγὼ</a:t>
            </a:r>
            <a:r>
              <a:rPr lang="en-GB" sz="1700" dirty="0">
                <a:solidFill>
                  <a:schemeClr val="bg1"/>
                </a:solidFill>
                <a:latin typeface="Palatino Linotype" panose="02040502050505030304" pitchFamily="18" charset="0"/>
              </a:rPr>
              <a:t> π</a:t>
            </a:r>
            <a:r>
              <a:rPr lang="en-GB" sz="1700" dirty="0" err="1">
                <a:solidFill>
                  <a:schemeClr val="bg1"/>
                </a:solidFill>
                <a:latin typeface="Palatino Linotype" panose="02040502050505030304" pitchFamily="18" charset="0"/>
              </a:rPr>
              <a:t>ειρώμενος</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τοῦ</a:t>
            </a:r>
            <a:r>
              <a:rPr lang="en-GB" sz="1700" dirty="0">
                <a:solidFill>
                  <a:schemeClr val="bg1"/>
                </a:solidFill>
                <a:latin typeface="Palatino Linotype" panose="02040502050505030304" pitchFamily="18" charset="0"/>
              </a:rPr>
              <a:t> Ἱππ</a:t>
            </a:r>
            <a:r>
              <a:rPr lang="en-GB" sz="1700" dirty="0" err="1">
                <a:solidFill>
                  <a:schemeClr val="bg1"/>
                </a:solidFill>
                <a:latin typeface="Palatino Linotype" panose="02040502050505030304" pitchFamily="18" charset="0"/>
              </a:rPr>
              <a:t>οκράτους</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διεσκό</a:t>
            </a:r>
            <a:r>
              <a:rPr lang="en-GB" sz="1700" dirty="0">
                <a:solidFill>
                  <a:schemeClr val="bg1"/>
                </a:solidFill>
                <a:latin typeface="Palatino Linotype" panose="02040502050505030304" pitchFamily="18" charset="0"/>
              </a:rPr>
              <a:t>πουν καὶ ἠρώτων· </a:t>
            </a:r>
            <a:r>
              <a:rPr lang="de-AT" sz="1700" dirty="0">
                <a:solidFill>
                  <a:schemeClr val="bg1"/>
                </a:solidFill>
                <a:latin typeface="Palatino Linotype" panose="02040502050505030304" pitchFamily="18" charset="0"/>
              </a:rPr>
              <a:t>„</a:t>
            </a:r>
            <a:r>
              <a:rPr lang="en-GB" sz="1700" dirty="0">
                <a:solidFill>
                  <a:schemeClr val="bg1"/>
                </a:solidFill>
                <a:latin typeface="Palatino Linotype" panose="02040502050505030304" pitchFamily="18" charset="0"/>
              </a:rPr>
              <a:t>Πα</a:t>
            </a:r>
            <a:r>
              <a:rPr lang="en-GB" sz="1700" dirty="0" err="1">
                <a:solidFill>
                  <a:schemeClr val="bg1"/>
                </a:solidFill>
                <a:latin typeface="Palatino Linotype" panose="02040502050505030304" pitchFamily="18" charset="0"/>
              </a:rPr>
              <a:t>ρὰ</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Πρωτ</a:t>
            </a:r>
            <a:r>
              <a:rPr lang="en-GB" sz="1700" dirty="0">
                <a:solidFill>
                  <a:schemeClr val="bg1"/>
                </a:solidFill>
                <a:latin typeface="Palatino Linotype" panose="02040502050505030304" pitchFamily="18" charset="0"/>
              </a:rPr>
              <a:t>αγόραν νῦν ἐπιχειρεῖς φοιτᾶν </a:t>
            </a:r>
            <a:r>
              <a:rPr lang="en-GB" sz="1700" dirty="0" smtClean="0">
                <a:solidFill>
                  <a:schemeClr val="bg1"/>
                </a:solidFill>
                <a:latin typeface="Palatino Linotype" panose="02040502050505030304" pitchFamily="18" charset="0"/>
              </a:rPr>
              <a:t>ἀ</a:t>
            </a:r>
            <a:r>
              <a:rPr lang="el-GR" sz="1700" dirty="0" smtClean="0">
                <a:solidFill>
                  <a:schemeClr val="bg1"/>
                </a:solidFill>
                <a:latin typeface="Palatino Linotype" panose="02040502050505030304" pitchFamily="18" charset="0"/>
              </a:rPr>
              <a:t>ρ</a:t>
            </a:r>
            <a:r>
              <a:rPr lang="en-GB" sz="1700" dirty="0" err="1" smtClean="0">
                <a:solidFill>
                  <a:schemeClr val="bg1"/>
                </a:solidFill>
                <a:latin typeface="Palatino Linotype" panose="02040502050505030304" pitchFamily="18" charset="0"/>
              </a:rPr>
              <a:t>γύριον</a:t>
            </a:r>
            <a:r>
              <a:rPr lang="en-GB" sz="1700" dirty="0" smtClean="0">
                <a:solidFill>
                  <a:schemeClr val="bg1"/>
                </a:solidFill>
                <a:latin typeface="Palatino Linotype" panose="02040502050505030304" pitchFamily="18" charset="0"/>
              </a:rPr>
              <a:t> </a:t>
            </a:r>
            <a:r>
              <a:rPr lang="en-GB" sz="1700" dirty="0">
                <a:solidFill>
                  <a:schemeClr val="bg1"/>
                </a:solidFill>
                <a:latin typeface="Palatino Linotype" panose="02040502050505030304" pitchFamily="18" charset="0"/>
              </a:rPr>
              <a:t>τελῶν ἐκείνῳ – τίνος ἕνεκα;</a:t>
            </a:r>
            <a:r>
              <a:rPr lang="de-AT" sz="1700" dirty="0">
                <a:solidFill>
                  <a:schemeClr val="bg1"/>
                </a:solidFill>
                <a:latin typeface="Palatino Linotype" panose="02040502050505030304" pitchFamily="18" charset="0"/>
              </a:rPr>
              <a:t>“</a:t>
            </a:r>
            <a:endParaRPr lang="de-DE" sz="1700" dirty="0">
              <a:solidFill>
                <a:schemeClr val="bg1"/>
              </a:solidFill>
              <a:latin typeface="Palatino Linotype" panose="02040502050505030304" pitchFamily="18" charset="0"/>
            </a:endParaRPr>
          </a:p>
          <a:p>
            <a:pPr>
              <a:lnSpc>
                <a:spcPts val="2200"/>
              </a:lnSpc>
            </a:pPr>
            <a:r>
              <a:rPr lang="en-GB" sz="1700" dirty="0">
                <a:solidFill>
                  <a:schemeClr val="bg1"/>
                </a:solidFill>
                <a:latin typeface="Palatino Linotype" panose="02040502050505030304" pitchFamily="18" charset="0"/>
              </a:rPr>
              <a:t> </a:t>
            </a:r>
            <a:r>
              <a:rPr lang="en-GB" sz="1700" dirty="0" smtClean="0">
                <a:solidFill>
                  <a:schemeClr val="bg1"/>
                </a:solidFill>
                <a:latin typeface="Palatino Linotype" panose="02040502050505030304" pitchFamily="18" charset="0"/>
              </a:rPr>
              <a:t>Ἱππ</a:t>
            </a:r>
            <a:r>
              <a:rPr lang="en-GB" sz="1700" dirty="0" err="1" smtClean="0">
                <a:solidFill>
                  <a:schemeClr val="bg1"/>
                </a:solidFill>
                <a:latin typeface="Palatino Linotype" panose="02040502050505030304" pitchFamily="18" charset="0"/>
              </a:rPr>
              <a:t>οκρ</a:t>
            </a:r>
            <a:r>
              <a:rPr lang="en-GB" sz="1700" dirty="0" smtClean="0">
                <a:solidFill>
                  <a:schemeClr val="bg1"/>
                </a:solidFill>
                <a:latin typeface="Palatino Linotype" panose="02040502050505030304" pitchFamily="18" charset="0"/>
              </a:rPr>
              <a:t>ατης</a:t>
            </a:r>
            <a:r>
              <a:rPr lang="en-GB" sz="1700" dirty="0">
                <a:solidFill>
                  <a:schemeClr val="bg1"/>
                </a:solidFill>
                <a:latin typeface="Palatino Linotype" panose="02040502050505030304" pitchFamily="18" charset="0"/>
              </a:rPr>
              <a:t>· Πρωταγόρας δεινὸν ποιεῖ λέγειν διδάσκων </a:t>
            </a:r>
            <a:r>
              <a:rPr lang="en-GB" sz="1700" dirty="0" smtClean="0">
                <a:solidFill>
                  <a:schemeClr val="bg1"/>
                </a:solidFill>
                <a:latin typeface="Palatino Linotype" panose="02040502050505030304" pitchFamily="18" charset="0"/>
              </a:rPr>
              <a:t>ε</a:t>
            </a:r>
            <a:r>
              <a:rPr lang="el-GR" sz="1700" dirty="0" smtClean="0">
                <a:solidFill>
                  <a:schemeClr val="bg1"/>
                </a:solidFill>
                <a:latin typeface="Palatino Linotype" panose="02040502050505030304" pitchFamily="18" charset="0"/>
              </a:rPr>
              <a:t>ὖ</a:t>
            </a:r>
            <a:r>
              <a:rPr lang="en-GB" sz="1700" dirty="0" smtClean="0">
                <a:solidFill>
                  <a:schemeClr val="bg1"/>
                </a:solidFill>
                <a:latin typeface="Palatino Linotype" panose="02040502050505030304" pitchFamily="18" charset="0"/>
              </a:rPr>
              <a:t> </a:t>
            </a:r>
            <a:r>
              <a:rPr lang="en-GB" sz="1700" dirty="0" err="1" smtClean="0">
                <a:solidFill>
                  <a:schemeClr val="bg1"/>
                </a:solidFill>
                <a:latin typeface="Palatino Linotype" panose="02040502050505030304" pitchFamily="18" charset="0"/>
              </a:rPr>
              <a:t>χρῆσθ</a:t>
            </a:r>
            <a:r>
              <a:rPr lang="en-GB" sz="1700" dirty="0" smtClean="0">
                <a:solidFill>
                  <a:schemeClr val="bg1"/>
                </a:solidFill>
                <a:latin typeface="Palatino Linotype" panose="02040502050505030304" pitchFamily="18" charset="0"/>
              </a:rPr>
              <a:t>αι</a:t>
            </a:r>
          </a:p>
          <a:p>
            <a:pPr>
              <a:lnSpc>
                <a:spcPts val="2200"/>
              </a:lnSpc>
            </a:pPr>
            <a:r>
              <a:rPr lang="en-GB" sz="1700" dirty="0" smtClean="0">
                <a:solidFill>
                  <a:schemeClr val="bg1"/>
                </a:solidFill>
                <a:latin typeface="Palatino Linotype" panose="02040502050505030304" pitchFamily="18" charset="0"/>
              </a:rPr>
              <a:t> </a:t>
            </a:r>
            <a:r>
              <a:rPr lang="en-GB" sz="1700" dirty="0">
                <a:solidFill>
                  <a:schemeClr val="bg1"/>
                </a:solidFill>
                <a:latin typeface="Palatino Linotype" panose="02040502050505030304" pitchFamily="18" charset="0"/>
              </a:rPr>
              <a:t>τῇ ῥητορικῇ.</a:t>
            </a:r>
            <a:endParaRPr lang="de-DE" sz="1700" dirty="0">
              <a:solidFill>
                <a:schemeClr val="bg1"/>
              </a:solidFill>
              <a:latin typeface="Palatino Linotype" panose="02040502050505030304" pitchFamily="18" charset="0"/>
            </a:endParaRPr>
          </a:p>
          <a:p>
            <a:pPr>
              <a:lnSpc>
                <a:spcPts val="2200"/>
              </a:lnSpc>
            </a:pPr>
            <a:r>
              <a:rPr lang="en-GB" sz="1700" dirty="0">
                <a:solidFill>
                  <a:schemeClr val="bg1"/>
                </a:solidFill>
                <a:latin typeface="Palatino Linotype" panose="02040502050505030304" pitchFamily="18" charset="0"/>
              </a:rPr>
              <a:t> </a:t>
            </a:r>
            <a:endParaRPr lang="de-DE" sz="1700" dirty="0">
              <a:solidFill>
                <a:schemeClr val="bg1"/>
              </a:solidFill>
              <a:latin typeface="Palatino Linotype" panose="02040502050505030304" pitchFamily="18" charset="0"/>
            </a:endParaRPr>
          </a:p>
          <a:p>
            <a:pPr>
              <a:lnSpc>
                <a:spcPts val="2200"/>
              </a:lnSpc>
            </a:pPr>
            <a:r>
              <a:rPr lang="en-GB" sz="1700" i="1" dirty="0" err="1">
                <a:solidFill>
                  <a:schemeClr val="bg1"/>
                </a:solidFill>
                <a:latin typeface="Palatino Linotype" panose="02040502050505030304" pitchFamily="18" charset="0"/>
              </a:rPr>
              <a:t>Bei</a:t>
            </a:r>
            <a:r>
              <a:rPr lang="en-GB" sz="1700" i="1" dirty="0">
                <a:solidFill>
                  <a:schemeClr val="bg1"/>
                </a:solidFill>
                <a:latin typeface="Palatino Linotype" panose="02040502050505030304" pitchFamily="18" charset="0"/>
              </a:rPr>
              <a:t> Protagoras </a:t>
            </a:r>
            <a:r>
              <a:rPr lang="en-GB" sz="1700" i="1" dirty="0" err="1">
                <a:solidFill>
                  <a:schemeClr val="bg1"/>
                </a:solidFill>
                <a:latin typeface="Palatino Linotype" panose="02040502050505030304" pitchFamily="18" charset="0"/>
              </a:rPr>
              <a:t>angekommen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fragt</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Sokrates</a:t>
            </a:r>
            <a:r>
              <a:rPr lang="en-GB" sz="1700" i="1" dirty="0">
                <a:solidFill>
                  <a:schemeClr val="bg1"/>
                </a:solidFill>
                <a:latin typeface="Palatino Linotype" panose="02040502050505030304" pitchFamily="18" charset="0"/>
              </a:rPr>
              <a:t> den </a:t>
            </a:r>
            <a:r>
              <a:rPr lang="en-GB" sz="1700" i="1" dirty="0" err="1">
                <a:solidFill>
                  <a:schemeClr val="bg1"/>
                </a:solidFill>
                <a:latin typeface="Palatino Linotype" panose="02040502050505030304" pitchFamily="18" charset="0"/>
              </a:rPr>
              <a:t>Sophisten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worin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Hippokrates</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besser</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werde</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wenn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er</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bei</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ihm</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höre</a:t>
            </a:r>
            <a:r>
              <a:rPr lang="en-GB" sz="1700" i="1" dirty="0">
                <a:solidFill>
                  <a:schemeClr val="bg1"/>
                </a:solidFill>
                <a:latin typeface="Palatino Linotype" panose="02040502050505030304" pitchFamily="18" charset="0"/>
              </a:rPr>
              <a:t>. Protagoras </a:t>
            </a:r>
            <a:r>
              <a:rPr lang="en-GB" sz="1700" i="1" dirty="0" err="1">
                <a:solidFill>
                  <a:schemeClr val="bg1"/>
                </a:solidFill>
                <a:latin typeface="Palatino Linotype" panose="02040502050505030304" pitchFamily="18" charset="0"/>
              </a:rPr>
              <a:t>antwortet</a:t>
            </a:r>
            <a:r>
              <a:rPr lang="en-GB" sz="1700" i="1" dirty="0">
                <a:solidFill>
                  <a:schemeClr val="bg1"/>
                </a:solidFill>
                <a:latin typeface="Palatino Linotype" panose="02040502050505030304" pitchFamily="18" charset="0"/>
              </a:rPr>
              <a:t>:</a:t>
            </a:r>
            <a:endParaRPr lang="de-DE" sz="1700" dirty="0">
              <a:solidFill>
                <a:schemeClr val="bg1"/>
              </a:solidFill>
              <a:latin typeface="Palatino Linotype" panose="02040502050505030304" pitchFamily="18" charset="0"/>
            </a:endParaRPr>
          </a:p>
          <a:p>
            <a:pPr>
              <a:lnSpc>
                <a:spcPts val="2200"/>
              </a:lnSpc>
            </a:pPr>
            <a:r>
              <a:rPr lang="en-GB" sz="1700" b="1" dirty="0">
                <a:solidFill>
                  <a:schemeClr val="bg1"/>
                </a:solidFill>
                <a:latin typeface="Palatino Linotype" panose="02040502050505030304" pitchFamily="18" charset="0"/>
              </a:rPr>
              <a:t> </a:t>
            </a:r>
            <a:endParaRPr lang="de-DE" sz="1700" dirty="0">
              <a:solidFill>
                <a:schemeClr val="bg1"/>
              </a:solidFill>
              <a:latin typeface="Palatino Linotype" panose="02040502050505030304" pitchFamily="18" charset="0"/>
            </a:endParaRPr>
          </a:p>
          <a:p>
            <a:pPr>
              <a:lnSpc>
                <a:spcPts val="2200"/>
              </a:lnSpc>
              <a:spcAft>
                <a:spcPts val="1000"/>
              </a:spcAft>
            </a:pPr>
            <a:r>
              <a:rPr lang="en-GB" sz="1700" b="1" dirty="0" err="1">
                <a:solidFill>
                  <a:schemeClr val="bg1"/>
                </a:solidFill>
                <a:latin typeface="Palatino Linotype" panose="02040502050505030304" pitchFamily="18" charset="0"/>
              </a:rPr>
              <a:t>Πρωτ</a:t>
            </a:r>
            <a:r>
              <a:rPr lang="en-GB" sz="1700" b="1" dirty="0">
                <a:solidFill>
                  <a:schemeClr val="bg1"/>
                </a:solidFill>
                <a:latin typeface="Palatino Linotype" panose="02040502050505030304" pitchFamily="18" charset="0"/>
              </a:rPr>
              <a:t>αγόρας</a:t>
            </a:r>
            <a:r>
              <a:rPr lang="en-GB" sz="1700" dirty="0">
                <a:solidFill>
                  <a:schemeClr val="bg1"/>
                </a:solidFill>
                <a:latin typeface="Palatino Linotype" panose="02040502050505030304" pitchFamily="18" charset="0"/>
              </a:rPr>
              <a:t>· Σύ τε καλῶς ἐρωτᾷς, ὦ Σώκρατες, καὶ ἐγὼ τοῖς καλῶς ἐρωτῶσι χαίρω ἀποκρινόμενος. </a:t>
            </a:r>
            <a:r>
              <a:rPr lang="en-GB" sz="1700" dirty="0" err="1">
                <a:solidFill>
                  <a:schemeClr val="bg1"/>
                </a:solidFill>
                <a:latin typeface="Palatino Linotype" panose="02040502050505030304" pitchFamily="18" charset="0"/>
              </a:rPr>
              <a:t>Οἱ</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μὲν</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ἄλλοι</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φιλόσοφοι</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λω</a:t>
            </a:r>
            <a:r>
              <a:rPr lang="en-GB" sz="1700" dirty="0">
                <a:solidFill>
                  <a:schemeClr val="bg1"/>
                </a:solidFill>
                <a:latin typeface="Palatino Linotype" panose="02040502050505030304" pitchFamily="18" charset="0"/>
              </a:rPr>
              <a:t>βῶνται τοὺς νέους λογισμούς τε καὶ ἀστρονομίαν καὶ γεωμετρίαν καὶ μουσικὴν διδάσκοντες· παρ᾿ ἐμοὶ δὲ κτᾶται Ἱπποκράτης εὐβουλίαν περὶ τῶν οἰκείων καὶ τῶν πολιτικῶν πραγμάτων.</a:t>
            </a:r>
            <a:endParaRPr lang="de-DE" sz="1700" dirty="0">
              <a:solidFill>
                <a:schemeClr val="bg1"/>
              </a:solidFill>
              <a:latin typeface="Palatino Linotype" panose="02040502050505030304" pitchFamily="18" charset="0"/>
            </a:endParaRPr>
          </a:p>
          <a:p>
            <a:pPr>
              <a:lnSpc>
                <a:spcPts val="2200"/>
              </a:lnSpc>
            </a:pPr>
            <a:r>
              <a:rPr lang="en-GB" sz="1700" dirty="0">
                <a:solidFill>
                  <a:schemeClr val="bg1"/>
                </a:solidFill>
                <a:latin typeface="Palatino Linotype" panose="02040502050505030304" pitchFamily="18" charset="0"/>
              </a:rPr>
              <a:t> </a:t>
            </a:r>
            <a:r>
              <a:rPr lang="en-GB" sz="1700" dirty="0" err="1" smtClean="0">
                <a:solidFill>
                  <a:schemeClr val="bg1"/>
                </a:solidFill>
                <a:latin typeface="Palatino Linotype" panose="02040502050505030304" pitchFamily="18" charset="0"/>
              </a:rPr>
              <a:t>Σω</a:t>
            </a:r>
            <a:r>
              <a:rPr lang="en-GB" sz="1700" dirty="0">
                <a:solidFill>
                  <a:schemeClr val="bg1"/>
                </a:solidFill>
                <a:latin typeface="Palatino Linotype" panose="02040502050505030304" pitchFamily="18" charset="0"/>
              </a:rPr>
              <a:t>· Καταμα</a:t>
            </a:r>
            <a:r>
              <a:rPr lang="en-GB" sz="1700" dirty="0" err="1">
                <a:solidFill>
                  <a:schemeClr val="bg1"/>
                </a:solidFill>
                <a:latin typeface="Palatino Linotype" panose="02040502050505030304" pitchFamily="18" charset="0"/>
              </a:rPr>
              <a:t>νθάνω</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Δοκεῖς</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γάρ</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μοι</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λέγειν</a:t>
            </a:r>
            <a:r>
              <a:rPr lang="en-GB" sz="1700" dirty="0">
                <a:solidFill>
                  <a:schemeClr val="bg1"/>
                </a:solidFill>
                <a:latin typeface="Palatino Linotype" panose="02040502050505030304" pitchFamily="18" charset="0"/>
              </a:rPr>
              <a:t> </a:t>
            </a:r>
            <a:r>
              <a:rPr lang="en-GB" sz="1700" b="1" dirty="0" err="1">
                <a:solidFill>
                  <a:srgbClr val="FF0000"/>
                </a:solidFill>
                <a:latin typeface="Palatino Linotype" panose="02040502050505030304" pitchFamily="18" charset="0"/>
              </a:rPr>
              <a:t>τὴν</a:t>
            </a:r>
            <a:r>
              <a:rPr lang="en-GB" sz="1700" b="1" dirty="0">
                <a:solidFill>
                  <a:srgbClr val="FF0000"/>
                </a:solidFill>
                <a:latin typeface="Palatino Linotype" panose="02040502050505030304" pitchFamily="18" charset="0"/>
              </a:rPr>
              <a:t> π</a:t>
            </a:r>
            <a:r>
              <a:rPr lang="en-GB" sz="1700" b="1" dirty="0" err="1">
                <a:solidFill>
                  <a:srgbClr val="FF0000"/>
                </a:solidFill>
                <a:latin typeface="Palatino Linotype" panose="02040502050505030304" pitchFamily="18" charset="0"/>
              </a:rPr>
              <a:t>ολιτικὴν</a:t>
            </a:r>
            <a:r>
              <a:rPr lang="en-GB" sz="1700" b="1" dirty="0">
                <a:solidFill>
                  <a:srgbClr val="FF0000"/>
                </a:solidFill>
                <a:latin typeface="Palatino Linotype" panose="02040502050505030304" pitchFamily="18" charset="0"/>
              </a:rPr>
              <a:t> </a:t>
            </a:r>
            <a:r>
              <a:rPr lang="en-GB" sz="1700" b="1" dirty="0" err="1">
                <a:solidFill>
                  <a:srgbClr val="FF0000"/>
                </a:solidFill>
                <a:latin typeface="Palatino Linotype" panose="02040502050505030304" pitchFamily="18" charset="0"/>
              </a:rPr>
              <a:t>τέχνην</a:t>
            </a:r>
            <a:r>
              <a:rPr lang="en-GB" sz="1700" b="1" dirty="0">
                <a:solidFill>
                  <a:srgbClr val="FF0000"/>
                </a:solidFill>
                <a:latin typeface="Palatino Linotype" panose="02040502050505030304" pitchFamily="18" charset="0"/>
              </a:rPr>
              <a:t> </a:t>
            </a:r>
            <a:r>
              <a:rPr lang="en-GB" sz="1700" dirty="0">
                <a:solidFill>
                  <a:schemeClr val="bg1"/>
                </a:solidFill>
                <a:latin typeface="Palatino Linotype" panose="02040502050505030304" pitchFamily="18" charset="0"/>
              </a:rPr>
              <a:t>καὶ </a:t>
            </a:r>
            <a:endParaRPr lang="de-DE" sz="1700" dirty="0">
              <a:solidFill>
                <a:schemeClr val="bg1"/>
              </a:solidFill>
              <a:latin typeface="Palatino Linotype" panose="02040502050505030304" pitchFamily="18" charset="0"/>
            </a:endParaRPr>
          </a:p>
          <a:p>
            <a:pPr>
              <a:lnSpc>
                <a:spcPts val="2200"/>
              </a:lnSpc>
              <a:spcAft>
                <a:spcPts val="1000"/>
              </a:spcAft>
            </a:pPr>
            <a:r>
              <a:rPr lang="en-GB" sz="1700" dirty="0">
                <a:solidFill>
                  <a:schemeClr val="bg1"/>
                </a:solidFill>
                <a:latin typeface="Palatino Linotype" panose="02040502050505030304" pitchFamily="18" charset="0"/>
              </a:rPr>
              <a:t>ὑπ</a:t>
            </a:r>
            <a:r>
              <a:rPr lang="en-GB" sz="1700" dirty="0" err="1">
                <a:solidFill>
                  <a:schemeClr val="bg1"/>
                </a:solidFill>
                <a:latin typeface="Palatino Linotype" panose="02040502050505030304" pitchFamily="18" charset="0"/>
              </a:rPr>
              <a:t>ισχνεῖσθ</a:t>
            </a:r>
            <a:r>
              <a:rPr lang="en-GB" sz="1700" dirty="0">
                <a:solidFill>
                  <a:schemeClr val="bg1"/>
                </a:solidFill>
                <a:latin typeface="Palatino Linotype" panose="02040502050505030304" pitchFamily="18" charset="0"/>
              </a:rPr>
              <a:t>αι </a:t>
            </a:r>
            <a:r>
              <a:rPr lang="en-GB" sz="1700" b="1" dirty="0">
                <a:solidFill>
                  <a:srgbClr val="FF0000"/>
                </a:solidFill>
                <a:latin typeface="Palatino Linotype" panose="02040502050505030304" pitchFamily="18" charset="0"/>
              </a:rPr>
              <a:t>ποιεῖν ἄνδρας ἀγαθοὺς πολίτας</a:t>
            </a:r>
            <a:r>
              <a:rPr lang="en-GB" sz="1700" dirty="0">
                <a:solidFill>
                  <a:schemeClr val="bg1"/>
                </a:solidFill>
                <a:latin typeface="Palatino Linotype" panose="02040502050505030304" pitchFamily="18" charset="0"/>
              </a:rPr>
              <a:t>.</a:t>
            </a:r>
            <a:endParaRPr lang="de-DE" sz="1700" dirty="0">
              <a:solidFill>
                <a:schemeClr val="bg1"/>
              </a:solidFill>
              <a:latin typeface="Palatino Linotype" panose="02040502050505030304" pitchFamily="18" charset="0"/>
            </a:endParaRPr>
          </a:p>
          <a:p>
            <a:pPr>
              <a:lnSpc>
                <a:spcPts val="2200"/>
              </a:lnSpc>
            </a:pPr>
            <a:r>
              <a:rPr lang="it-IT" sz="1700" b="1" dirty="0">
                <a:solidFill>
                  <a:schemeClr val="bg1"/>
                </a:solidFill>
                <a:latin typeface="Palatino Linotype" panose="02040502050505030304" pitchFamily="18" charset="0"/>
              </a:rPr>
              <a:t> </a:t>
            </a:r>
            <a:r>
              <a:rPr lang="it-IT" sz="1700" b="1" dirty="0" err="1" smtClean="0">
                <a:solidFill>
                  <a:schemeClr val="bg1"/>
                </a:solidFill>
                <a:latin typeface="Palatino Linotype" panose="02040502050505030304" pitchFamily="18" charset="0"/>
              </a:rPr>
              <a:t>Πρ</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Αὐτὸ</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μὲν</a:t>
            </a:r>
            <a:r>
              <a:rPr lang="it-IT" sz="1700" dirty="0">
                <a:solidFill>
                  <a:schemeClr val="bg1"/>
                </a:solidFill>
                <a:latin typeface="Palatino Linotype" panose="02040502050505030304" pitchFamily="18" charset="0"/>
              </a:rPr>
              <a:t> </a:t>
            </a:r>
            <a:r>
              <a:rPr lang="it-IT" sz="1700" dirty="0" smtClean="0">
                <a:solidFill>
                  <a:schemeClr val="bg1"/>
                </a:solidFill>
                <a:latin typeface="Palatino Linotype" panose="02040502050505030304" pitchFamily="18" charset="0"/>
              </a:rPr>
              <a:t>ο</a:t>
            </a:r>
            <a:r>
              <a:rPr lang="el-GR" sz="1700" dirty="0" smtClean="0">
                <a:solidFill>
                  <a:schemeClr val="bg1"/>
                </a:solidFill>
                <a:latin typeface="Palatino Linotype" panose="02040502050505030304" pitchFamily="18" charset="0"/>
              </a:rPr>
              <a:t>ὖ</a:t>
            </a:r>
            <a:r>
              <a:rPr lang="it-IT" sz="1700" dirty="0" smtClean="0">
                <a:solidFill>
                  <a:schemeClr val="bg1"/>
                </a:solidFill>
                <a:latin typeface="Palatino Linotype" panose="02040502050505030304" pitchFamily="18" charset="0"/>
              </a:rPr>
              <a:t>ν </a:t>
            </a:r>
            <a:r>
              <a:rPr lang="it-IT" sz="1700" dirty="0" err="1">
                <a:solidFill>
                  <a:schemeClr val="bg1"/>
                </a:solidFill>
                <a:latin typeface="Palatino Linotype" panose="02040502050505030304" pitchFamily="18" charset="0"/>
              </a:rPr>
              <a:t>τοῦτό</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ἐστιν</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τὸ</a:t>
            </a:r>
            <a:r>
              <a:rPr lang="it-IT" sz="1700" dirty="0">
                <a:solidFill>
                  <a:schemeClr val="bg1"/>
                </a:solidFill>
                <a:latin typeface="Palatino Linotype" panose="02040502050505030304" pitchFamily="18" charset="0"/>
              </a:rPr>
              <a:t> ἐπ</a:t>
            </a:r>
            <a:r>
              <a:rPr lang="it-IT" sz="1700" dirty="0" err="1">
                <a:solidFill>
                  <a:schemeClr val="bg1"/>
                </a:solidFill>
                <a:latin typeface="Palatino Linotype" panose="02040502050505030304" pitchFamily="18" charset="0"/>
              </a:rPr>
              <a:t>άγγελμ</a:t>
            </a:r>
            <a:r>
              <a:rPr lang="it-IT" sz="1700" dirty="0">
                <a:solidFill>
                  <a:schemeClr val="bg1"/>
                </a:solidFill>
                <a:latin typeface="Palatino Linotype" panose="02040502050505030304" pitchFamily="18" charset="0"/>
              </a:rPr>
              <a:t>α</a:t>
            </a:r>
            <a:r>
              <a:rPr lang="en-GB" sz="1700" dirty="0">
                <a:solidFill>
                  <a:schemeClr val="bg1"/>
                </a:solidFill>
                <a:latin typeface="Palatino Linotype" panose="02040502050505030304" pitchFamily="18" charset="0"/>
              </a:rPr>
              <a:t>, </a:t>
            </a:r>
            <a:r>
              <a:rPr lang="it-IT" sz="1700" dirty="0">
                <a:solidFill>
                  <a:schemeClr val="bg1"/>
                </a:solidFill>
                <a:latin typeface="Palatino Linotype" panose="02040502050505030304" pitchFamily="18" charset="0"/>
              </a:rPr>
              <a:t>ὃ ἐπα</a:t>
            </a:r>
            <a:r>
              <a:rPr lang="it-IT" sz="1700" dirty="0" err="1">
                <a:solidFill>
                  <a:schemeClr val="bg1"/>
                </a:solidFill>
                <a:latin typeface="Palatino Linotype" panose="02040502050505030304" pitchFamily="18" charset="0"/>
              </a:rPr>
              <a:t>γγέλλομ</a:t>
            </a:r>
            <a:r>
              <a:rPr lang="it-IT" sz="1700" dirty="0">
                <a:solidFill>
                  <a:schemeClr val="bg1"/>
                </a:solidFill>
                <a:latin typeface="Palatino Linotype" panose="02040502050505030304" pitchFamily="18" charset="0"/>
              </a:rPr>
              <a:t>αι</a:t>
            </a:r>
            <a:r>
              <a:rPr lang="en-GB" sz="1700" dirty="0" smtClean="0">
                <a:solidFill>
                  <a:schemeClr val="bg1"/>
                </a:solidFill>
                <a:latin typeface="Palatino Linotype" panose="02040502050505030304" pitchFamily="18" charset="0"/>
              </a:rPr>
              <a:t>.</a:t>
            </a:r>
            <a:endParaRPr lang="de-DE"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209707808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95535" y="187712"/>
            <a:ext cx="8352929" cy="5427127"/>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Protagoras </a:t>
            </a:r>
            <a:r>
              <a:rPr lang="de-DE" sz="2000" b="1" u="sng" dirty="0" smtClean="0">
                <a:solidFill>
                  <a:schemeClr val="bg1"/>
                </a:solidFill>
                <a:latin typeface="Palatino Linotype" panose="02040502050505030304" pitchFamily="18" charset="0"/>
              </a:rPr>
              <a:t>in Athen</a:t>
            </a:r>
            <a:r>
              <a:rPr lang="de-DE" sz="1200" dirty="0" smtClean="0">
                <a:solidFill>
                  <a:schemeClr val="bg1"/>
                </a:solidFill>
                <a:latin typeface="Palatino Linotype" panose="02040502050505030304" pitchFamily="18" charset="0"/>
              </a:rPr>
              <a:t> (Protagoras 311b; 318d-319a, gekürzt)</a:t>
            </a:r>
            <a:r>
              <a:rPr lang="de-DE" sz="2000" b="1" u="sng" dirty="0" smtClean="0">
                <a:solidFill>
                  <a:schemeClr val="bg1"/>
                </a:solidFill>
                <a:latin typeface="Palatino Linotype" panose="02040502050505030304" pitchFamily="18" charset="0"/>
              </a:rPr>
              <a:t> </a:t>
            </a:r>
          </a:p>
          <a:p>
            <a:pPr>
              <a:lnSpc>
                <a:spcPts val="2200"/>
              </a:lnSpc>
              <a:spcAft>
                <a:spcPts val="1000"/>
              </a:spcAft>
            </a:pPr>
            <a:r>
              <a:rPr lang="en-GB" sz="1700" b="1" dirty="0" err="1">
                <a:solidFill>
                  <a:schemeClr val="bg1"/>
                </a:solidFill>
                <a:latin typeface="Palatino Linotype" panose="02040502050505030304" pitchFamily="18" charset="0"/>
              </a:rPr>
              <a:t>Σωκράτης</a:t>
            </a:r>
            <a:r>
              <a:rPr lang="en-GB" sz="1700" dirty="0">
                <a:solidFill>
                  <a:schemeClr val="bg1"/>
                </a:solidFill>
                <a:latin typeface="Palatino Linotype" panose="02040502050505030304" pitchFamily="18" charset="0"/>
              </a:rPr>
              <a:t>· Καὶ </a:t>
            </a:r>
            <a:r>
              <a:rPr lang="en-GB" sz="1700" dirty="0" err="1">
                <a:solidFill>
                  <a:schemeClr val="bg1"/>
                </a:solidFill>
                <a:latin typeface="Palatino Linotype" panose="02040502050505030304" pitchFamily="18" charset="0"/>
              </a:rPr>
              <a:t>ἐγὼ</a:t>
            </a:r>
            <a:r>
              <a:rPr lang="en-GB" sz="1700" dirty="0">
                <a:solidFill>
                  <a:schemeClr val="bg1"/>
                </a:solidFill>
                <a:latin typeface="Palatino Linotype" panose="02040502050505030304" pitchFamily="18" charset="0"/>
              </a:rPr>
              <a:t> </a:t>
            </a:r>
            <a:r>
              <a:rPr lang="en-GB" sz="1700" b="1" dirty="0">
                <a:solidFill>
                  <a:srgbClr val="FF0000"/>
                </a:solidFill>
                <a:latin typeface="Palatino Linotype" panose="02040502050505030304" pitchFamily="18" charset="0"/>
              </a:rPr>
              <a:t>π</a:t>
            </a:r>
            <a:r>
              <a:rPr lang="en-GB" sz="1700" b="1" dirty="0" err="1">
                <a:solidFill>
                  <a:srgbClr val="FF0000"/>
                </a:solidFill>
                <a:latin typeface="Palatino Linotype" panose="02040502050505030304" pitchFamily="18" charset="0"/>
              </a:rPr>
              <a:t>ειρώμενος</a:t>
            </a:r>
            <a:r>
              <a:rPr lang="en-GB" sz="1700" dirty="0">
                <a:solidFill>
                  <a:srgbClr val="FF0000"/>
                </a:solidFill>
                <a:latin typeface="Palatino Linotype" panose="02040502050505030304" pitchFamily="18" charset="0"/>
              </a:rPr>
              <a:t> </a:t>
            </a:r>
            <a:r>
              <a:rPr lang="en-GB" sz="1700" dirty="0" err="1">
                <a:solidFill>
                  <a:schemeClr val="bg1"/>
                </a:solidFill>
                <a:latin typeface="Palatino Linotype" panose="02040502050505030304" pitchFamily="18" charset="0"/>
              </a:rPr>
              <a:t>τοῦ</a:t>
            </a:r>
            <a:r>
              <a:rPr lang="en-GB" sz="1700" dirty="0">
                <a:solidFill>
                  <a:schemeClr val="bg1"/>
                </a:solidFill>
                <a:latin typeface="Palatino Linotype" panose="02040502050505030304" pitchFamily="18" charset="0"/>
              </a:rPr>
              <a:t> Ἱππ</a:t>
            </a:r>
            <a:r>
              <a:rPr lang="en-GB" sz="1700" dirty="0" err="1">
                <a:solidFill>
                  <a:schemeClr val="bg1"/>
                </a:solidFill>
                <a:latin typeface="Palatino Linotype" panose="02040502050505030304" pitchFamily="18" charset="0"/>
              </a:rPr>
              <a:t>οκράτους</a:t>
            </a:r>
            <a:r>
              <a:rPr lang="en-GB" sz="1700" dirty="0">
                <a:solidFill>
                  <a:schemeClr val="bg1"/>
                </a:solidFill>
                <a:latin typeface="Palatino Linotype" panose="02040502050505030304" pitchFamily="18" charset="0"/>
              </a:rPr>
              <a:t> </a:t>
            </a:r>
            <a:r>
              <a:rPr lang="en-GB" sz="1700" b="1" dirty="0" err="1">
                <a:solidFill>
                  <a:srgbClr val="FF0000"/>
                </a:solidFill>
                <a:latin typeface="Palatino Linotype" panose="02040502050505030304" pitchFamily="18" charset="0"/>
              </a:rPr>
              <a:t>διεσκό</a:t>
            </a:r>
            <a:r>
              <a:rPr lang="en-GB" sz="1700" b="1" dirty="0">
                <a:solidFill>
                  <a:srgbClr val="FF0000"/>
                </a:solidFill>
                <a:latin typeface="Palatino Linotype" panose="02040502050505030304" pitchFamily="18" charset="0"/>
              </a:rPr>
              <a:t>πουν</a:t>
            </a:r>
            <a:r>
              <a:rPr lang="en-GB" sz="1700" dirty="0">
                <a:solidFill>
                  <a:srgbClr val="FF0000"/>
                </a:solidFill>
                <a:latin typeface="Palatino Linotype" panose="02040502050505030304" pitchFamily="18" charset="0"/>
              </a:rPr>
              <a:t> </a:t>
            </a:r>
            <a:r>
              <a:rPr lang="en-GB" sz="1700" dirty="0">
                <a:solidFill>
                  <a:schemeClr val="bg1"/>
                </a:solidFill>
                <a:latin typeface="Palatino Linotype" panose="02040502050505030304" pitchFamily="18" charset="0"/>
              </a:rPr>
              <a:t>καὶ </a:t>
            </a:r>
            <a:r>
              <a:rPr lang="en-GB" sz="1700" b="1" dirty="0">
                <a:solidFill>
                  <a:srgbClr val="FF0000"/>
                </a:solidFill>
                <a:latin typeface="Palatino Linotype" panose="02040502050505030304" pitchFamily="18" charset="0"/>
              </a:rPr>
              <a:t>ἠρώτων</a:t>
            </a:r>
            <a:r>
              <a:rPr lang="en-GB" sz="1700" dirty="0">
                <a:solidFill>
                  <a:schemeClr val="bg1"/>
                </a:solidFill>
                <a:latin typeface="Palatino Linotype" panose="02040502050505030304" pitchFamily="18" charset="0"/>
              </a:rPr>
              <a:t>· </a:t>
            </a:r>
            <a:r>
              <a:rPr lang="de-AT" sz="1700" dirty="0">
                <a:solidFill>
                  <a:schemeClr val="bg1"/>
                </a:solidFill>
                <a:latin typeface="Palatino Linotype" panose="02040502050505030304" pitchFamily="18" charset="0"/>
              </a:rPr>
              <a:t>„</a:t>
            </a:r>
            <a:r>
              <a:rPr lang="en-GB" sz="1700" dirty="0">
                <a:solidFill>
                  <a:schemeClr val="bg1"/>
                </a:solidFill>
                <a:latin typeface="Palatino Linotype" panose="02040502050505030304" pitchFamily="18" charset="0"/>
              </a:rPr>
              <a:t>Πα</a:t>
            </a:r>
            <a:r>
              <a:rPr lang="en-GB" sz="1700" dirty="0" err="1">
                <a:solidFill>
                  <a:schemeClr val="bg1"/>
                </a:solidFill>
                <a:latin typeface="Palatino Linotype" panose="02040502050505030304" pitchFamily="18" charset="0"/>
              </a:rPr>
              <a:t>ρὰ</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Πρωτ</a:t>
            </a:r>
            <a:r>
              <a:rPr lang="en-GB" sz="1700" dirty="0">
                <a:solidFill>
                  <a:schemeClr val="bg1"/>
                </a:solidFill>
                <a:latin typeface="Palatino Linotype" panose="02040502050505030304" pitchFamily="18" charset="0"/>
              </a:rPr>
              <a:t>αγόραν νῦν </a:t>
            </a:r>
            <a:r>
              <a:rPr lang="en-GB" sz="1700" b="1" dirty="0">
                <a:solidFill>
                  <a:srgbClr val="FF0000"/>
                </a:solidFill>
                <a:latin typeface="Palatino Linotype" panose="02040502050505030304" pitchFamily="18" charset="0"/>
              </a:rPr>
              <a:t>ἐπιχειρεῖς</a:t>
            </a:r>
            <a:r>
              <a:rPr lang="en-GB" sz="1700" dirty="0">
                <a:solidFill>
                  <a:schemeClr val="bg1"/>
                </a:solidFill>
                <a:latin typeface="Palatino Linotype" panose="02040502050505030304" pitchFamily="18" charset="0"/>
              </a:rPr>
              <a:t> φοιτᾶν </a:t>
            </a:r>
            <a:r>
              <a:rPr lang="en-GB" sz="1700" dirty="0" smtClean="0">
                <a:solidFill>
                  <a:schemeClr val="bg1"/>
                </a:solidFill>
                <a:latin typeface="Palatino Linotype" panose="02040502050505030304" pitchFamily="18" charset="0"/>
              </a:rPr>
              <a:t>ἀ</a:t>
            </a:r>
            <a:r>
              <a:rPr lang="el-GR" sz="1700" dirty="0" smtClean="0">
                <a:solidFill>
                  <a:schemeClr val="bg1"/>
                </a:solidFill>
                <a:latin typeface="Palatino Linotype" panose="02040502050505030304" pitchFamily="18" charset="0"/>
              </a:rPr>
              <a:t>ρ</a:t>
            </a:r>
            <a:r>
              <a:rPr lang="en-GB" sz="1700" dirty="0" err="1" smtClean="0">
                <a:solidFill>
                  <a:schemeClr val="bg1"/>
                </a:solidFill>
                <a:latin typeface="Palatino Linotype" panose="02040502050505030304" pitchFamily="18" charset="0"/>
              </a:rPr>
              <a:t>γύριον</a:t>
            </a:r>
            <a:r>
              <a:rPr lang="en-GB" sz="1700" b="1" dirty="0" smtClean="0">
                <a:solidFill>
                  <a:schemeClr val="bg1"/>
                </a:solidFill>
                <a:latin typeface="Palatino Linotype" panose="02040502050505030304" pitchFamily="18" charset="0"/>
              </a:rPr>
              <a:t> </a:t>
            </a:r>
            <a:r>
              <a:rPr lang="en-GB" sz="1700" b="1" dirty="0">
                <a:solidFill>
                  <a:srgbClr val="FF0000"/>
                </a:solidFill>
                <a:latin typeface="Palatino Linotype" panose="02040502050505030304" pitchFamily="18" charset="0"/>
              </a:rPr>
              <a:t>τελῶν </a:t>
            </a:r>
            <a:r>
              <a:rPr lang="en-GB" sz="1700" dirty="0">
                <a:solidFill>
                  <a:schemeClr val="bg1"/>
                </a:solidFill>
                <a:latin typeface="Palatino Linotype" panose="02040502050505030304" pitchFamily="18" charset="0"/>
              </a:rPr>
              <a:t>ἐκείνῳ – τίνος ἕνεκα;</a:t>
            </a:r>
            <a:r>
              <a:rPr lang="de-AT" sz="1700" dirty="0">
                <a:solidFill>
                  <a:schemeClr val="bg1"/>
                </a:solidFill>
                <a:latin typeface="Palatino Linotype" panose="02040502050505030304" pitchFamily="18" charset="0"/>
              </a:rPr>
              <a:t>“</a:t>
            </a:r>
            <a:endParaRPr lang="de-DE" sz="1700" dirty="0">
              <a:solidFill>
                <a:schemeClr val="bg1"/>
              </a:solidFill>
              <a:latin typeface="Palatino Linotype" panose="02040502050505030304" pitchFamily="18" charset="0"/>
            </a:endParaRPr>
          </a:p>
          <a:p>
            <a:pPr>
              <a:lnSpc>
                <a:spcPts val="2200"/>
              </a:lnSpc>
            </a:pPr>
            <a:r>
              <a:rPr lang="en-GB" sz="1700" dirty="0">
                <a:solidFill>
                  <a:schemeClr val="bg1"/>
                </a:solidFill>
                <a:latin typeface="Palatino Linotype" panose="02040502050505030304" pitchFamily="18" charset="0"/>
              </a:rPr>
              <a:t> </a:t>
            </a:r>
            <a:r>
              <a:rPr lang="en-GB" sz="1700" dirty="0" smtClean="0">
                <a:solidFill>
                  <a:schemeClr val="bg1"/>
                </a:solidFill>
                <a:latin typeface="Palatino Linotype" panose="02040502050505030304" pitchFamily="18" charset="0"/>
              </a:rPr>
              <a:t>Ἱ</a:t>
            </a:r>
            <a:r>
              <a:rPr lang="en-GB" sz="1700" b="1" dirty="0" smtClean="0">
                <a:solidFill>
                  <a:schemeClr val="bg1"/>
                </a:solidFill>
                <a:latin typeface="Palatino Linotype" panose="02040502050505030304" pitchFamily="18" charset="0"/>
              </a:rPr>
              <a:t>ππ</a:t>
            </a:r>
            <a:r>
              <a:rPr lang="en-GB" sz="1700" b="1" dirty="0" err="1" smtClean="0">
                <a:solidFill>
                  <a:schemeClr val="bg1"/>
                </a:solidFill>
                <a:latin typeface="Palatino Linotype" panose="02040502050505030304" pitchFamily="18" charset="0"/>
              </a:rPr>
              <a:t>οκρ</a:t>
            </a:r>
            <a:r>
              <a:rPr lang="en-GB" sz="1700" b="1" dirty="0" smtClean="0">
                <a:solidFill>
                  <a:schemeClr val="bg1"/>
                </a:solidFill>
                <a:latin typeface="Palatino Linotype" panose="02040502050505030304" pitchFamily="18" charset="0"/>
              </a:rPr>
              <a:t>ατης</a:t>
            </a:r>
            <a:r>
              <a:rPr lang="en-GB" sz="1700" dirty="0">
                <a:solidFill>
                  <a:schemeClr val="bg1"/>
                </a:solidFill>
                <a:latin typeface="Palatino Linotype" panose="02040502050505030304" pitchFamily="18" charset="0"/>
              </a:rPr>
              <a:t>· Πρωταγόρας </a:t>
            </a:r>
            <a:r>
              <a:rPr lang="en-GB" sz="1700" b="1" dirty="0">
                <a:solidFill>
                  <a:srgbClr val="FF0000"/>
                </a:solidFill>
                <a:latin typeface="Palatino Linotype" panose="02040502050505030304" pitchFamily="18" charset="0"/>
              </a:rPr>
              <a:t>δεινὸν ποιεῖ λέγειν διδάσκων </a:t>
            </a:r>
            <a:r>
              <a:rPr lang="en-GB" sz="1700" dirty="0" smtClean="0">
                <a:solidFill>
                  <a:schemeClr val="bg1"/>
                </a:solidFill>
                <a:latin typeface="Palatino Linotype" panose="02040502050505030304" pitchFamily="18" charset="0"/>
              </a:rPr>
              <a:t>ε</a:t>
            </a:r>
            <a:r>
              <a:rPr lang="el-GR" sz="1700" dirty="0" smtClean="0">
                <a:solidFill>
                  <a:schemeClr val="bg1"/>
                </a:solidFill>
                <a:latin typeface="Palatino Linotype" panose="02040502050505030304" pitchFamily="18" charset="0"/>
              </a:rPr>
              <a:t>ὖ</a:t>
            </a:r>
            <a:r>
              <a:rPr lang="en-GB" sz="1700" dirty="0" smtClean="0">
                <a:solidFill>
                  <a:schemeClr val="bg1"/>
                </a:solidFill>
                <a:latin typeface="Palatino Linotype" panose="02040502050505030304" pitchFamily="18" charset="0"/>
              </a:rPr>
              <a:t> </a:t>
            </a:r>
            <a:r>
              <a:rPr lang="en-GB" sz="1700" b="1" dirty="0" err="1">
                <a:solidFill>
                  <a:srgbClr val="FF0000"/>
                </a:solidFill>
                <a:latin typeface="Palatino Linotype" panose="02040502050505030304" pitchFamily="18" charset="0"/>
              </a:rPr>
              <a:t>χρῆσθ</a:t>
            </a:r>
            <a:r>
              <a:rPr lang="en-GB" sz="1700" b="1" dirty="0">
                <a:solidFill>
                  <a:srgbClr val="FF0000"/>
                </a:solidFill>
                <a:latin typeface="Palatino Linotype" panose="02040502050505030304" pitchFamily="18" charset="0"/>
              </a:rPr>
              <a:t>αι</a:t>
            </a:r>
            <a:r>
              <a:rPr lang="en-GB" sz="1700" dirty="0">
                <a:solidFill>
                  <a:srgbClr val="FF0000"/>
                </a:solidFill>
                <a:latin typeface="Palatino Linotype" panose="02040502050505030304" pitchFamily="18" charset="0"/>
              </a:rPr>
              <a:t> </a:t>
            </a:r>
            <a:endParaRPr lang="en-GB" sz="1700" dirty="0" smtClean="0">
              <a:solidFill>
                <a:srgbClr val="FF0000"/>
              </a:solidFill>
              <a:latin typeface="Palatino Linotype" panose="02040502050505030304" pitchFamily="18" charset="0"/>
            </a:endParaRPr>
          </a:p>
          <a:p>
            <a:pPr>
              <a:lnSpc>
                <a:spcPts val="2200"/>
              </a:lnSpc>
            </a:pPr>
            <a:r>
              <a:rPr lang="en-GB" sz="1700" dirty="0" smtClean="0">
                <a:solidFill>
                  <a:srgbClr val="FF0000"/>
                </a:solidFill>
                <a:latin typeface="Palatino Linotype" panose="02040502050505030304" pitchFamily="18" charset="0"/>
              </a:rPr>
              <a:t> </a:t>
            </a:r>
            <a:r>
              <a:rPr lang="en-GB" sz="1700" dirty="0" err="1" smtClean="0">
                <a:solidFill>
                  <a:schemeClr val="bg1"/>
                </a:solidFill>
                <a:latin typeface="Palatino Linotype" panose="02040502050505030304" pitchFamily="18" charset="0"/>
              </a:rPr>
              <a:t>τῇ</a:t>
            </a:r>
            <a:r>
              <a:rPr lang="en-GB" sz="1700" dirty="0" smtClean="0">
                <a:solidFill>
                  <a:schemeClr val="bg1"/>
                </a:solidFill>
                <a:latin typeface="Palatino Linotype" panose="02040502050505030304" pitchFamily="18" charset="0"/>
              </a:rPr>
              <a:t> </a:t>
            </a:r>
            <a:r>
              <a:rPr lang="en-GB" sz="1700" dirty="0">
                <a:solidFill>
                  <a:schemeClr val="bg1"/>
                </a:solidFill>
                <a:latin typeface="Palatino Linotype" panose="02040502050505030304" pitchFamily="18" charset="0"/>
              </a:rPr>
              <a:t>ῥητορικῇ.</a:t>
            </a:r>
            <a:endParaRPr lang="de-DE" sz="1700" dirty="0">
              <a:solidFill>
                <a:schemeClr val="bg1"/>
              </a:solidFill>
              <a:latin typeface="Palatino Linotype" panose="02040502050505030304" pitchFamily="18" charset="0"/>
            </a:endParaRPr>
          </a:p>
          <a:p>
            <a:pPr>
              <a:lnSpc>
                <a:spcPts val="2200"/>
              </a:lnSpc>
            </a:pPr>
            <a:r>
              <a:rPr lang="en-GB" sz="1700" dirty="0">
                <a:solidFill>
                  <a:schemeClr val="bg1"/>
                </a:solidFill>
                <a:latin typeface="Palatino Linotype" panose="02040502050505030304" pitchFamily="18" charset="0"/>
              </a:rPr>
              <a:t> </a:t>
            </a:r>
            <a:endParaRPr lang="de-DE" sz="1700" dirty="0">
              <a:solidFill>
                <a:schemeClr val="bg1"/>
              </a:solidFill>
              <a:latin typeface="Palatino Linotype" panose="02040502050505030304" pitchFamily="18" charset="0"/>
            </a:endParaRPr>
          </a:p>
          <a:p>
            <a:pPr>
              <a:lnSpc>
                <a:spcPts val="2200"/>
              </a:lnSpc>
            </a:pPr>
            <a:r>
              <a:rPr lang="en-GB" sz="1700" i="1" dirty="0" err="1">
                <a:solidFill>
                  <a:schemeClr val="bg1"/>
                </a:solidFill>
                <a:latin typeface="Palatino Linotype" panose="02040502050505030304" pitchFamily="18" charset="0"/>
              </a:rPr>
              <a:t>Bei</a:t>
            </a:r>
            <a:r>
              <a:rPr lang="en-GB" sz="1700" i="1" dirty="0">
                <a:solidFill>
                  <a:schemeClr val="bg1"/>
                </a:solidFill>
                <a:latin typeface="Palatino Linotype" panose="02040502050505030304" pitchFamily="18" charset="0"/>
              </a:rPr>
              <a:t> Protagoras </a:t>
            </a:r>
            <a:r>
              <a:rPr lang="en-GB" sz="1700" i="1" dirty="0" err="1">
                <a:solidFill>
                  <a:schemeClr val="bg1"/>
                </a:solidFill>
                <a:latin typeface="Palatino Linotype" panose="02040502050505030304" pitchFamily="18" charset="0"/>
              </a:rPr>
              <a:t>angekommen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fragt</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Sokrates</a:t>
            </a:r>
            <a:r>
              <a:rPr lang="en-GB" sz="1700" i="1" dirty="0">
                <a:solidFill>
                  <a:schemeClr val="bg1"/>
                </a:solidFill>
                <a:latin typeface="Palatino Linotype" panose="02040502050505030304" pitchFamily="18" charset="0"/>
              </a:rPr>
              <a:t> den </a:t>
            </a:r>
            <a:r>
              <a:rPr lang="en-GB" sz="1700" i="1" dirty="0" err="1">
                <a:solidFill>
                  <a:schemeClr val="bg1"/>
                </a:solidFill>
                <a:latin typeface="Palatino Linotype" panose="02040502050505030304" pitchFamily="18" charset="0"/>
              </a:rPr>
              <a:t>Sophisten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worin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Hippokrates</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besser</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werde</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wenn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er</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bei</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ihm</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höre</a:t>
            </a:r>
            <a:r>
              <a:rPr lang="en-GB" sz="1700" i="1" dirty="0">
                <a:solidFill>
                  <a:schemeClr val="bg1"/>
                </a:solidFill>
                <a:latin typeface="Palatino Linotype" panose="02040502050505030304" pitchFamily="18" charset="0"/>
              </a:rPr>
              <a:t>. Protagoras </a:t>
            </a:r>
            <a:r>
              <a:rPr lang="en-GB" sz="1700" i="1" dirty="0" err="1">
                <a:solidFill>
                  <a:schemeClr val="bg1"/>
                </a:solidFill>
                <a:latin typeface="Palatino Linotype" panose="02040502050505030304" pitchFamily="18" charset="0"/>
              </a:rPr>
              <a:t>antwortet</a:t>
            </a:r>
            <a:r>
              <a:rPr lang="en-GB" sz="1700" i="1" dirty="0">
                <a:solidFill>
                  <a:schemeClr val="bg1"/>
                </a:solidFill>
                <a:latin typeface="Palatino Linotype" panose="02040502050505030304" pitchFamily="18" charset="0"/>
              </a:rPr>
              <a:t>:</a:t>
            </a:r>
            <a:endParaRPr lang="de-DE" sz="1700" dirty="0">
              <a:solidFill>
                <a:schemeClr val="bg1"/>
              </a:solidFill>
              <a:latin typeface="Palatino Linotype" panose="02040502050505030304" pitchFamily="18" charset="0"/>
            </a:endParaRPr>
          </a:p>
          <a:p>
            <a:pPr>
              <a:lnSpc>
                <a:spcPts val="2200"/>
              </a:lnSpc>
            </a:pPr>
            <a:r>
              <a:rPr lang="en-GB" sz="1700" b="1" dirty="0">
                <a:solidFill>
                  <a:schemeClr val="bg1"/>
                </a:solidFill>
                <a:latin typeface="Palatino Linotype" panose="02040502050505030304" pitchFamily="18" charset="0"/>
              </a:rPr>
              <a:t> </a:t>
            </a:r>
            <a:endParaRPr lang="de-DE" sz="1700" dirty="0">
              <a:solidFill>
                <a:schemeClr val="bg1"/>
              </a:solidFill>
              <a:latin typeface="Palatino Linotype" panose="02040502050505030304" pitchFamily="18" charset="0"/>
            </a:endParaRPr>
          </a:p>
          <a:p>
            <a:pPr>
              <a:lnSpc>
                <a:spcPts val="2200"/>
              </a:lnSpc>
              <a:spcAft>
                <a:spcPts val="1000"/>
              </a:spcAft>
            </a:pPr>
            <a:r>
              <a:rPr lang="en-GB" sz="1700" b="1" dirty="0" err="1">
                <a:solidFill>
                  <a:schemeClr val="bg1"/>
                </a:solidFill>
                <a:latin typeface="Palatino Linotype" panose="02040502050505030304" pitchFamily="18" charset="0"/>
              </a:rPr>
              <a:t>Πρωτ</a:t>
            </a:r>
            <a:r>
              <a:rPr lang="en-GB" sz="1700" b="1" dirty="0">
                <a:solidFill>
                  <a:schemeClr val="bg1"/>
                </a:solidFill>
                <a:latin typeface="Palatino Linotype" panose="02040502050505030304" pitchFamily="18" charset="0"/>
              </a:rPr>
              <a:t>αγόρας</a:t>
            </a:r>
            <a:r>
              <a:rPr lang="en-GB" sz="1700" dirty="0">
                <a:solidFill>
                  <a:schemeClr val="bg1"/>
                </a:solidFill>
                <a:latin typeface="Palatino Linotype" panose="02040502050505030304" pitchFamily="18" charset="0"/>
              </a:rPr>
              <a:t>· Σύ τε καλῶς </a:t>
            </a:r>
            <a:r>
              <a:rPr lang="en-GB" sz="1700" b="1" dirty="0">
                <a:solidFill>
                  <a:srgbClr val="FF0000"/>
                </a:solidFill>
                <a:latin typeface="Palatino Linotype" panose="02040502050505030304" pitchFamily="18" charset="0"/>
              </a:rPr>
              <a:t>ἐρωτᾷς</a:t>
            </a:r>
            <a:r>
              <a:rPr lang="en-GB" sz="1700" dirty="0">
                <a:solidFill>
                  <a:schemeClr val="bg1"/>
                </a:solidFill>
                <a:latin typeface="Palatino Linotype" panose="02040502050505030304" pitchFamily="18" charset="0"/>
              </a:rPr>
              <a:t>, ὦ Σώκρατες, καὶ ἐγὼ τοῖς καλῶς </a:t>
            </a:r>
            <a:r>
              <a:rPr lang="en-GB" sz="1700" b="1" dirty="0">
                <a:solidFill>
                  <a:srgbClr val="FF0000"/>
                </a:solidFill>
                <a:latin typeface="Palatino Linotype" panose="02040502050505030304" pitchFamily="18" charset="0"/>
              </a:rPr>
              <a:t>ἐρωτῶσι</a:t>
            </a:r>
            <a:r>
              <a:rPr lang="en-GB" sz="1700" dirty="0">
                <a:solidFill>
                  <a:srgbClr val="FF0000"/>
                </a:solidFill>
                <a:latin typeface="Palatino Linotype" panose="02040502050505030304" pitchFamily="18" charset="0"/>
              </a:rPr>
              <a:t> </a:t>
            </a:r>
            <a:r>
              <a:rPr lang="en-GB" sz="1700" b="1" dirty="0">
                <a:solidFill>
                  <a:srgbClr val="FF0000"/>
                </a:solidFill>
                <a:latin typeface="Palatino Linotype" panose="02040502050505030304" pitchFamily="18" charset="0"/>
              </a:rPr>
              <a:t>χαίρω</a:t>
            </a:r>
            <a:r>
              <a:rPr lang="en-GB" sz="1700" dirty="0">
                <a:solidFill>
                  <a:srgbClr val="FF0000"/>
                </a:solidFill>
                <a:latin typeface="Palatino Linotype" panose="02040502050505030304" pitchFamily="18" charset="0"/>
              </a:rPr>
              <a:t> </a:t>
            </a:r>
            <a:r>
              <a:rPr lang="en-GB" sz="1700" b="1" dirty="0">
                <a:solidFill>
                  <a:srgbClr val="FF0000"/>
                </a:solidFill>
                <a:latin typeface="Palatino Linotype" panose="02040502050505030304" pitchFamily="18" charset="0"/>
              </a:rPr>
              <a:t>ἀποκρινόμενος</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Οἱ</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μὲν</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ἄλλοι</a:t>
            </a:r>
            <a:r>
              <a:rPr lang="en-GB" sz="1700" dirty="0">
                <a:solidFill>
                  <a:schemeClr val="bg1"/>
                </a:solidFill>
                <a:latin typeface="Palatino Linotype" panose="02040502050505030304" pitchFamily="18" charset="0"/>
              </a:rPr>
              <a:t> </a:t>
            </a:r>
            <a:r>
              <a:rPr lang="en-GB" sz="1700" dirty="0" err="1" smtClean="0">
                <a:solidFill>
                  <a:schemeClr val="bg1"/>
                </a:solidFill>
                <a:latin typeface="Palatino Linotype" panose="02040502050505030304" pitchFamily="18" charset="0"/>
              </a:rPr>
              <a:t>φιλόσοφοι</a:t>
            </a:r>
            <a:r>
              <a:rPr lang="en-GB" sz="1700" dirty="0" smtClean="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λω</a:t>
            </a:r>
            <a:r>
              <a:rPr lang="en-GB" sz="1700" dirty="0">
                <a:solidFill>
                  <a:schemeClr val="bg1"/>
                </a:solidFill>
                <a:latin typeface="Palatino Linotype" panose="02040502050505030304" pitchFamily="18" charset="0"/>
              </a:rPr>
              <a:t>βῶνται τοὺς νέους λογισμούς τε καὶ ἀστρονομίαν καὶ γεωμετρίαν καὶ μουσικὴν </a:t>
            </a:r>
            <a:r>
              <a:rPr lang="en-GB" sz="1700" b="1" dirty="0">
                <a:solidFill>
                  <a:srgbClr val="FF0000"/>
                </a:solidFill>
                <a:latin typeface="Palatino Linotype" panose="02040502050505030304" pitchFamily="18" charset="0"/>
              </a:rPr>
              <a:t>διδάσκοντες</a:t>
            </a:r>
            <a:r>
              <a:rPr lang="en-GB" sz="1700" dirty="0">
                <a:solidFill>
                  <a:schemeClr val="bg1"/>
                </a:solidFill>
                <a:latin typeface="Palatino Linotype" panose="02040502050505030304" pitchFamily="18" charset="0"/>
              </a:rPr>
              <a:t>· παρ᾿ ἐμοὶ δὲ </a:t>
            </a:r>
            <a:r>
              <a:rPr lang="en-GB" sz="1700" b="1" dirty="0">
                <a:solidFill>
                  <a:srgbClr val="FF0000"/>
                </a:solidFill>
                <a:latin typeface="Palatino Linotype" panose="02040502050505030304" pitchFamily="18" charset="0"/>
              </a:rPr>
              <a:t>κτᾶται</a:t>
            </a:r>
            <a:r>
              <a:rPr lang="en-GB" sz="1700" dirty="0">
                <a:solidFill>
                  <a:srgbClr val="FF0000"/>
                </a:solidFill>
                <a:latin typeface="Palatino Linotype" panose="02040502050505030304" pitchFamily="18" charset="0"/>
              </a:rPr>
              <a:t> </a:t>
            </a:r>
            <a:r>
              <a:rPr lang="en-GB" sz="1700" dirty="0">
                <a:solidFill>
                  <a:schemeClr val="bg1"/>
                </a:solidFill>
                <a:latin typeface="Palatino Linotype" panose="02040502050505030304" pitchFamily="18" charset="0"/>
              </a:rPr>
              <a:t>Ἱπποκράτης εὐβουλίαν περὶ τῶν οἰκείων καὶ τῶν πολιτικῶν πραγμάτων.</a:t>
            </a:r>
            <a:endParaRPr lang="de-DE" sz="1700" dirty="0">
              <a:solidFill>
                <a:schemeClr val="bg1"/>
              </a:solidFill>
              <a:latin typeface="Palatino Linotype" panose="02040502050505030304" pitchFamily="18" charset="0"/>
            </a:endParaRPr>
          </a:p>
          <a:p>
            <a:pPr>
              <a:lnSpc>
                <a:spcPts val="2200"/>
              </a:lnSpc>
            </a:pPr>
            <a:r>
              <a:rPr lang="en-GB" sz="1700" dirty="0">
                <a:solidFill>
                  <a:schemeClr val="bg1"/>
                </a:solidFill>
                <a:latin typeface="Palatino Linotype" panose="02040502050505030304" pitchFamily="18" charset="0"/>
              </a:rPr>
              <a:t> </a:t>
            </a:r>
            <a:r>
              <a:rPr lang="en-GB" sz="1700" b="1" dirty="0" err="1" smtClean="0">
                <a:solidFill>
                  <a:schemeClr val="bg1"/>
                </a:solidFill>
                <a:latin typeface="Palatino Linotype" panose="02040502050505030304" pitchFamily="18" charset="0"/>
              </a:rPr>
              <a:t>Σω</a:t>
            </a:r>
            <a:r>
              <a:rPr lang="en-GB" sz="1700" dirty="0">
                <a:solidFill>
                  <a:schemeClr val="bg1"/>
                </a:solidFill>
                <a:latin typeface="Palatino Linotype" panose="02040502050505030304" pitchFamily="18" charset="0"/>
              </a:rPr>
              <a:t>· </a:t>
            </a:r>
            <a:r>
              <a:rPr lang="en-GB" sz="1700" b="1" dirty="0">
                <a:solidFill>
                  <a:srgbClr val="FF0000"/>
                </a:solidFill>
                <a:latin typeface="Palatino Linotype" panose="02040502050505030304" pitchFamily="18" charset="0"/>
              </a:rPr>
              <a:t>Καταμα</a:t>
            </a:r>
            <a:r>
              <a:rPr lang="en-GB" sz="1700" b="1" dirty="0" err="1">
                <a:solidFill>
                  <a:srgbClr val="FF0000"/>
                </a:solidFill>
                <a:latin typeface="Palatino Linotype" panose="02040502050505030304" pitchFamily="18" charset="0"/>
              </a:rPr>
              <a:t>νθάνω</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Δοκεῖς</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γάρ</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μοι</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λέγειν</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τὴν</a:t>
            </a:r>
            <a:r>
              <a:rPr lang="en-GB" sz="1700" dirty="0">
                <a:solidFill>
                  <a:schemeClr val="bg1"/>
                </a:solidFill>
                <a:latin typeface="Palatino Linotype" panose="02040502050505030304" pitchFamily="18" charset="0"/>
              </a:rPr>
              <a:t> π</a:t>
            </a:r>
            <a:r>
              <a:rPr lang="en-GB" sz="1700" dirty="0" err="1">
                <a:solidFill>
                  <a:schemeClr val="bg1"/>
                </a:solidFill>
                <a:latin typeface="Palatino Linotype" panose="02040502050505030304" pitchFamily="18" charset="0"/>
              </a:rPr>
              <a:t>ολιτικὴν</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τέχνην</a:t>
            </a:r>
            <a:r>
              <a:rPr lang="en-GB" sz="1700" dirty="0">
                <a:solidFill>
                  <a:schemeClr val="bg1"/>
                </a:solidFill>
                <a:latin typeface="Palatino Linotype" panose="02040502050505030304" pitchFamily="18" charset="0"/>
              </a:rPr>
              <a:t> καὶ </a:t>
            </a:r>
            <a:endParaRPr lang="de-DE" sz="1700" dirty="0">
              <a:solidFill>
                <a:schemeClr val="bg1"/>
              </a:solidFill>
              <a:latin typeface="Palatino Linotype" panose="02040502050505030304" pitchFamily="18" charset="0"/>
            </a:endParaRPr>
          </a:p>
          <a:p>
            <a:pPr>
              <a:lnSpc>
                <a:spcPts val="2200"/>
              </a:lnSpc>
              <a:spcAft>
                <a:spcPts val="1000"/>
              </a:spcAft>
            </a:pPr>
            <a:r>
              <a:rPr lang="en-GB" sz="1700" b="1" dirty="0">
                <a:solidFill>
                  <a:srgbClr val="FF0000"/>
                </a:solidFill>
                <a:latin typeface="Palatino Linotype" panose="02040502050505030304" pitchFamily="18" charset="0"/>
              </a:rPr>
              <a:t>ὑπ</a:t>
            </a:r>
            <a:r>
              <a:rPr lang="en-GB" sz="1700" b="1" dirty="0" err="1">
                <a:solidFill>
                  <a:srgbClr val="FF0000"/>
                </a:solidFill>
                <a:latin typeface="Palatino Linotype" panose="02040502050505030304" pitchFamily="18" charset="0"/>
              </a:rPr>
              <a:t>ισχνεῖσθ</a:t>
            </a:r>
            <a:r>
              <a:rPr lang="en-GB" sz="1700" b="1" dirty="0">
                <a:solidFill>
                  <a:srgbClr val="FF0000"/>
                </a:solidFill>
                <a:latin typeface="Palatino Linotype" panose="02040502050505030304" pitchFamily="18" charset="0"/>
              </a:rPr>
              <a:t>αι</a:t>
            </a:r>
            <a:r>
              <a:rPr lang="en-GB" sz="1700" dirty="0">
                <a:solidFill>
                  <a:srgbClr val="FF0000"/>
                </a:solidFill>
                <a:latin typeface="Palatino Linotype" panose="02040502050505030304" pitchFamily="18" charset="0"/>
              </a:rPr>
              <a:t> </a:t>
            </a:r>
            <a:r>
              <a:rPr lang="en-GB" sz="1700" b="1" dirty="0">
                <a:solidFill>
                  <a:srgbClr val="FF0000"/>
                </a:solidFill>
                <a:latin typeface="Palatino Linotype" panose="02040502050505030304" pitchFamily="18" charset="0"/>
              </a:rPr>
              <a:t>ποιεῖν </a:t>
            </a:r>
            <a:r>
              <a:rPr lang="en-GB" sz="1700" dirty="0">
                <a:solidFill>
                  <a:schemeClr val="bg1"/>
                </a:solidFill>
                <a:latin typeface="Palatino Linotype" panose="02040502050505030304" pitchFamily="18" charset="0"/>
              </a:rPr>
              <a:t>ἄνδρας ἀγαθοὺς πολίτας.</a:t>
            </a:r>
            <a:endParaRPr lang="de-DE" sz="1700" dirty="0">
              <a:solidFill>
                <a:schemeClr val="bg1"/>
              </a:solidFill>
              <a:latin typeface="Palatino Linotype" panose="02040502050505030304" pitchFamily="18" charset="0"/>
            </a:endParaRPr>
          </a:p>
          <a:p>
            <a:pPr>
              <a:lnSpc>
                <a:spcPts val="2200"/>
              </a:lnSpc>
            </a:pPr>
            <a:r>
              <a:rPr lang="it-IT" sz="1700" b="1" dirty="0">
                <a:solidFill>
                  <a:schemeClr val="bg1"/>
                </a:solidFill>
                <a:latin typeface="Palatino Linotype" panose="02040502050505030304" pitchFamily="18" charset="0"/>
              </a:rPr>
              <a:t> </a:t>
            </a:r>
            <a:r>
              <a:rPr lang="it-IT" sz="1700" b="1" dirty="0" err="1" smtClean="0">
                <a:solidFill>
                  <a:schemeClr val="bg1"/>
                </a:solidFill>
                <a:latin typeface="Palatino Linotype" panose="02040502050505030304" pitchFamily="18" charset="0"/>
              </a:rPr>
              <a:t>Πρ</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Αὐτὸ</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μὲν</a:t>
            </a:r>
            <a:r>
              <a:rPr lang="it-IT" sz="1700" dirty="0">
                <a:solidFill>
                  <a:schemeClr val="bg1"/>
                </a:solidFill>
                <a:latin typeface="Palatino Linotype" panose="02040502050505030304" pitchFamily="18" charset="0"/>
              </a:rPr>
              <a:t> </a:t>
            </a:r>
            <a:r>
              <a:rPr lang="it-IT" sz="1700" dirty="0" smtClean="0">
                <a:solidFill>
                  <a:schemeClr val="bg1"/>
                </a:solidFill>
                <a:latin typeface="Palatino Linotype" panose="02040502050505030304" pitchFamily="18" charset="0"/>
              </a:rPr>
              <a:t>ο</a:t>
            </a:r>
            <a:r>
              <a:rPr lang="el-GR" sz="1700" dirty="0" smtClean="0">
                <a:solidFill>
                  <a:schemeClr val="bg1"/>
                </a:solidFill>
                <a:latin typeface="Palatino Linotype" panose="02040502050505030304" pitchFamily="18" charset="0"/>
              </a:rPr>
              <a:t>ὖ</a:t>
            </a:r>
            <a:r>
              <a:rPr lang="it-IT" sz="1700" dirty="0" smtClean="0">
                <a:solidFill>
                  <a:schemeClr val="bg1"/>
                </a:solidFill>
                <a:latin typeface="Palatino Linotype" panose="02040502050505030304" pitchFamily="18" charset="0"/>
              </a:rPr>
              <a:t>ν </a:t>
            </a:r>
            <a:r>
              <a:rPr lang="it-IT" sz="1700" dirty="0" err="1">
                <a:solidFill>
                  <a:schemeClr val="bg1"/>
                </a:solidFill>
                <a:latin typeface="Palatino Linotype" panose="02040502050505030304" pitchFamily="18" charset="0"/>
              </a:rPr>
              <a:t>τοῦτό</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ἐστιν</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τὸ</a:t>
            </a:r>
            <a:r>
              <a:rPr lang="it-IT" sz="1700" dirty="0">
                <a:solidFill>
                  <a:schemeClr val="bg1"/>
                </a:solidFill>
                <a:latin typeface="Palatino Linotype" panose="02040502050505030304" pitchFamily="18" charset="0"/>
              </a:rPr>
              <a:t> ἐπ</a:t>
            </a:r>
            <a:r>
              <a:rPr lang="it-IT" sz="1700" dirty="0" err="1">
                <a:solidFill>
                  <a:schemeClr val="bg1"/>
                </a:solidFill>
                <a:latin typeface="Palatino Linotype" panose="02040502050505030304" pitchFamily="18" charset="0"/>
              </a:rPr>
              <a:t>άγγελμ</a:t>
            </a:r>
            <a:r>
              <a:rPr lang="it-IT" sz="1700" dirty="0">
                <a:solidFill>
                  <a:schemeClr val="bg1"/>
                </a:solidFill>
                <a:latin typeface="Palatino Linotype" panose="02040502050505030304" pitchFamily="18" charset="0"/>
              </a:rPr>
              <a:t>α</a:t>
            </a:r>
            <a:r>
              <a:rPr lang="en-GB" sz="1700" dirty="0">
                <a:solidFill>
                  <a:schemeClr val="bg1"/>
                </a:solidFill>
                <a:latin typeface="Palatino Linotype" panose="02040502050505030304" pitchFamily="18" charset="0"/>
              </a:rPr>
              <a:t>, </a:t>
            </a:r>
            <a:r>
              <a:rPr lang="it-IT" sz="1700" dirty="0">
                <a:solidFill>
                  <a:schemeClr val="bg1"/>
                </a:solidFill>
                <a:latin typeface="Palatino Linotype" panose="02040502050505030304" pitchFamily="18" charset="0"/>
              </a:rPr>
              <a:t>ὃ ἐπα</a:t>
            </a:r>
            <a:r>
              <a:rPr lang="it-IT" sz="1700" dirty="0" err="1">
                <a:solidFill>
                  <a:schemeClr val="bg1"/>
                </a:solidFill>
                <a:latin typeface="Palatino Linotype" panose="02040502050505030304" pitchFamily="18" charset="0"/>
              </a:rPr>
              <a:t>γγέλλομ</a:t>
            </a:r>
            <a:r>
              <a:rPr lang="it-IT" sz="1700" dirty="0">
                <a:solidFill>
                  <a:schemeClr val="bg1"/>
                </a:solidFill>
                <a:latin typeface="Palatino Linotype" panose="02040502050505030304" pitchFamily="18" charset="0"/>
              </a:rPr>
              <a:t>αι</a:t>
            </a:r>
            <a:r>
              <a:rPr lang="en-GB" sz="1700" dirty="0" smtClean="0">
                <a:solidFill>
                  <a:schemeClr val="bg1"/>
                </a:solidFill>
                <a:latin typeface="Palatino Linotype" panose="02040502050505030304" pitchFamily="18" charset="0"/>
              </a:rPr>
              <a:t>.</a:t>
            </a:r>
            <a:endParaRPr lang="de-DE"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105604912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95535" y="187712"/>
            <a:ext cx="8352929" cy="5427127"/>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Protagoras </a:t>
            </a:r>
            <a:r>
              <a:rPr lang="de-DE" sz="2000" b="1" u="sng" dirty="0" smtClean="0">
                <a:solidFill>
                  <a:schemeClr val="bg1"/>
                </a:solidFill>
                <a:latin typeface="Palatino Linotype" panose="02040502050505030304" pitchFamily="18" charset="0"/>
              </a:rPr>
              <a:t>in Athen</a:t>
            </a:r>
            <a:r>
              <a:rPr lang="de-DE" sz="1200" dirty="0" smtClean="0">
                <a:solidFill>
                  <a:schemeClr val="bg1"/>
                </a:solidFill>
                <a:latin typeface="Palatino Linotype" panose="02040502050505030304" pitchFamily="18" charset="0"/>
              </a:rPr>
              <a:t> (Protagoras 311b; 318d-319a, gekürzt)</a:t>
            </a:r>
            <a:r>
              <a:rPr lang="de-DE" sz="2000" b="1" u="sng" dirty="0" smtClean="0">
                <a:solidFill>
                  <a:schemeClr val="bg1"/>
                </a:solidFill>
                <a:latin typeface="Palatino Linotype" panose="02040502050505030304" pitchFamily="18" charset="0"/>
              </a:rPr>
              <a:t> </a:t>
            </a:r>
          </a:p>
          <a:p>
            <a:pPr>
              <a:lnSpc>
                <a:spcPts val="2200"/>
              </a:lnSpc>
              <a:spcAft>
                <a:spcPts val="1000"/>
              </a:spcAft>
            </a:pPr>
            <a:r>
              <a:rPr lang="en-GB" sz="1700" b="1" dirty="0" err="1">
                <a:solidFill>
                  <a:schemeClr val="bg1"/>
                </a:solidFill>
                <a:latin typeface="Palatino Linotype" panose="02040502050505030304" pitchFamily="18" charset="0"/>
              </a:rPr>
              <a:t>Σωκράτης</a:t>
            </a:r>
            <a:r>
              <a:rPr lang="en-GB" sz="1700" dirty="0">
                <a:solidFill>
                  <a:schemeClr val="bg1"/>
                </a:solidFill>
                <a:latin typeface="Palatino Linotype" panose="02040502050505030304" pitchFamily="18" charset="0"/>
              </a:rPr>
              <a:t>· Καὶ </a:t>
            </a:r>
            <a:r>
              <a:rPr lang="en-GB" sz="1700" dirty="0" err="1">
                <a:solidFill>
                  <a:schemeClr val="bg1"/>
                </a:solidFill>
                <a:latin typeface="Palatino Linotype" panose="02040502050505030304" pitchFamily="18" charset="0"/>
              </a:rPr>
              <a:t>ἐγὼ</a:t>
            </a:r>
            <a:r>
              <a:rPr lang="en-GB" sz="1700" dirty="0">
                <a:solidFill>
                  <a:schemeClr val="bg1"/>
                </a:solidFill>
                <a:latin typeface="Palatino Linotype" panose="02040502050505030304" pitchFamily="18" charset="0"/>
              </a:rPr>
              <a:t> π</a:t>
            </a:r>
            <a:r>
              <a:rPr lang="en-GB" sz="1700" dirty="0" err="1">
                <a:solidFill>
                  <a:schemeClr val="bg1"/>
                </a:solidFill>
                <a:latin typeface="Palatino Linotype" panose="02040502050505030304" pitchFamily="18" charset="0"/>
              </a:rPr>
              <a:t>ειρώμενος</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τοῦ</a:t>
            </a:r>
            <a:r>
              <a:rPr lang="en-GB" sz="1700" dirty="0">
                <a:solidFill>
                  <a:schemeClr val="bg1"/>
                </a:solidFill>
                <a:latin typeface="Palatino Linotype" panose="02040502050505030304" pitchFamily="18" charset="0"/>
              </a:rPr>
              <a:t> Ἱππ</a:t>
            </a:r>
            <a:r>
              <a:rPr lang="en-GB" sz="1700" dirty="0" err="1">
                <a:solidFill>
                  <a:schemeClr val="bg1"/>
                </a:solidFill>
                <a:latin typeface="Palatino Linotype" panose="02040502050505030304" pitchFamily="18" charset="0"/>
              </a:rPr>
              <a:t>οκράτους</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διεσκό</a:t>
            </a:r>
            <a:r>
              <a:rPr lang="en-GB" sz="1700" dirty="0">
                <a:solidFill>
                  <a:schemeClr val="bg1"/>
                </a:solidFill>
                <a:latin typeface="Palatino Linotype" panose="02040502050505030304" pitchFamily="18" charset="0"/>
              </a:rPr>
              <a:t>πουν καὶ ἠρώτων· </a:t>
            </a:r>
            <a:r>
              <a:rPr lang="de-AT" sz="1700" dirty="0">
                <a:solidFill>
                  <a:schemeClr val="bg1"/>
                </a:solidFill>
                <a:latin typeface="Palatino Linotype" panose="02040502050505030304" pitchFamily="18" charset="0"/>
              </a:rPr>
              <a:t>„</a:t>
            </a:r>
            <a:r>
              <a:rPr lang="en-GB" sz="1700" dirty="0">
                <a:solidFill>
                  <a:schemeClr val="bg1"/>
                </a:solidFill>
                <a:latin typeface="Palatino Linotype" panose="02040502050505030304" pitchFamily="18" charset="0"/>
              </a:rPr>
              <a:t>Πα</a:t>
            </a:r>
            <a:r>
              <a:rPr lang="en-GB" sz="1700" dirty="0" err="1">
                <a:solidFill>
                  <a:schemeClr val="bg1"/>
                </a:solidFill>
                <a:latin typeface="Palatino Linotype" panose="02040502050505030304" pitchFamily="18" charset="0"/>
              </a:rPr>
              <a:t>ρὰ</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Πρωτ</a:t>
            </a:r>
            <a:r>
              <a:rPr lang="en-GB" sz="1700" dirty="0">
                <a:solidFill>
                  <a:schemeClr val="bg1"/>
                </a:solidFill>
                <a:latin typeface="Palatino Linotype" panose="02040502050505030304" pitchFamily="18" charset="0"/>
              </a:rPr>
              <a:t>αγόραν νῦν ἐπιχειρεῖς φοιτᾶν </a:t>
            </a:r>
            <a:r>
              <a:rPr lang="en-GB" sz="1700" b="1" dirty="0" smtClean="0">
                <a:solidFill>
                  <a:srgbClr val="FF0000"/>
                </a:solidFill>
                <a:latin typeface="Palatino Linotype" panose="02040502050505030304" pitchFamily="18" charset="0"/>
              </a:rPr>
              <a:t>ἀ</a:t>
            </a:r>
            <a:r>
              <a:rPr lang="el-GR" sz="1700" b="1" dirty="0" smtClean="0">
                <a:solidFill>
                  <a:srgbClr val="FF0000"/>
                </a:solidFill>
                <a:latin typeface="Palatino Linotype" panose="02040502050505030304" pitchFamily="18" charset="0"/>
              </a:rPr>
              <a:t>ρ</a:t>
            </a:r>
            <a:r>
              <a:rPr lang="en-GB" sz="1700" b="1" dirty="0" err="1" smtClean="0">
                <a:solidFill>
                  <a:srgbClr val="FF0000"/>
                </a:solidFill>
                <a:latin typeface="Palatino Linotype" panose="02040502050505030304" pitchFamily="18" charset="0"/>
              </a:rPr>
              <a:t>γύριον</a:t>
            </a:r>
            <a:r>
              <a:rPr lang="en-GB" sz="1700" b="1" dirty="0" smtClean="0">
                <a:solidFill>
                  <a:srgbClr val="FF0000"/>
                </a:solidFill>
                <a:latin typeface="Palatino Linotype" panose="02040502050505030304" pitchFamily="18" charset="0"/>
              </a:rPr>
              <a:t> </a:t>
            </a:r>
            <a:r>
              <a:rPr lang="en-GB" sz="1700" b="1" dirty="0">
                <a:solidFill>
                  <a:srgbClr val="FF0000"/>
                </a:solidFill>
                <a:latin typeface="Palatino Linotype" panose="02040502050505030304" pitchFamily="18" charset="0"/>
              </a:rPr>
              <a:t>τελῶν </a:t>
            </a:r>
            <a:r>
              <a:rPr lang="en-GB" sz="1700" dirty="0">
                <a:solidFill>
                  <a:schemeClr val="bg1"/>
                </a:solidFill>
                <a:latin typeface="Palatino Linotype" panose="02040502050505030304" pitchFamily="18" charset="0"/>
              </a:rPr>
              <a:t>ἐκείνῳ – τίνος ἕνεκα;</a:t>
            </a:r>
            <a:r>
              <a:rPr lang="de-AT" sz="1700" dirty="0">
                <a:solidFill>
                  <a:schemeClr val="bg1"/>
                </a:solidFill>
                <a:latin typeface="Palatino Linotype" panose="02040502050505030304" pitchFamily="18" charset="0"/>
              </a:rPr>
              <a:t>“</a:t>
            </a:r>
            <a:endParaRPr lang="de-DE" sz="1700" dirty="0">
              <a:solidFill>
                <a:schemeClr val="bg1"/>
              </a:solidFill>
              <a:latin typeface="Palatino Linotype" panose="02040502050505030304" pitchFamily="18" charset="0"/>
            </a:endParaRPr>
          </a:p>
          <a:p>
            <a:pPr>
              <a:lnSpc>
                <a:spcPts val="2200"/>
              </a:lnSpc>
            </a:pPr>
            <a:r>
              <a:rPr lang="en-GB" sz="1700" dirty="0">
                <a:solidFill>
                  <a:schemeClr val="bg1"/>
                </a:solidFill>
                <a:latin typeface="Palatino Linotype" panose="02040502050505030304" pitchFamily="18" charset="0"/>
              </a:rPr>
              <a:t> </a:t>
            </a:r>
            <a:r>
              <a:rPr lang="en-GB" sz="1700" dirty="0" smtClean="0">
                <a:solidFill>
                  <a:schemeClr val="bg1"/>
                </a:solidFill>
                <a:latin typeface="Palatino Linotype" panose="02040502050505030304" pitchFamily="18" charset="0"/>
              </a:rPr>
              <a:t>Ἱ</a:t>
            </a:r>
            <a:r>
              <a:rPr lang="en-GB" sz="1700" b="1" dirty="0" smtClean="0">
                <a:solidFill>
                  <a:schemeClr val="bg1"/>
                </a:solidFill>
                <a:latin typeface="Palatino Linotype" panose="02040502050505030304" pitchFamily="18" charset="0"/>
              </a:rPr>
              <a:t>ππ</a:t>
            </a:r>
            <a:r>
              <a:rPr lang="en-GB" sz="1700" b="1" dirty="0" err="1" smtClean="0">
                <a:solidFill>
                  <a:schemeClr val="bg1"/>
                </a:solidFill>
                <a:latin typeface="Palatino Linotype" panose="02040502050505030304" pitchFamily="18" charset="0"/>
              </a:rPr>
              <a:t>οκρ</a:t>
            </a:r>
            <a:r>
              <a:rPr lang="en-GB" sz="1700" b="1" dirty="0" smtClean="0">
                <a:solidFill>
                  <a:schemeClr val="bg1"/>
                </a:solidFill>
                <a:latin typeface="Palatino Linotype" panose="02040502050505030304" pitchFamily="18" charset="0"/>
              </a:rPr>
              <a:t>ατης</a:t>
            </a:r>
            <a:r>
              <a:rPr lang="en-GB" sz="1700" dirty="0">
                <a:solidFill>
                  <a:schemeClr val="bg1"/>
                </a:solidFill>
                <a:latin typeface="Palatino Linotype" panose="02040502050505030304" pitchFamily="18" charset="0"/>
              </a:rPr>
              <a:t>· Πρωταγόρας </a:t>
            </a:r>
            <a:r>
              <a:rPr lang="en-GB" sz="1700" b="1" dirty="0">
                <a:solidFill>
                  <a:srgbClr val="FF0000"/>
                </a:solidFill>
                <a:latin typeface="Palatino Linotype" panose="02040502050505030304" pitchFamily="18" charset="0"/>
              </a:rPr>
              <a:t>δεινὸν ποιεῖ </a:t>
            </a:r>
            <a:r>
              <a:rPr lang="en-GB" sz="1700" dirty="0">
                <a:solidFill>
                  <a:schemeClr val="bg1"/>
                </a:solidFill>
                <a:latin typeface="Palatino Linotype" panose="02040502050505030304" pitchFamily="18" charset="0"/>
              </a:rPr>
              <a:t>λέγειν διδάσκων </a:t>
            </a:r>
            <a:r>
              <a:rPr lang="en-GB" sz="1700" dirty="0" smtClean="0">
                <a:solidFill>
                  <a:schemeClr val="bg1"/>
                </a:solidFill>
                <a:latin typeface="Palatino Linotype" panose="02040502050505030304" pitchFamily="18" charset="0"/>
              </a:rPr>
              <a:t>ε</a:t>
            </a:r>
            <a:r>
              <a:rPr lang="el-GR" sz="1700" dirty="0" smtClean="0">
                <a:solidFill>
                  <a:schemeClr val="bg1"/>
                </a:solidFill>
                <a:latin typeface="Palatino Linotype" panose="02040502050505030304" pitchFamily="18" charset="0"/>
              </a:rPr>
              <a:t>ὖ</a:t>
            </a:r>
            <a:r>
              <a:rPr lang="en-GB" sz="1700" dirty="0" smtClean="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χρῆσθ</a:t>
            </a:r>
            <a:r>
              <a:rPr lang="en-GB" sz="1700" dirty="0">
                <a:solidFill>
                  <a:schemeClr val="bg1"/>
                </a:solidFill>
                <a:latin typeface="Palatino Linotype" panose="02040502050505030304" pitchFamily="18" charset="0"/>
              </a:rPr>
              <a:t>αι </a:t>
            </a:r>
            <a:endParaRPr lang="en-GB" sz="1700" dirty="0" smtClean="0">
              <a:solidFill>
                <a:schemeClr val="bg1"/>
              </a:solidFill>
              <a:latin typeface="Palatino Linotype" panose="02040502050505030304" pitchFamily="18" charset="0"/>
            </a:endParaRPr>
          </a:p>
          <a:p>
            <a:pPr>
              <a:lnSpc>
                <a:spcPts val="2200"/>
              </a:lnSpc>
            </a:pPr>
            <a:r>
              <a:rPr lang="en-GB" sz="1700" dirty="0" smtClean="0">
                <a:solidFill>
                  <a:srgbClr val="FF0000"/>
                </a:solidFill>
                <a:latin typeface="Palatino Linotype" panose="02040502050505030304" pitchFamily="18" charset="0"/>
              </a:rPr>
              <a:t> </a:t>
            </a:r>
            <a:r>
              <a:rPr lang="en-GB" sz="1700" dirty="0" err="1" smtClean="0">
                <a:solidFill>
                  <a:schemeClr val="bg1"/>
                </a:solidFill>
                <a:latin typeface="Palatino Linotype" panose="02040502050505030304" pitchFamily="18" charset="0"/>
              </a:rPr>
              <a:t>τῇ</a:t>
            </a:r>
            <a:r>
              <a:rPr lang="en-GB" sz="1700" dirty="0" smtClean="0">
                <a:solidFill>
                  <a:schemeClr val="bg1"/>
                </a:solidFill>
                <a:latin typeface="Palatino Linotype" panose="02040502050505030304" pitchFamily="18" charset="0"/>
              </a:rPr>
              <a:t> </a:t>
            </a:r>
            <a:r>
              <a:rPr lang="en-GB" sz="1700" dirty="0">
                <a:solidFill>
                  <a:schemeClr val="bg1"/>
                </a:solidFill>
                <a:latin typeface="Palatino Linotype" panose="02040502050505030304" pitchFamily="18" charset="0"/>
              </a:rPr>
              <a:t>ῥητορικῇ.</a:t>
            </a:r>
            <a:endParaRPr lang="de-DE" sz="1700" dirty="0">
              <a:solidFill>
                <a:schemeClr val="bg1"/>
              </a:solidFill>
              <a:latin typeface="Palatino Linotype" panose="02040502050505030304" pitchFamily="18" charset="0"/>
            </a:endParaRPr>
          </a:p>
          <a:p>
            <a:pPr>
              <a:lnSpc>
                <a:spcPts val="2200"/>
              </a:lnSpc>
            </a:pPr>
            <a:r>
              <a:rPr lang="en-GB" sz="1700" dirty="0">
                <a:solidFill>
                  <a:schemeClr val="bg1"/>
                </a:solidFill>
                <a:latin typeface="Palatino Linotype" panose="02040502050505030304" pitchFamily="18" charset="0"/>
              </a:rPr>
              <a:t> </a:t>
            </a:r>
            <a:endParaRPr lang="de-DE" sz="1700" dirty="0">
              <a:solidFill>
                <a:schemeClr val="bg1"/>
              </a:solidFill>
              <a:latin typeface="Palatino Linotype" panose="02040502050505030304" pitchFamily="18" charset="0"/>
            </a:endParaRPr>
          </a:p>
          <a:p>
            <a:pPr>
              <a:lnSpc>
                <a:spcPts val="2200"/>
              </a:lnSpc>
            </a:pPr>
            <a:r>
              <a:rPr lang="en-GB" sz="1700" i="1" dirty="0" err="1">
                <a:solidFill>
                  <a:schemeClr val="bg1"/>
                </a:solidFill>
                <a:latin typeface="Palatino Linotype" panose="02040502050505030304" pitchFamily="18" charset="0"/>
              </a:rPr>
              <a:t>Bei</a:t>
            </a:r>
            <a:r>
              <a:rPr lang="en-GB" sz="1700" i="1" dirty="0">
                <a:solidFill>
                  <a:schemeClr val="bg1"/>
                </a:solidFill>
                <a:latin typeface="Palatino Linotype" panose="02040502050505030304" pitchFamily="18" charset="0"/>
              </a:rPr>
              <a:t> Protagoras </a:t>
            </a:r>
            <a:r>
              <a:rPr lang="en-GB" sz="1700" i="1" dirty="0" err="1">
                <a:solidFill>
                  <a:schemeClr val="bg1"/>
                </a:solidFill>
                <a:latin typeface="Palatino Linotype" panose="02040502050505030304" pitchFamily="18" charset="0"/>
              </a:rPr>
              <a:t>angekommen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fragt</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Sokrates</a:t>
            </a:r>
            <a:r>
              <a:rPr lang="en-GB" sz="1700" i="1" dirty="0">
                <a:solidFill>
                  <a:schemeClr val="bg1"/>
                </a:solidFill>
                <a:latin typeface="Palatino Linotype" panose="02040502050505030304" pitchFamily="18" charset="0"/>
              </a:rPr>
              <a:t> den </a:t>
            </a:r>
            <a:r>
              <a:rPr lang="en-GB" sz="1700" i="1" dirty="0" err="1">
                <a:solidFill>
                  <a:schemeClr val="bg1"/>
                </a:solidFill>
                <a:latin typeface="Palatino Linotype" panose="02040502050505030304" pitchFamily="18" charset="0"/>
              </a:rPr>
              <a:t>Sophisten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worin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Hippokrates</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besser</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werde</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wenn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er</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bei</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ihm</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höre</a:t>
            </a:r>
            <a:r>
              <a:rPr lang="en-GB" sz="1700" i="1" dirty="0">
                <a:solidFill>
                  <a:schemeClr val="bg1"/>
                </a:solidFill>
                <a:latin typeface="Palatino Linotype" panose="02040502050505030304" pitchFamily="18" charset="0"/>
              </a:rPr>
              <a:t>. Protagoras </a:t>
            </a:r>
            <a:r>
              <a:rPr lang="en-GB" sz="1700" i="1" dirty="0" err="1">
                <a:solidFill>
                  <a:schemeClr val="bg1"/>
                </a:solidFill>
                <a:latin typeface="Palatino Linotype" panose="02040502050505030304" pitchFamily="18" charset="0"/>
              </a:rPr>
              <a:t>antwortet</a:t>
            </a:r>
            <a:r>
              <a:rPr lang="en-GB" sz="1700" i="1" dirty="0">
                <a:solidFill>
                  <a:schemeClr val="bg1"/>
                </a:solidFill>
                <a:latin typeface="Palatino Linotype" panose="02040502050505030304" pitchFamily="18" charset="0"/>
              </a:rPr>
              <a:t>:</a:t>
            </a:r>
            <a:endParaRPr lang="de-DE" sz="1700" dirty="0">
              <a:solidFill>
                <a:schemeClr val="bg1"/>
              </a:solidFill>
              <a:latin typeface="Palatino Linotype" panose="02040502050505030304" pitchFamily="18" charset="0"/>
            </a:endParaRPr>
          </a:p>
          <a:p>
            <a:pPr>
              <a:lnSpc>
                <a:spcPts val="2200"/>
              </a:lnSpc>
            </a:pPr>
            <a:r>
              <a:rPr lang="en-GB" sz="1700" b="1" dirty="0">
                <a:solidFill>
                  <a:schemeClr val="bg1"/>
                </a:solidFill>
                <a:latin typeface="Palatino Linotype" panose="02040502050505030304" pitchFamily="18" charset="0"/>
              </a:rPr>
              <a:t> </a:t>
            </a:r>
            <a:endParaRPr lang="de-DE" sz="1700" dirty="0">
              <a:solidFill>
                <a:schemeClr val="bg1"/>
              </a:solidFill>
              <a:latin typeface="Palatino Linotype" panose="02040502050505030304" pitchFamily="18" charset="0"/>
            </a:endParaRPr>
          </a:p>
          <a:p>
            <a:pPr>
              <a:lnSpc>
                <a:spcPts val="2200"/>
              </a:lnSpc>
              <a:spcAft>
                <a:spcPts val="1000"/>
              </a:spcAft>
            </a:pPr>
            <a:r>
              <a:rPr lang="en-GB" sz="1700" b="1" dirty="0" err="1">
                <a:solidFill>
                  <a:schemeClr val="bg1"/>
                </a:solidFill>
                <a:latin typeface="Palatino Linotype" panose="02040502050505030304" pitchFamily="18" charset="0"/>
              </a:rPr>
              <a:t>Πρωτ</a:t>
            </a:r>
            <a:r>
              <a:rPr lang="en-GB" sz="1700" b="1" dirty="0">
                <a:solidFill>
                  <a:schemeClr val="bg1"/>
                </a:solidFill>
                <a:latin typeface="Palatino Linotype" panose="02040502050505030304" pitchFamily="18" charset="0"/>
              </a:rPr>
              <a:t>αγόρας</a:t>
            </a:r>
            <a:r>
              <a:rPr lang="en-GB" sz="1700" dirty="0">
                <a:solidFill>
                  <a:schemeClr val="bg1"/>
                </a:solidFill>
                <a:latin typeface="Palatino Linotype" panose="02040502050505030304" pitchFamily="18" charset="0"/>
              </a:rPr>
              <a:t>· Σύ τε καλῶς ἐρωτᾷς, ὦ Σώκρατες, καὶ ἐγὼ τοῖς καλῶς ἐρωτῶσι χαίρω ἀποκρινόμενος. </a:t>
            </a:r>
            <a:r>
              <a:rPr lang="en-GB" sz="1700" dirty="0" err="1">
                <a:solidFill>
                  <a:schemeClr val="bg1"/>
                </a:solidFill>
                <a:latin typeface="Palatino Linotype" panose="02040502050505030304" pitchFamily="18" charset="0"/>
              </a:rPr>
              <a:t>Οἱ</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μὲν</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ἄλλοι</a:t>
            </a:r>
            <a:r>
              <a:rPr lang="en-GB" sz="1700" dirty="0">
                <a:solidFill>
                  <a:schemeClr val="bg1"/>
                </a:solidFill>
                <a:latin typeface="Palatino Linotype" panose="02040502050505030304" pitchFamily="18" charset="0"/>
              </a:rPr>
              <a:t> </a:t>
            </a:r>
            <a:r>
              <a:rPr lang="en-GB" sz="1700" dirty="0" err="1" smtClean="0">
                <a:solidFill>
                  <a:schemeClr val="bg1"/>
                </a:solidFill>
                <a:latin typeface="Palatino Linotype" panose="02040502050505030304" pitchFamily="18" charset="0"/>
              </a:rPr>
              <a:t>φιλόσοφοι</a:t>
            </a:r>
            <a:r>
              <a:rPr lang="en-GB" sz="1700" dirty="0" smtClean="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λω</a:t>
            </a:r>
            <a:r>
              <a:rPr lang="en-GB" sz="1700" dirty="0">
                <a:solidFill>
                  <a:schemeClr val="bg1"/>
                </a:solidFill>
                <a:latin typeface="Palatino Linotype" panose="02040502050505030304" pitchFamily="18" charset="0"/>
              </a:rPr>
              <a:t>βῶνται τοὺς νέους λογισμούς τε καὶ ἀστρονομίαν καὶ γεωμετρίαν καὶ μουσικὴν διδάσκοντες· παρ᾿ ἐμοὶ δὲ κτᾶται Ἱπποκράτης εὐβουλίαν περὶ τῶν οἰκείων καὶ τῶν πολιτικῶν πραγμάτων.</a:t>
            </a:r>
            <a:endParaRPr lang="de-DE" sz="1700" dirty="0">
              <a:solidFill>
                <a:schemeClr val="bg1"/>
              </a:solidFill>
              <a:latin typeface="Palatino Linotype" panose="02040502050505030304" pitchFamily="18" charset="0"/>
            </a:endParaRPr>
          </a:p>
          <a:p>
            <a:pPr>
              <a:lnSpc>
                <a:spcPts val="2200"/>
              </a:lnSpc>
            </a:pPr>
            <a:r>
              <a:rPr lang="en-GB" sz="1700" dirty="0">
                <a:solidFill>
                  <a:schemeClr val="bg1"/>
                </a:solidFill>
                <a:latin typeface="Palatino Linotype" panose="02040502050505030304" pitchFamily="18" charset="0"/>
              </a:rPr>
              <a:t> </a:t>
            </a:r>
            <a:r>
              <a:rPr lang="en-GB" sz="1700" b="1" dirty="0" err="1" smtClean="0">
                <a:solidFill>
                  <a:schemeClr val="bg1"/>
                </a:solidFill>
                <a:latin typeface="Palatino Linotype" panose="02040502050505030304" pitchFamily="18" charset="0"/>
              </a:rPr>
              <a:t>Σω</a:t>
            </a:r>
            <a:r>
              <a:rPr lang="en-GB" sz="1700" dirty="0">
                <a:solidFill>
                  <a:schemeClr val="bg1"/>
                </a:solidFill>
                <a:latin typeface="Palatino Linotype" panose="02040502050505030304" pitchFamily="18" charset="0"/>
              </a:rPr>
              <a:t>· Καταμα</a:t>
            </a:r>
            <a:r>
              <a:rPr lang="en-GB" sz="1700" dirty="0" err="1">
                <a:solidFill>
                  <a:schemeClr val="bg1"/>
                </a:solidFill>
                <a:latin typeface="Palatino Linotype" panose="02040502050505030304" pitchFamily="18" charset="0"/>
              </a:rPr>
              <a:t>νθάνω</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Δοκεῖς</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γάρ</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μοι</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λέγειν</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τὴν</a:t>
            </a:r>
            <a:r>
              <a:rPr lang="en-GB" sz="1700" dirty="0">
                <a:solidFill>
                  <a:schemeClr val="bg1"/>
                </a:solidFill>
                <a:latin typeface="Palatino Linotype" panose="02040502050505030304" pitchFamily="18" charset="0"/>
              </a:rPr>
              <a:t> π</a:t>
            </a:r>
            <a:r>
              <a:rPr lang="en-GB" sz="1700" dirty="0" err="1">
                <a:solidFill>
                  <a:schemeClr val="bg1"/>
                </a:solidFill>
                <a:latin typeface="Palatino Linotype" panose="02040502050505030304" pitchFamily="18" charset="0"/>
              </a:rPr>
              <a:t>ολιτικὴν</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τέχνην</a:t>
            </a:r>
            <a:r>
              <a:rPr lang="en-GB" sz="1700" dirty="0">
                <a:solidFill>
                  <a:schemeClr val="bg1"/>
                </a:solidFill>
                <a:latin typeface="Palatino Linotype" panose="02040502050505030304" pitchFamily="18" charset="0"/>
              </a:rPr>
              <a:t> καὶ </a:t>
            </a:r>
            <a:endParaRPr lang="de-DE" sz="1700" dirty="0">
              <a:solidFill>
                <a:schemeClr val="bg1"/>
              </a:solidFill>
              <a:latin typeface="Palatino Linotype" panose="02040502050505030304" pitchFamily="18" charset="0"/>
            </a:endParaRPr>
          </a:p>
          <a:p>
            <a:pPr>
              <a:lnSpc>
                <a:spcPts val="2200"/>
              </a:lnSpc>
              <a:spcAft>
                <a:spcPts val="1000"/>
              </a:spcAft>
            </a:pPr>
            <a:r>
              <a:rPr lang="en-GB" sz="1700" dirty="0">
                <a:solidFill>
                  <a:schemeClr val="bg1"/>
                </a:solidFill>
                <a:latin typeface="Palatino Linotype" panose="02040502050505030304" pitchFamily="18" charset="0"/>
              </a:rPr>
              <a:t>ὑπ</a:t>
            </a:r>
            <a:r>
              <a:rPr lang="en-GB" sz="1700" dirty="0" err="1">
                <a:solidFill>
                  <a:schemeClr val="bg1"/>
                </a:solidFill>
                <a:latin typeface="Palatino Linotype" panose="02040502050505030304" pitchFamily="18" charset="0"/>
              </a:rPr>
              <a:t>ισχνεῖσθ</a:t>
            </a:r>
            <a:r>
              <a:rPr lang="en-GB" sz="1700" dirty="0">
                <a:solidFill>
                  <a:schemeClr val="bg1"/>
                </a:solidFill>
                <a:latin typeface="Palatino Linotype" panose="02040502050505030304" pitchFamily="18" charset="0"/>
              </a:rPr>
              <a:t>αι </a:t>
            </a:r>
            <a:r>
              <a:rPr lang="en-GB" sz="1700" b="1" dirty="0">
                <a:solidFill>
                  <a:srgbClr val="FF0000"/>
                </a:solidFill>
                <a:latin typeface="Palatino Linotype" panose="02040502050505030304" pitchFamily="18" charset="0"/>
              </a:rPr>
              <a:t>ποιεῖν</a:t>
            </a:r>
            <a:r>
              <a:rPr lang="en-GB" sz="1700" dirty="0">
                <a:solidFill>
                  <a:srgbClr val="FF0000"/>
                </a:solidFill>
                <a:latin typeface="Palatino Linotype" panose="02040502050505030304" pitchFamily="18" charset="0"/>
              </a:rPr>
              <a:t> </a:t>
            </a:r>
            <a:r>
              <a:rPr lang="en-GB" sz="1700" dirty="0">
                <a:solidFill>
                  <a:schemeClr val="bg1"/>
                </a:solidFill>
                <a:latin typeface="Palatino Linotype" panose="02040502050505030304" pitchFamily="18" charset="0"/>
              </a:rPr>
              <a:t>ἄνδρας ἀγαθοὺς πολίτας.</a:t>
            </a:r>
            <a:endParaRPr lang="de-DE" sz="1700" dirty="0">
              <a:solidFill>
                <a:schemeClr val="bg1"/>
              </a:solidFill>
              <a:latin typeface="Palatino Linotype" panose="02040502050505030304" pitchFamily="18" charset="0"/>
            </a:endParaRPr>
          </a:p>
          <a:p>
            <a:pPr>
              <a:lnSpc>
                <a:spcPts val="2200"/>
              </a:lnSpc>
            </a:pPr>
            <a:r>
              <a:rPr lang="it-IT" sz="1700" b="1" dirty="0">
                <a:solidFill>
                  <a:schemeClr val="bg1"/>
                </a:solidFill>
                <a:latin typeface="Palatino Linotype" panose="02040502050505030304" pitchFamily="18" charset="0"/>
              </a:rPr>
              <a:t> </a:t>
            </a:r>
            <a:r>
              <a:rPr lang="it-IT" sz="1700" b="1" dirty="0" err="1" smtClean="0">
                <a:solidFill>
                  <a:schemeClr val="bg1"/>
                </a:solidFill>
                <a:latin typeface="Palatino Linotype" panose="02040502050505030304" pitchFamily="18" charset="0"/>
              </a:rPr>
              <a:t>Πρ</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Αὐτὸ</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μὲν</a:t>
            </a:r>
            <a:r>
              <a:rPr lang="it-IT" sz="1700" dirty="0">
                <a:solidFill>
                  <a:schemeClr val="bg1"/>
                </a:solidFill>
                <a:latin typeface="Palatino Linotype" panose="02040502050505030304" pitchFamily="18" charset="0"/>
              </a:rPr>
              <a:t> </a:t>
            </a:r>
            <a:r>
              <a:rPr lang="it-IT" sz="1700" dirty="0" smtClean="0">
                <a:solidFill>
                  <a:schemeClr val="bg1"/>
                </a:solidFill>
                <a:latin typeface="Palatino Linotype" panose="02040502050505030304" pitchFamily="18" charset="0"/>
              </a:rPr>
              <a:t>ο</a:t>
            </a:r>
            <a:r>
              <a:rPr lang="el-GR" sz="1700" dirty="0" smtClean="0">
                <a:solidFill>
                  <a:schemeClr val="bg1"/>
                </a:solidFill>
                <a:latin typeface="Palatino Linotype" panose="02040502050505030304" pitchFamily="18" charset="0"/>
              </a:rPr>
              <a:t>ὖ</a:t>
            </a:r>
            <a:r>
              <a:rPr lang="it-IT" sz="1700" dirty="0" smtClean="0">
                <a:solidFill>
                  <a:schemeClr val="bg1"/>
                </a:solidFill>
                <a:latin typeface="Palatino Linotype" panose="02040502050505030304" pitchFamily="18" charset="0"/>
              </a:rPr>
              <a:t>ν </a:t>
            </a:r>
            <a:r>
              <a:rPr lang="it-IT" sz="1700" dirty="0" err="1">
                <a:solidFill>
                  <a:schemeClr val="bg1"/>
                </a:solidFill>
                <a:latin typeface="Palatino Linotype" panose="02040502050505030304" pitchFamily="18" charset="0"/>
              </a:rPr>
              <a:t>τοῦτό</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ἐστιν</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τὸ</a:t>
            </a:r>
            <a:r>
              <a:rPr lang="it-IT" sz="1700" dirty="0">
                <a:solidFill>
                  <a:schemeClr val="bg1"/>
                </a:solidFill>
                <a:latin typeface="Palatino Linotype" panose="02040502050505030304" pitchFamily="18" charset="0"/>
              </a:rPr>
              <a:t> ἐπ</a:t>
            </a:r>
            <a:r>
              <a:rPr lang="it-IT" sz="1700" dirty="0" err="1">
                <a:solidFill>
                  <a:schemeClr val="bg1"/>
                </a:solidFill>
                <a:latin typeface="Palatino Linotype" panose="02040502050505030304" pitchFamily="18" charset="0"/>
              </a:rPr>
              <a:t>άγγελμ</a:t>
            </a:r>
            <a:r>
              <a:rPr lang="it-IT" sz="1700" dirty="0">
                <a:solidFill>
                  <a:schemeClr val="bg1"/>
                </a:solidFill>
                <a:latin typeface="Palatino Linotype" panose="02040502050505030304" pitchFamily="18" charset="0"/>
              </a:rPr>
              <a:t>α</a:t>
            </a:r>
            <a:r>
              <a:rPr lang="en-GB" sz="1700" dirty="0">
                <a:solidFill>
                  <a:schemeClr val="bg1"/>
                </a:solidFill>
                <a:latin typeface="Palatino Linotype" panose="02040502050505030304" pitchFamily="18" charset="0"/>
              </a:rPr>
              <a:t>, </a:t>
            </a:r>
            <a:r>
              <a:rPr lang="it-IT" sz="1700" dirty="0">
                <a:solidFill>
                  <a:schemeClr val="bg1"/>
                </a:solidFill>
                <a:latin typeface="Palatino Linotype" panose="02040502050505030304" pitchFamily="18" charset="0"/>
              </a:rPr>
              <a:t>ὃ ἐπα</a:t>
            </a:r>
            <a:r>
              <a:rPr lang="it-IT" sz="1700" dirty="0" err="1">
                <a:solidFill>
                  <a:schemeClr val="bg1"/>
                </a:solidFill>
                <a:latin typeface="Palatino Linotype" panose="02040502050505030304" pitchFamily="18" charset="0"/>
              </a:rPr>
              <a:t>γγέλλομ</a:t>
            </a:r>
            <a:r>
              <a:rPr lang="it-IT" sz="1700" dirty="0">
                <a:solidFill>
                  <a:schemeClr val="bg1"/>
                </a:solidFill>
                <a:latin typeface="Palatino Linotype" panose="02040502050505030304" pitchFamily="18" charset="0"/>
              </a:rPr>
              <a:t>αι</a:t>
            </a:r>
            <a:r>
              <a:rPr lang="en-GB" sz="1700" dirty="0" smtClean="0">
                <a:solidFill>
                  <a:schemeClr val="bg1"/>
                </a:solidFill>
                <a:latin typeface="Palatino Linotype" panose="02040502050505030304" pitchFamily="18" charset="0"/>
              </a:rPr>
              <a:t>.</a:t>
            </a:r>
            <a:endParaRPr lang="de-DE"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25240717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95535" y="187712"/>
            <a:ext cx="8352929" cy="5427127"/>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Protagoras </a:t>
            </a:r>
            <a:r>
              <a:rPr lang="de-DE" sz="2000" b="1" u="sng" dirty="0" smtClean="0">
                <a:solidFill>
                  <a:schemeClr val="bg1"/>
                </a:solidFill>
                <a:latin typeface="Palatino Linotype" panose="02040502050505030304" pitchFamily="18" charset="0"/>
              </a:rPr>
              <a:t>in Athen</a:t>
            </a:r>
            <a:r>
              <a:rPr lang="de-DE" sz="1200" dirty="0" smtClean="0">
                <a:solidFill>
                  <a:schemeClr val="bg1"/>
                </a:solidFill>
                <a:latin typeface="Palatino Linotype" panose="02040502050505030304" pitchFamily="18" charset="0"/>
              </a:rPr>
              <a:t> (Protagoras 311b; 318d-319a, gekürzt)</a:t>
            </a:r>
            <a:r>
              <a:rPr lang="de-DE" sz="2000" b="1" u="sng" dirty="0" smtClean="0">
                <a:solidFill>
                  <a:schemeClr val="bg1"/>
                </a:solidFill>
                <a:latin typeface="Palatino Linotype" panose="02040502050505030304" pitchFamily="18" charset="0"/>
              </a:rPr>
              <a:t> </a:t>
            </a:r>
          </a:p>
          <a:p>
            <a:pPr>
              <a:lnSpc>
                <a:spcPts val="2200"/>
              </a:lnSpc>
              <a:spcAft>
                <a:spcPts val="1000"/>
              </a:spcAft>
            </a:pPr>
            <a:r>
              <a:rPr lang="en-GB" sz="1700" b="1" dirty="0" err="1">
                <a:solidFill>
                  <a:schemeClr val="bg1"/>
                </a:solidFill>
                <a:latin typeface="Palatino Linotype" panose="02040502050505030304" pitchFamily="18" charset="0"/>
              </a:rPr>
              <a:t>Σωκράτης</a:t>
            </a:r>
            <a:r>
              <a:rPr lang="en-GB" sz="1700" dirty="0">
                <a:solidFill>
                  <a:schemeClr val="bg1"/>
                </a:solidFill>
                <a:latin typeface="Palatino Linotype" panose="02040502050505030304" pitchFamily="18" charset="0"/>
              </a:rPr>
              <a:t>· Καὶ </a:t>
            </a:r>
            <a:r>
              <a:rPr lang="en-GB" sz="1700" dirty="0" err="1">
                <a:solidFill>
                  <a:schemeClr val="bg1"/>
                </a:solidFill>
                <a:latin typeface="Palatino Linotype" panose="02040502050505030304" pitchFamily="18" charset="0"/>
              </a:rPr>
              <a:t>ἐγὼ</a:t>
            </a:r>
            <a:r>
              <a:rPr lang="en-GB" sz="1700" dirty="0">
                <a:solidFill>
                  <a:schemeClr val="bg1"/>
                </a:solidFill>
                <a:latin typeface="Palatino Linotype" panose="02040502050505030304" pitchFamily="18" charset="0"/>
              </a:rPr>
              <a:t> π</a:t>
            </a:r>
            <a:r>
              <a:rPr lang="en-GB" sz="1700" dirty="0" err="1">
                <a:solidFill>
                  <a:schemeClr val="bg1"/>
                </a:solidFill>
                <a:latin typeface="Palatino Linotype" panose="02040502050505030304" pitchFamily="18" charset="0"/>
              </a:rPr>
              <a:t>ειρώμενος</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τοῦ</a:t>
            </a:r>
            <a:r>
              <a:rPr lang="en-GB" sz="1700" dirty="0">
                <a:solidFill>
                  <a:schemeClr val="bg1"/>
                </a:solidFill>
                <a:latin typeface="Palatino Linotype" panose="02040502050505030304" pitchFamily="18" charset="0"/>
              </a:rPr>
              <a:t> Ἱππ</a:t>
            </a:r>
            <a:r>
              <a:rPr lang="en-GB" sz="1700" dirty="0" err="1">
                <a:solidFill>
                  <a:schemeClr val="bg1"/>
                </a:solidFill>
                <a:latin typeface="Palatino Linotype" panose="02040502050505030304" pitchFamily="18" charset="0"/>
              </a:rPr>
              <a:t>οκράτους</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διεσκό</a:t>
            </a:r>
            <a:r>
              <a:rPr lang="en-GB" sz="1700" dirty="0">
                <a:solidFill>
                  <a:schemeClr val="bg1"/>
                </a:solidFill>
                <a:latin typeface="Palatino Linotype" panose="02040502050505030304" pitchFamily="18" charset="0"/>
              </a:rPr>
              <a:t>πουν καὶ ἠρώτων· </a:t>
            </a:r>
            <a:r>
              <a:rPr lang="de-AT" sz="1700" dirty="0">
                <a:solidFill>
                  <a:schemeClr val="bg1"/>
                </a:solidFill>
                <a:latin typeface="Palatino Linotype" panose="02040502050505030304" pitchFamily="18" charset="0"/>
              </a:rPr>
              <a:t>„</a:t>
            </a:r>
            <a:r>
              <a:rPr lang="en-GB" sz="1700" dirty="0">
                <a:solidFill>
                  <a:schemeClr val="bg1"/>
                </a:solidFill>
                <a:latin typeface="Palatino Linotype" panose="02040502050505030304" pitchFamily="18" charset="0"/>
              </a:rPr>
              <a:t>Πα</a:t>
            </a:r>
            <a:r>
              <a:rPr lang="en-GB" sz="1700" dirty="0" err="1">
                <a:solidFill>
                  <a:schemeClr val="bg1"/>
                </a:solidFill>
                <a:latin typeface="Palatino Linotype" panose="02040502050505030304" pitchFamily="18" charset="0"/>
              </a:rPr>
              <a:t>ρὰ</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Πρωτ</a:t>
            </a:r>
            <a:r>
              <a:rPr lang="en-GB" sz="1700" dirty="0">
                <a:solidFill>
                  <a:schemeClr val="bg1"/>
                </a:solidFill>
                <a:latin typeface="Palatino Linotype" panose="02040502050505030304" pitchFamily="18" charset="0"/>
              </a:rPr>
              <a:t>αγόραν νῦν ἐπιχειρεῖς φοιτᾶν </a:t>
            </a:r>
            <a:r>
              <a:rPr lang="en-GB" sz="1700" b="1" dirty="0" smtClean="0">
                <a:solidFill>
                  <a:srgbClr val="FF0000"/>
                </a:solidFill>
                <a:latin typeface="Palatino Linotype" panose="02040502050505030304" pitchFamily="18" charset="0"/>
              </a:rPr>
              <a:t>ἀ</a:t>
            </a:r>
            <a:r>
              <a:rPr lang="el-GR" sz="1700" b="1" dirty="0" smtClean="0">
                <a:solidFill>
                  <a:srgbClr val="FF0000"/>
                </a:solidFill>
                <a:latin typeface="Palatino Linotype" panose="02040502050505030304" pitchFamily="18" charset="0"/>
              </a:rPr>
              <a:t>ρ</a:t>
            </a:r>
            <a:r>
              <a:rPr lang="en-GB" sz="1700" b="1" dirty="0" err="1" smtClean="0">
                <a:solidFill>
                  <a:srgbClr val="FF0000"/>
                </a:solidFill>
                <a:latin typeface="Palatino Linotype" panose="02040502050505030304" pitchFamily="18" charset="0"/>
              </a:rPr>
              <a:t>γύριον</a:t>
            </a:r>
            <a:r>
              <a:rPr lang="en-GB" sz="1700" b="1" dirty="0" smtClean="0">
                <a:solidFill>
                  <a:srgbClr val="FF0000"/>
                </a:solidFill>
                <a:latin typeface="Palatino Linotype" panose="02040502050505030304" pitchFamily="18" charset="0"/>
              </a:rPr>
              <a:t> </a:t>
            </a:r>
            <a:r>
              <a:rPr lang="en-GB" sz="1700" b="1" dirty="0">
                <a:solidFill>
                  <a:srgbClr val="FF0000"/>
                </a:solidFill>
                <a:latin typeface="Palatino Linotype" panose="02040502050505030304" pitchFamily="18" charset="0"/>
              </a:rPr>
              <a:t>τελῶν </a:t>
            </a:r>
            <a:r>
              <a:rPr lang="en-GB" sz="1700" dirty="0">
                <a:solidFill>
                  <a:schemeClr val="bg1"/>
                </a:solidFill>
                <a:latin typeface="Palatino Linotype" panose="02040502050505030304" pitchFamily="18" charset="0"/>
              </a:rPr>
              <a:t>ἐκείνῳ – τίνος ἕνεκα;</a:t>
            </a:r>
            <a:r>
              <a:rPr lang="de-AT" sz="1700" dirty="0">
                <a:solidFill>
                  <a:schemeClr val="bg1"/>
                </a:solidFill>
                <a:latin typeface="Palatino Linotype" panose="02040502050505030304" pitchFamily="18" charset="0"/>
              </a:rPr>
              <a:t>“</a:t>
            </a:r>
            <a:endParaRPr lang="de-DE" sz="1700" dirty="0">
              <a:solidFill>
                <a:schemeClr val="bg1"/>
              </a:solidFill>
              <a:latin typeface="Palatino Linotype" panose="02040502050505030304" pitchFamily="18" charset="0"/>
            </a:endParaRPr>
          </a:p>
          <a:p>
            <a:pPr>
              <a:lnSpc>
                <a:spcPts val="2200"/>
              </a:lnSpc>
            </a:pPr>
            <a:r>
              <a:rPr lang="en-GB" sz="1700" dirty="0">
                <a:solidFill>
                  <a:schemeClr val="bg1"/>
                </a:solidFill>
                <a:latin typeface="Palatino Linotype" panose="02040502050505030304" pitchFamily="18" charset="0"/>
              </a:rPr>
              <a:t> </a:t>
            </a:r>
            <a:r>
              <a:rPr lang="en-GB" sz="1700" dirty="0" smtClean="0">
                <a:solidFill>
                  <a:schemeClr val="bg1"/>
                </a:solidFill>
                <a:latin typeface="Palatino Linotype" panose="02040502050505030304" pitchFamily="18" charset="0"/>
              </a:rPr>
              <a:t>Ἱ</a:t>
            </a:r>
            <a:r>
              <a:rPr lang="en-GB" sz="1700" b="1" dirty="0" smtClean="0">
                <a:solidFill>
                  <a:schemeClr val="bg1"/>
                </a:solidFill>
                <a:latin typeface="Palatino Linotype" panose="02040502050505030304" pitchFamily="18" charset="0"/>
              </a:rPr>
              <a:t>ππ</a:t>
            </a:r>
            <a:r>
              <a:rPr lang="en-GB" sz="1700" b="1" dirty="0" err="1" smtClean="0">
                <a:solidFill>
                  <a:schemeClr val="bg1"/>
                </a:solidFill>
                <a:latin typeface="Palatino Linotype" panose="02040502050505030304" pitchFamily="18" charset="0"/>
              </a:rPr>
              <a:t>οκρ</a:t>
            </a:r>
            <a:r>
              <a:rPr lang="en-GB" sz="1700" b="1" dirty="0" smtClean="0">
                <a:solidFill>
                  <a:schemeClr val="bg1"/>
                </a:solidFill>
                <a:latin typeface="Palatino Linotype" panose="02040502050505030304" pitchFamily="18" charset="0"/>
              </a:rPr>
              <a:t>ατης</a:t>
            </a:r>
            <a:r>
              <a:rPr lang="en-GB" sz="1700" dirty="0">
                <a:solidFill>
                  <a:schemeClr val="bg1"/>
                </a:solidFill>
                <a:latin typeface="Palatino Linotype" panose="02040502050505030304" pitchFamily="18" charset="0"/>
              </a:rPr>
              <a:t>· Πρωταγόρας </a:t>
            </a:r>
            <a:r>
              <a:rPr lang="en-GB" sz="1700" b="1" dirty="0">
                <a:solidFill>
                  <a:srgbClr val="FF0000"/>
                </a:solidFill>
                <a:latin typeface="Palatino Linotype" panose="02040502050505030304" pitchFamily="18" charset="0"/>
              </a:rPr>
              <a:t>δεινὸν ποιεῖ </a:t>
            </a:r>
            <a:r>
              <a:rPr lang="en-GB" sz="1700" dirty="0">
                <a:solidFill>
                  <a:schemeClr val="bg1"/>
                </a:solidFill>
                <a:latin typeface="Palatino Linotype" panose="02040502050505030304" pitchFamily="18" charset="0"/>
              </a:rPr>
              <a:t>λέγειν διδάσκων </a:t>
            </a:r>
            <a:r>
              <a:rPr lang="en-GB" sz="1700" dirty="0" smtClean="0">
                <a:solidFill>
                  <a:schemeClr val="bg1"/>
                </a:solidFill>
                <a:latin typeface="Palatino Linotype" panose="02040502050505030304" pitchFamily="18" charset="0"/>
              </a:rPr>
              <a:t>ε</a:t>
            </a:r>
            <a:r>
              <a:rPr lang="el-GR" sz="1700" dirty="0" smtClean="0">
                <a:solidFill>
                  <a:schemeClr val="bg1"/>
                </a:solidFill>
                <a:latin typeface="Palatino Linotype" panose="02040502050505030304" pitchFamily="18" charset="0"/>
              </a:rPr>
              <a:t>ὖ</a:t>
            </a:r>
            <a:r>
              <a:rPr lang="en-GB" sz="1700" dirty="0" smtClean="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χρῆσθ</a:t>
            </a:r>
            <a:r>
              <a:rPr lang="en-GB" sz="1700" dirty="0">
                <a:solidFill>
                  <a:schemeClr val="bg1"/>
                </a:solidFill>
                <a:latin typeface="Palatino Linotype" panose="02040502050505030304" pitchFamily="18" charset="0"/>
              </a:rPr>
              <a:t>αι </a:t>
            </a:r>
            <a:endParaRPr lang="en-GB" sz="1700" dirty="0" smtClean="0">
              <a:solidFill>
                <a:schemeClr val="bg1"/>
              </a:solidFill>
              <a:latin typeface="Palatino Linotype" panose="02040502050505030304" pitchFamily="18" charset="0"/>
            </a:endParaRPr>
          </a:p>
          <a:p>
            <a:pPr>
              <a:lnSpc>
                <a:spcPts val="2200"/>
              </a:lnSpc>
            </a:pPr>
            <a:r>
              <a:rPr lang="en-GB" sz="1700" b="1" dirty="0">
                <a:solidFill>
                  <a:schemeClr val="bg1"/>
                </a:solidFill>
                <a:latin typeface="Palatino Linotype" panose="02040502050505030304" pitchFamily="18" charset="0"/>
              </a:rPr>
              <a:t> </a:t>
            </a:r>
            <a:r>
              <a:rPr lang="en-GB" sz="1700" b="1" dirty="0" err="1" smtClean="0">
                <a:solidFill>
                  <a:srgbClr val="FF0000"/>
                </a:solidFill>
                <a:latin typeface="Palatino Linotype" panose="02040502050505030304" pitchFamily="18" charset="0"/>
              </a:rPr>
              <a:t>τῇ</a:t>
            </a:r>
            <a:r>
              <a:rPr lang="en-GB" sz="1700" b="1" dirty="0" smtClean="0">
                <a:solidFill>
                  <a:srgbClr val="FF0000"/>
                </a:solidFill>
                <a:latin typeface="Palatino Linotype" panose="02040502050505030304" pitchFamily="18" charset="0"/>
              </a:rPr>
              <a:t> </a:t>
            </a:r>
            <a:r>
              <a:rPr lang="en-GB" sz="1700" b="1" dirty="0">
                <a:solidFill>
                  <a:srgbClr val="FF0000"/>
                </a:solidFill>
                <a:latin typeface="Palatino Linotype" panose="02040502050505030304" pitchFamily="18" charset="0"/>
              </a:rPr>
              <a:t>ῥητορικῇ</a:t>
            </a:r>
            <a:r>
              <a:rPr lang="en-GB" sz="1700" dirty="0">
                <a:solidFill>
                  <a:schemeClr val="bg1"/>
                </a:solidFill>
                <a:latin typeface="Palatino Linotype" panose="02040502050505030304" pitchFamily="18" charset="0"/>
              </a:rPr>
              <a:t>.</a:t>
            </a:r>
            <a:endParaRPr lang="de-DE" sz="1700" dirty="0">
              <a:solidFill>
                <a:schemeClr val="bg1"/>
              </a:solidFill>
              <a:latin typeface="Palatino Linotype" panose="02040502050505030304" pitchFamily="18" charset="0"/>
            </a:endParaRPr>
          </a:p>
          <a:p>
            <a:pPr>
              <a:lnSpc>
                <a:spcPts val="2200"/>
              </a:lnSpc>
            </a:pPr>
            <a:r>
              <a:rPr lang="en-GB" sz="1700" dirty="0">
                <a:solidFill>
                  <a:schemeClr val="bg1"/>
                </a:solidFill>
                <a:latin typeface="Palatino Linotype" panose="02040502050505030304" pitchFamily="18" charset="0"/>
              </a:rPr>
              <a:t> </a:t>
            </a:r>
            <a:endParaRPr lang="de-DE" sz="1700" dirty="0">
              <a:solidFill>
                <a:schemeClr val="bg1"/>
              </a:solidFill>
              <a:latin typeface="Palatino Linotype" panose="02040502050505030304" pitchFamily="18" charset="0"/>
            </a:endParaRPr>
          </a:p>
          <a:p>
            <a:pPr>
              <a:lnSpc>
                <a:spcPts val="2200"/>
              </a:lnSpc>
            </a:pPr>
            <a:r>
              <a:rPr lang="en-GB" sz="1700" i="1" dirty="0" err="1">
                <a:solidFill>
                  <a:schemeClr val="bg1"/>
                </a:solidFill>
                <a:latin typeface="Palatino Linotype" panose="02040502050505030304" pitchFamily="18" charset="0"/>
              </a:rPr>
              <a:t>Bei</a:t>
            </a:r>
            <a:r>
              <a:rPr lang="en-GB" sz="1700" i="1" dirty="0">
                <a:solidFill>
                  <a:schemeClr val="bg1"/>
                </a:solidFill>
                <a:latin typeface="Palatino Linotype" panose="02040502050505030304" pitchFamily="18" charset="0"/>
              </a:rPr>
              <a:t> Protagoras </a:t>
            </a:r>
            <a:r>
              <a:rPr lang="en-GB" sz="1700" i="1" dirty="0" err="1">
                <a:solidFill>
                  <a:schemeClr val="bg1"/>
                </a:solidFill>
                <a:latin typeface="Palatino Linotype" panose="02040502050505030304" pitchFamily="18" charset="0"/>
              </a:rPr>
              <a:t>angekommen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fragt</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Sokrates</a:t>
            </a:r>
            <a:r>
              <a:rPr lang="en-GB" sz="1700" i="1" dirty="0">
                <a:solidFill>
                  <a:schemeClr val="bg1"/>
                </a:solidFill>
                <a:latin typeface="Palatino Linotype" panose="02040502050505030304" pitchFamily="18" charset="0"/>
              </a:rPr>
              <a:t> den </a:t>
            </a:r>
            <a:r>
              <a:rPr lang="en-GB" sz="1700" i="1" dirty="0" err="1">
                <a:solidFill>
                  <a:schemeClr val="bg1"/>
                </a:solidFill>
                <a:latin typeface="Palatino Linotype" panose="02040502050505030304" pitchFamily="18" charset="0"/>
              </a:rPr>
              <a:t>Sophisten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worin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Hippokrates</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besser</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werde</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wenn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er</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bei</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ihm</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höre</a:t>
            </a:r>
            <a:r>
              <a:rPr lang="en-GB" sz="1700" i="1" dirty="0">
                <a:solidFill>
                  <a:schemeClr val="bg1"/>
                </a:solidFill>
                <a:latin typeface="Palatino Linotype" panose="02040502050505030304" pitchFamily="18" charset="0"/>
              </a:rPr>
              <a:t>. Protagoras </a:t>
            </a:r>
            <a:r>
              <a:rPr lang="en-GB" sz="1700" i="1" dirty="0" err="1">
                <a:solidFill>
                  <a:schemeClr val="bg1"/>
                </a:solidFill>
                <a:latin typeface="Palatino Linotype" panose="02040502050505030304" pitchFamily="18" charset="0"/>
              </a:rPr>
              <a:t>antwortet</a:t>
            </a:r>
            <a:r>
              <a:rPr lang="en-GB" sz="1700" i="1" dirty="0">
                <a:solidFill>
                  <a:schemeClr val="bg1"/>
                </a:solidFill>
                <a:latin typeface="Palatino Linotype" panose="02040502050505030304" pitchFamily="18" charset="0"/>
              </a:rPr>
              <a:t>:</a:t>
            </a:r>
            <a:endParaRPr lang="de-DE" sz="1700" dirty="0">
              <a:solidFill>
                <a:schemeClr val="bg1"/>
              </a:solidFill>
              <a:latin typeface="Palatino Linotype" panose="02040502050505030304" pitchFamily="18" charset="0"/>
            </a:endParaRPr>
          </a:p>
          <a:p>
            <a:pPr>
              <a:lnSpc>
                <a:spcPts val="2200"/>
              </a:lnSpc>
            </a:pPr>
            <a:r>
              <a:rPr lang="en-GB" sz="1700" b="1" dirty="0">
                <a:solidFill>
                  <a:schemeClr val="bg1"/>
                </a:solidFill>
                <a:latin typeface="Palatino Linotype" panose="02040502050505030304" pitchFamily="18" charset="0"/>
              </a:rPr>
              <a:t> </a:t>
            </a:r>
            <a:endParaRPr lang="de-DE" sz="1700" dirty="0">
              <a:solidFill>
                <a:schemeClr val="bg1"/>
              </a:solidFill>
              <a:latin typeface="Palatino Linotype" panose="02040502050505030304" pitchFamily="18" charset="0"/>
            </a:endParaRPr>
          </a:p>
          <a:p>
            <a:pPr>
              <a:lnSpc>
                <a:spcPts val="2200"/>
              </a:lnSpc>
              <a:spcAft>
                <a:spcPts val="1000"/>
              </a:spcAft>
            </a:pPr>
            <a:r>
              <a:rPr lang="en-GB" sz="1700" b="1" dirty="0" err="1">
                <a:solidFill>
                  <a:schemeClr val="bg1"/>
                </a:solidFill>
                <a:latin typeface="Palatino Linotype" panose="02040502050505030304" pitchFamily="18" charset="0"/>
              </a:rPr>
              <a:t>Πρωτ</a:t>
            </a:r>
            <a:r>
              <a:rPr lang="en-GB" sz="1700" b="1" dirty="0">
                <a:solidFill>
                  <a:schemeClr val="bg1"/>
                </a:solidFill>
                <a:latin typeface="Palatino Linotype" panose="02040502050505030304" pitchFamily="18" charset="0"/>
              </a:rPr>
              <a:t>αγόρας</a:t>
            </a:r>
            <a:r>
              <a:rPr lang="en-GB" sz="1700" dirty="0">
                <a:solidFill>
                  <a:schemeClr val="bg1"/>
                </a:solidFill>
                <a:latin typeface="Palatino Linotype" panose="02040502050505030304" pitchFamily="18" charset="0"/>
              </a:rPr>
              <a:t>· Σύ τε καλῶς ἐρωτᾷς, ὦ Σώκρατες, καὶ ἐγὼ τοῖς καλῶς ἐρωτῶσι χαίρω ἀποκρινόμενος. </a:t>
            </a:r>
            <a:r>
              <a:rPr lang="en-GB" sz="1700" dirty="0" err="1">
                <a:solidFill>
                  <a:schemeClr val="bg1"/>
                </a:solidFill>
                <a:latin typeface="Palatino Linotype" panose="02040502050505030304" pitchFamily="18" charset="0"/>
              </a:rPr>
              <a:t>Οἱ</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μὲν</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ἄλλοι</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φιλόσοφοι</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λω</a:t>
            </a:r>
            <a:r>
              <a:rPr lang="en-GB" sz="1700" dirty="0">
                <a:solidFill>
                  <a:schemeClr val="bg1"/>
                </a:solidFill>
                <a:latin typeface="Palatino Linotype" panose="02040502050505030304" pitchFamily="18" charset="0"/>
              </a:rPr>
              <a:t>βῶνται τοὺς νέους </a:t>
            </a:r>
            <a:r>
              <a:rPr lang="en-GB" sz="1700" b="1" dirty="0">
                <a:solidFill>
                  <a:srgbClr val="FF0000"/>
                </a:solidFill>
                <a:latin typeface="Palatino Linotype" panose="02040502050505030304" pitchFamily="18" charset="0"/>
              </a:rPr>
              <a:t>λογισμούς</a:t>
            </a:r>
            <a:r>
              <a:rPr lang="en-GB" sz="1700" dirty="0">
                <a:solidFill>
                  <a:srgbClr val="FF0000"/>
                </a:solidFill>
                <a:latin typeface="Palatino Linotype" panose="02040502050505030304" pitchFamily="18" charset="0"/>
              </a:rPr>
              <a:t> </a:t>
            </a:r>
            <a:r>
              <a:rPr lang="en-GB" sz="1700" dirty="0">
                <a:solidFill>
                  <a:schemeClr val="bg1"/>
                </a:solidFill>
                <a:latin typeface="Palatino Linotype" panose="02040502050505030304" pitchFamily="18" charset="0"/>
              </a:rPr>
              <a:t>τε καὶ </a:t>
            </a:r>
            <a:r>
              <a:rPr lang="en-GB" sz="1700" b="1" dirty="0">
                <a:solidFill>
                  <a:srgbClr val="FF0000"/>
                </a:solidFill>
                <a:latin typeface="Palatino Linotype" panose="02040502050505030304" pitchFamily="18" charset="0"/>
              </a:rPr>
              <a:t>ἀστρονομίαν</a:t>
            </a:r>
            <a:r>
              <a:rPr lang="en-GB" sz="1700" dirty="0">
                <a:solidFill>
                  <a:srgbClr val="FF0000"/>
                </a:solidFill>
                <a:latin typeface="Palatino Linotype" panose="02040502050505030304" pitchFamily="18" charset="0"/>
              </a:rPr>
              <a:t> </a:t>
            </a:r>
            <a:r>
              <a:rPr lang="en-GB" sz="1700" dirty="0">
                <a:solidFill>
                  <a:schemeClr val="bg1"/>
                </a:solidFill>
                <a:latin typeface="Palatino Linotype" panose="02040502050505030304" pitchFamily="18" charset="0"/>
              </a:rPr>
              <a:t>καὶ </a:t>
            </a:r>
            <a:r>
              <a:rPr lang="en-GB" sz="1700" b="1" dirty="0">
                <a:solidFill>
                  <a:srgbClr val="FF0000"/>
                </a:solidFill>
                <a:latin typeface="Palatino Linotype" panose="02040502050505030304" pitchFamily="18" charset="0"/>
              </a:rPr>
              <a:t>γεωμετρίαν</a:t>
            </a:r>
            <a:r>
              <a:rPr lang="en-GB" sz="1700" dirty="0">
                <a:solidFill>
                  <a:srgbClr val="FF0000"/>
                </a:solidFill>
                <a:latin typeface="Palatino Linotype" panose="02040502050505030304" pitchFamily="18" charset="0"/>
              </a:rPr>
              <a:t> </a:t>
            </a:r>
            <a:r>
              <a:rPr lang="en-GB" sz="1700" dirty="0">
                <a:solidFill>
                  <a:schemeClr val="bg1"/>
                </a:solidFill>
                <a:latin typeface="Palatino Linotype" panose="02040502050505030304" pitchFamily="18" charset="0"/>
              </a:rPr>
              <a:t>καὶ </a:t>
            </a:r>
            <a:r>
              <a:rPr lang="en-GB" sz="1700" b="1" dirty="0">
                <a:solidFill>
                  <a:srgbClr val="FF0000"/>
                </a:solidFill>
                <a:latin typeface="Palatino Linotype" panose="02040502050505030304" pitchFamily="18" charset="0"/>
              </a:rPr>
              <a:t>μουσικὴν</a:t>
            </a:r>
            <a:r>
              <a:rPr lang="en-GB" sz="1700" dirty="0">
                <a:solidFill>
                  <a:srgbClr val="FF0000"/>
                </a:solidFill>
                <a:latin typeface="Palatino Linotype" panose="02040502050505030304" pitchFamily="18" charset="0"/>
              </a:rPr>
              <a:t> </a:t>
            </a:r>
            <a:r>
              <a:rPr lang="en-GB" sz="1700" dirty="0">
                <a:solidFill>
                  <a:schemeClr val="bg1"/>
                </a:solidFill>
                <a:latin typeface="Palatino Linotype" panose="02040502050505030304" pitchFamily="18" charset="0"/>
              </a:rPr>
              <a:t>διδάσκοντες· παρ᾿ ἐμοὶ δὲ </a:t>
            </a:r>
            <a:r>
              <a:rPr lang="en-GB" sz="1700" spc="-20" dirty="0">
                <a:solidFill>
                  <a:schemeClr val="bg1"/>
                </a:solidFill>
                <a:latin typeface="Palatino Linotype" panose="02040502050505030304" pitchFamily="18" charset="0"/>
              </a:rPr>
              <a:t>κτᾶται Ἱπποκράτης εὐβουλίαν περὶ </a:t>
            </a:r>
            <a:r>
              <a:rPr lang="en-GB" sz="1700" b="1" spc="-20" dirty="0">
                <a:solidFill>
                  <a:srgbClr val="FF0000"/>
                </a:solidFill>
                <a:latin typeface="Palatino Linotype" panose="02040502050505030304" pitchFamily="18" charset="0"/>
              </a:rPr>
              <a:t>τῶν οἰκείων καὶ τῶν πολιτικῶν πραγμάτων</a:t>
            </a:r>
            <a:r>
              <a:rPr lang="en-GB" sz="1700" spc="-20" dirty="0">
                <a:solidFill>
                  <a:schemeClr val="bg1"/>
                </a:solidFill>
                <a:latin typeface="Palatino Linotype" panose="02040502050505030304" pitchFamily="18" charset="0"/>
              </a:rPr>
              <a:t>.</a:t>
            </a:r>
            <a:endParaRPr lang="de-DE" sz="1700" spc="-20" dirty="0">
              <a:solidFill>
                <a:schemeClr val="bg1"/>
              </a:solidFill>
              <a:latin typeface="Palatino Linotype" panose="02040502050505030304" pitchFamily="18" charset="0"/>
            </a:endParaRPr>
          </a:p>
          <a:p>
            <a:pPr>
              <a:lnSpc>
                <a:spcPts val="2200"/>
              </a:lnSpc>
            </a:pPr>
            <a:r>
              <a:rPr lang="en-GB" sz="1700" dirty="0">
                <a:solidFill>
                  <a:schemeClr val="bg1"/>
                </a:solidFill>
                <a:latin typeface="Palatino Linotype" panose="02040502050505030304" pitchFamily="18" charset="0"/>
              </a:rPr>
              <a:t> </a:t>
            </a:r>
            <a:r>
              <a:rPr lang="en-GB" sz="1700" b="1" dirty="0" err="1" smtClean="0">
                <a:solidFill>
                  <a:schemeClr val="bg1"/>
                </a:solidFill>
                <a:latin typeface="Palatino Linotype" panose="02040502050505030304" pitchFamily="18" charset="0"/>
              </a:rPr>
              <a:t>Σω</a:t>
            </a:r>
            <a:r>
              <a:rPr lang="en-GB" sz="1700" dirty="0">
                <a:solidFill>
                  <a:schemeClr val="bg1"/>
                </a:solidFill>
                <a:latin typeface="Palatino Linotype" panose="02040502050505030304" pitchFamily="18" charset="0"/>
              </a:rPr>
              <a:t>· Καταμα</a:t>
            </a:r>
            <a:r>
              <a:rPr lang="en-GB" sz="1700" dirty="0" err="1">
                <a:solidFill>
                  <a:schemeClr val="bg1"/>
                </a:solidFill>
                <a:latin typeface="Palatino Linotype" panose="02040502050505030304" pitchFamily="18" charset="0"/>
              </a:rPr>
              <a:t>νθάνω</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Δοκεῖς</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γάρ</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μοι</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λέγειν</a:t>
            </a:r>
            <a:r>
              <a:rPr lang="en-GB" sz="1700" dirty="0">
                <a:solidFill>
                  <a:schemeClr val="bg1"/>
                </a:solidFill>
                <a:latin typeface="Palatino Linotype" panose="02040502050505030304" pitchFamily="18" charset="0"/>
              </a:rPr>
              <a:t> </a:t>
            </a:r>
            <a:r>
              <a:rPr lang="en-GB" sz="1700" b="1" dirty="0" err="1">
                <a:solidFill>
                  <a:srgbClr val="FF0000"/>
                </a:solidFill>
                <a:latin typeface="Palatino Linotype" panose="02040502050505030304" pitchFamily="18" charset="0"/>
              </a:rPr>
              <a:t>τὴν</a:t>
            </a:r>
            <a:r>
              <a:rPr lang="en-GB" sz="1700" b="1" dirty="0">
                <a:solidFill>
                  <a:srgbClr val="FF0000"/>
                </a:solidFill>
                <a:latin typeface="Palatino Linotype" panose="02040502050505030304" pitchFamily="18" charset="0"/>
              </a:rPr>
              <a:t> π</a:t>
            </a:r>
            <a:r>
              <a:rPr lang="en-GB" sz="1700" b="1" dirty="0" err="1">
                <a:solidFill>
                  <a:srgbClr val="FF0000"/>
                </a:solidFill>
                <a:latin typeface="Palatino Linotype" panose="02040502050505030304" pitchFamily="18" charset="0"/>
              </a:rPr>
              <a:t>ολιτικὴν</a:t>
            </a:r>
            <a:r>
              <a:rPr lang="en-GB" sz="1700" b="1" dirty="0">
                <a:solidFill>
                  <a:srgbClr val="FF0000"/>
                </a:solidFill>
                <a:latin typeface="Palatino Linotype" panose="02040502050505030304" pitchFamily="18" charset="0"/>
              </a:rPr>
              <a:t> </a:t>
            </a:r>
            <a:r>
              <a:rPr lang="en-GB" sz="1700" b="1" dirty="0" err="1">
                <a:solidFill>
                  <a:srgbClr val="FF0000"/>
                </a:solidFill>
                <a:latin typeface="Palatino Linotype" panose="02040502050505030304" pitchFamily="18" charset="0"/>
              </a:rPr>
              <a:t>τέχνην</a:t>
            </a:r>
            <a:r>
              <a:rPr lang="en-GB" sz="1700" dirty="0">
                <a:solidFill>
                  <a:schemeClr val="bg1"/>
                </a:solidFill>
                <a:latin typeface="Palatino Linotype" panose="02040502050505030304" pitchFamily="18" charset="0"/>
              </a:rPr>
              <a:t> καὶ </a:t>
            </a:r>
            <a:endParaRPr lang="de-DE" sz="1700" dirty="0">
              <a:solidFill>
                <a:schemeClr val="bg1"/>
              </a:solidFill>
              <a:latin typeface="Palatino Linotype" panose="02040502050505030304" pitchFamily="18" charset="0"/>
            </a:endParaRPr>
          </a:p>
          <a:p>
            <a:pPr>
              <a:lnSpc>
                <a:spcPts val="2200"/>
              </a:lnSpc>
              <a:spcAft>
                <a:spcPts val="1000"/>
              </a:spcAft>
            </a:pPr>
            <a:r>
              <a:rPr lang="en-GB" sz="1700" dirty="0">
                <a:solidFill>
                  <a:schemeClr val="bg1"/>
                </a:solidFill>
                <a:latin typeface="Palatino Linotype" panose="02040502050505030304" pitchFamily="18" charset="0"/>
              </a:rPr>
              <a:t>ὑπ</a:t>
            </a:r>
            <a:r>
              <a:rPr lang="en-GB" sz="1700" dirty="0" err="1">
                <a:solidFill>
                  <a:schemeClr val="bg1"/>
                </a:solidFill>
                <a:latin typeface="Palatino Linotype" panose="02040502050505030304" pitchFamily="18" charset="0"/>
              </a:rPr>
              <a:t>ισχνεῖσθ</a:t>
            </a:r>
            <a:r>
              <a:rPr lang="en-GB" sz="1700" dirty="0">
                <a:solidFill>
                  <a:schemeClr val="bg1"/>
                </a:solidFill>
                <a:latin typeface="Palatino Linotype" panose="02040502050505030304" pitchFamily="18" charset="0"/>
              </a:rPr>
              <a:t>αι </a:t>
            </a:r>
            <a:r>
              <a:rPr lang="en-GB" sz="1700" b="1" dirty="0">
                <a:solidFill>
                  <a:srgbClr val="FF0000"/>
                </a:solidFill>
                <a:latin typeface="Palatino Linotype" panose="02040502050505030304" pitchFamily="18" charset="0"/>
              </a:rPr>
              <a:t>ποιεῖν</a:t>
            </a:r>
            <a:r>
              <a:rPr lang="en-GB" sz="1700" dirty="0">
                <a:solidFill>
                  <a:schemeClr val="bg1"/>
                </a:solidFill>
                <a:latin typeface="Palatino Linotype" panose="02040502050505030304" pitchFamily="18" charset="0"/>
              </a:rPr>
              <a:t> ἄνδρας ἀγαθοὺς πολίτας.</a:t>
            </a:r>
            <a:endParaRPr lang="de-DE" sz="1700" dirty="0">
              <a:solidFill>
                <a:schemeClr val="bg1"/>
              </a:solidFill>
              <a:latin typeface="Palatino Linotype" panose="02040502050505030304" pitchFamily="18" charset="0"/>
            </a:endParaRPr>
          </a:p>
          <a:p>
            <a:pPr>
              <a:lnSpc>
                <a:spcPts val="2200"/>
              </a:lnSpc>
            </a:pPr>
            <a:r>
              <a:rPr lang="it-IT" sz="1700" b="1" dirty="0">
                <a:solidFill>
                  <a:schemeClr val="bg1"/>
                </a:solidFill>
                <a:latin typeface="Palatino Linotype" panose="02040502050505030304" pitchFamily="18" charset="0"/>
              </a:rPr>
              <a:t> </a:t>
            </a:r>
            <a:r>
              <a:rPr lang="it-IT" sz="1700" b="1" dirty="0" err="1" smtClean="0">
                <a:solidFill>
                  <a:schemeClr val="bg1"/>
                </a:solidFill>
                <a:latin typeface="Palatino Linotype" panose="02040502050505030304" pitchFamily="18" charset="0"/>
              </a:rPr>
              <a:t>Πρ</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Αὐτὸ</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μὲν</a:t>
            </a:r>
            <a:r>
              <a:rPr lang="it-IT" sz="1700" dirty="0">
                <a:solidFill>
                  <a:schemeClr val="bg1"/>
                </a:solidFill>
                <a:latin typeface="Palatino Linotype" panose="02040502050505030304" pitchFamily="18" charset="0"/>
              </a:rPr>
              <a:t> </a:t>
            </a:r>
            <a:r>
              <a:rPr lang="it-IT" sz="1700" dirty="0" smtClean="0">
                <a:solidFill>
                  <a:schemeClr val="bg1"/>
                </a:solidFill>
                <a:latin typeface="Palatino Linotype" panose="02040502050505030304" pitchFamily="18" charset="0"/>
              </a:rPr>
              <a:t>ο</a:t>
            </a:r>
            <a:r>
              <a:rPr lang="el-GR" sz="1700" dirty="0" smtClean="0">
                <a:solidFill>
                  <a:schemeClr val="bg1"/>
                </a:solidFill>
                <a:latin typeface="Palatino Linotype" panose="02040502050505030304" pitchFamily="18" charset="0"/>
              </a:rPr>
              <a:t>ὖ</a:t>
            </a:r>
            <a:r>
              <a:rPr lang="it-IT" sz="1700" dirty="0" smtClean="0">
                <a:solidFill>
                  <a:schemeClr val="bg1"/>
                </a:solidFill>
                <a:latin typeface="Palatino Linotype" panose="02040502050505030304" pitchFamily="18" charset="0"/>
              </a:rPr>
              <a:t>ν </a:t>
            </a:r>
            <a:r>
              <a:rPr lang="it-IT" sz="1700" dirty="0" err="1">
                <a:solidFill>
                  <a:schemeClr val="bg1"/>
                </a:solidFill>
                <a:latin typeface="Palatino Linotype" panose="02040502050505030304" pitchFamily="18" charset="0"/>
              </a:rPr>
              <a:t>τοῦτό</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ἐστιν</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τὸ</a:t>
            </a:r>
            <a:r>
              <a:rPr lang="it-IT" sz="1700" dirty="0">
                <a:solidFill>
                  <a:schemeClr val="bg1"/>
                </a:solidFill>
                <a:latin typeface="Palatino Linotype" panose="02040502050505030304" pitchFamily="18" charset="0"/>
              </a:rPr>
              <a:t> ἐπ</a:t>
            </a:r>
            <a:r>
              <a:rPr lang="it-IT" sz="1700" dirty="0" err="1">
                <a:solidFill>
                  <a:schemeClr val="bg1"/>
                </a:solidFill>
                <a:latin typeface="Palatino Linotype" panose="02040502050505030304" pitchFamily="18" charset="0"/>
              </a:rPr>
              <a:t>άγγελμ</a:t>
            </a:r>
            <a:r>
              <a:rPr lang="it-IT" sz="1700" dirty="0">
                <a:solidFill>
                  <a:schemeClr val="bg1"/>
                </a:solidFill>
                <a:latin typeface="Palatino Linotype" panose="02040502050505030304" pitchFamily="18" charset="0"/>
              </a:rPr>
              <a:t>α</a:t>
            </a:r>
            <a:r>
              <a:rPr lang="en-GB" sz="1700" dirty="0">
                <a:solidFill>
                  <a:schemeClr val="bg1"/>
                </a:solidFill>
                <a:latin typeface="Palatino Linotype" panose="02040502050505030304" pitchFamily="18" charset="0"/>
              </a:rPr>
              <a:t>, </a:t>
            </a:r>
            <a:r>
              <a:rPr lang="it-IT" sz="1700" dirty="0">
                <a:solidFill>
                  <a:schemeClr val="bg1"/>
                </a:solidFill>
                <a:latin typeface="Palatino Linotype" panose="02040502050505030304" pitchFamily="18" charset="0"/>
              </a:rPr>
              <a:t>ὃ ἐπα</a:t>
            </a:r>
            <a:r>
              <a:rPr lang="it-IT" sz="1700" dirty="0" err="1">
                <a:solidFill>
                  <a:schemeClr val="bg1"/>
                </a:solidFill>
                <a:latin typeface="Palatino Linotype" panose="02040502050505030304" pitchFamily="18" charset="0"/>
              </a:rPr>
              <a:t>γγέλλομ</a:t>
            </a:r>
            <a:r>
              <a:rPr lang="it-IT" sz="1700" dirty="0">
                <a:solidFill>
                  <a:schemeClr val="bg1"/>
                </a:solidFill>
                <a:latin typeface="Palatino Linotype" panose="02040502050505030304" pitchFamily="18" charset="0"/>
              </a:rPr>
              <a:t>αι</a:t>
            </a:r>
            <a:r>
              <a:rPr lang="en-GB" sz="1700" dirty="0" smtClean="0">
                <a:solidFill>
                  <a:schemeClr val="bg1"/>
                </a:solidFill>
                <a:latin typeface="Palatino Linotype" panose="02040502050505030304" pitchFamily="18" charset="0"/>
              </a:rPr>
              <a:t>.</a:t>
            </a:r>
            <a:endParaRPr lang="de-DE"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300350969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95535" y="187712"/>
            <a:ext cx="8352929" cy="5427127"/>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Protagoras </a:t>
            </a:r>
            <a:r>
              <a:rPr lang="de-DE" sz="2000" b="1" u="sng" dirty="0" smtClean="0">
                <a:solidFill>
                  <a:schemeClr val="bg1"/>
                </a:solidFill>
                <a:latin typeface="Palatino Linotype" panose="02040502050505030304" pitchFamily="18" charset="0"/>
              </a:rPr>
              <a:t>in Athen</a:t>
            </a:r>
            <a:r>
              <a:rPr lang="de-DE" sz="1200" dirty="0" smtClean="0">
                <a:solidFill>
                  <a:schemeClr val="bg1"/>
                </a:solidFill>
                <a:latin typeface="Palatino Linotype" panose="02040502050505030304" pitchFamily="18" charset="0"/>
              </a:rPr>
              <a:t> (Protagoras 311b; 318d-319a, gekürzt)</a:t>
            </a:r>
            <a:r>
              <a:rPr lang="de-DE" sz="2000" b="1" u="sng" dirty="0" smtClean="0">
                <a:solidFill>
                  <a:schemeClr val="bg1"/>
                </a:solidFill>
                <a:latin typeface="Palatino Linotype" panose="02040502050505030304" pitchFamily="18" charset="0"/>
              </a:rPr>
              <a:t> </a:t>
            </a:r>
          </a:p>
          <a:p>
            <a:pPr>
              <a:lnSpc>
                <a:spcPts val="2200"/>
              </a:lnSpc>
              <a:spcAft>
                <a:spcPts val="1000"/>
              </a:spcAft>
            </a:pPr>
            <a:r>
              <a:rPr lang="en-GB" sz="1700" b="1" dirty="0" err="1">
                <a:solidFill>
                  <a:schemeClr val="bg1"/>
                </a:solidFill>
                <a:latin typeface="Palatino Linotype" panose="02040502050505030304" pitchFamily="18" charset="0"/>
              </a:rPr>
              <a:t>Σωκράτης</a:t>
            </a:r>
            <a:r>
              <a:rPr lang="en-GB" sz="1700" dirty="0">
                <a:solidFill>
                  <a:schemeClr val="bg1"/>
                </a:solidFill>
                <a:latin typeface="Palatino Linotype" panose="02040502050505030304" pitchFamily="18" charset="0"/>
              </a:rPr>
              <a:t>· Καὶ </a:t>
            </a:r>
            <a:r>
              <a:rPr lang="en-GB" sz="1700" dirty="0" err="1">
                <a:solidFill>
                  <a:schemeClr val="bg1"/>
                </a:solidFill>
                <a:latin typeface="Palatino Linotype" panose="02040502050505030304" pitchFamily="18" charset="0"/>
              </a:rPr>
              <a:t>ἐγὼ</a:t>
            </a:r>
            <a:r>
              <a:rPr lang="en-GB" sz="1700" dirty="0">
                <a:solidFill>
                  <a:schemeClr val="bg1"/>
                </a:solidFill>
                <a:latin typeface="Palatino Linotype" panose="02040502050505030304" pitchFamily="18" charset="0"/>
              </a:rPr>
              <a:t> π</a:t>
            </a:r>
            <a:r>
              <a:rPr lang="en-GB" sz="1700" dirty="0" err="1">
                <a:solidFill>
                  <a:schemeClr val="bg1"/>
                </a:solidFill>
                <a:latin typeface="Palatino Linotype" panose="02040502050505030304" pitchFamily="18" charset="0"/>
              </a:rPr>
              <a:t>ειρώμενος</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τοῦ</a:t>
            </a:r>
            <a:r>
              <a:rPr lang="en-GB" sz="1700" dirty="0">
                <a:solidFill>
                  <a:schemeClr val="bg1"/>
                </a:solidFill>
                <a:latin typeface="Palatino Linotype" panose="02040502050505030304" pitchFamily="18" charset="0"/>
              </a:rPr>
              <a:t> Ἱππ</a:t>
            </a:r>
            <a:r>
              <a:rPr lang="en-GB" sz="1700" dirty="0" err="1">
                <a:solidFill>
                  <a:schemeClr val="bg1"/>
                </a:solidFill>
                <a:latin typeface="Palatino Linotype" panose="02040502050505030304" pitchFamily="18" charset="0"/>
              </a:rPr>
              <a:t>οκράτους</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διεσκό</a:t>
            </a:r>
            <a:r>
              <a:rPr lang="en-GB" sz="1700" dirty="0">
                <a:solidFill>
                  <a:schemeClr val="bg1"/>
                </a:solidFill>
                <a:latin typeface="Palatino Linotype" panose="02040502050505030304" pitchFamily="18" charset="0"/>
              </a:rPr>
              <a:t>πουν καὶ ἠρώτων· </a:t>
            </a:r>
            <a:r>
              <a:rPr lang="de-AT" sz="1700" dirty="0">
                <a:solidFill>
                  <a:schemeClr val="bg1"/>
                </a:solidFill>
                <a:latin typeface="Palatino Linotype" panose="02040502050505030304" pitchFamily="18" charset="0"/>
              </a:rPr>
              <a:t>„</a:t>
            </a:r>
            <a:r>
              <a:rPr lang="en-GB" sz="1700" dirty="0">
                <a:solidFill>
                  <a:schemeClr val="bg1"/>
                </a:solidFill>
                <a:latin typeface="Palatino Linotype" panose="02040502050505030304" pitchFamily="18" charset="0"/>
              </a:rPr>
              <a:t>Πα</a:t>
            </a:r>
            <a:r>
              <a:rPr lang="en-GB" sz="1700" dirty="0" err="1">
                <a:solidFill>
                  <a:schemeClr val="bg1"/>
                </a:solidFill>
                <a:latin typeface="Palatino Linotype" panose="02040502050505030304" pitchFamily="18" charset="0"/>
              </a:rPr>
              <a:t>ρὰ</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Πρωτ</a:t>
            </a:r>
            <a:r>
              <a:rPr lang="en-GB" sz="1700" dirty="0">
                <a:solidFill>
                  <a:schemeClr val="bg1"/>
                </a:solidFill>
                <a:latin typeface="Palatino Linotype" panose="02040502050505030304" pitchFamily="18" charset="0"/>
              </a:rPr>
              <a:t>αγόραν νῦν ἐπιχειρεῖς φοιτᾶν </a:t>
            </a:r>
            <a:r>
              <a:rPr lang="en-GB" sz="1700" dirty="0" smtClean="0">
                <a:solidFill>
                  <a:schemeClr val="bg1"/>
                </a:solidFill>
                <a:latin typeface="Palatino Linotype" panose="02040502050505030304" pitchFamily="18" charset="0"/>
              </a:rPr>
              <a:t>ἀ</a:t>
            </a:r>
            <a:r>
              <a:rPr lang="el-GR" sz="1700" dirty="0" smtClean="0">
                <a:solidFill>
                  <a:schemeClr val="bg1"/>
                </a:solidFill>
                <a:latin typeface="Palatino Linotype" panose="02040502050505030304" pitchFamily="18" charset="0"/>
              </a:rPr>
              <a:t>ρ</a:t>
            </a:r>
            <a:r>
              <a:rPr lang="en-GB" sz="1700" dirty="0" err="1" smtClean="0">
                <a:solidFill>
                  <a:schemeClr val="bg1"/>
                </a:solidFill>
                <a:latin typeface="Palatino Linotype" panose="02040502050505030304" pitchFamily="18" charset="0"/>
              </a:rPr>
              <a:t>γύριον</a:t>
            </a:r>
            <a:r>
              <a:rPr lang="en-GB" sz="1700" dirty="0" smtClean="0">
                <a:solidFill>
                  <a:schemeClr val="bg1"/>
                </a:solidFill>
                <a:latin typeface="Palatino Linotype" panose="02040502050505030304" pitchFamily="18" charset="0"/>
              </a:rPr>
              <a:t> </a:t>
            </a:r>
            <a:r>
              <a:rPr lang="en-GB" sz="1700" dirty="0">
                <a:solidFill>
                  <a:schemeClr val="bg1"/>
                </a:solidFill>
                <a:latin typeface="Palatino Linotype" panose="02040502050505030304" pitchFamily="18" charset="0"/>
              </a:rPr>
              <a:t>τελῶν ἐκείνῳ – τίνος ἕνεκα;</a:t>
            </a:r>
            <a:r>
              <a:rPr lang="de-AT" sz="1700" dirty="0">
                <a:solidFill>
                  <a:schemeClr val="bg1"/>
                </a:solidFill>
                <a:latin typeface="Palatino Linotype" panose="02040502050505030304" pitchFamily="18" charset="0"/>
              </a:rPr>
              <a:t>“</a:t>
            </a:r>
            <a:endParaRPr lang="de-DE" sz="1700" dirty="0">
              <a:solidFill>
                <a:schemeClr val="bg1"/>
              </a:solidFill>
              <a:latin typeface="Palatino Linotype" panose="02040502050505030304" pitchFamily="18" charset="0"/>
            </a:endParaRPr>
          </a:p>
          <a:p>
            <a:pPr>
              <a:lnSpc>
                <a:spcPts val="2200"/>
              </a:lnSpc>
            </a:pPr>
            <a:r>
              <a:rPr lang="en-GB" sz="1700" dirty="0">
                <a:solidFill>
                  <a:schemeClr val="bg1"/>
                </a:solidFill>
                <a:latin typeface="Palatino Linotype" panose="02040502050505030304" pitchFamily="18" charset="0"/>
              </a:rPr>
              <a:t> </a:t>
            </a:r>
            <a:r>
              <a:rPr lang="en-GB" sz="1700" dirty="0" smtClean="0">
                <a:solidFill>
                  <a:schemeClr val="bg1"/>
                </a:solidFill>
                <a:latin typeface="Palatino Linotype" panose="02040502050505030304" pitchFamily="18" charset="0"/>
              </a:rPr>
              <a:t>Ἱ</a:t>
            </a:r>
            <a:r>
              <a:rPr lang="en-GB" sz="1700" b="1" dirty="0" smtClean="0">
                <a:solidFill>
                  <a:schemeClr val="bg1"/>
                </a:solidFill>
                <a:latin typeface="Palatino Linotype" panose="02040502050505030304" pitchFamily="18" charset="0"/>
              </a:rPr>
              <a:t>ππ</a:t>
            </a:r>
            <a:r>
              <a:rPr lang="en-GB" sz="1700" b="1" dirty="0" err="1" smtClean="0">
                <a:solidFill>
                  <a:schemeClr val="bg1"/>
                </a:solidFill>
                <a:latin typeface="Palatino Linotype" panose="02040502050505030304" pitchFamily="18" charset="0"/>
              </a:rPr>
              <a:t>οκρ</a:t>
            </a:r>
            <a:r>
              <a:rPr lang="en-GB" sz="1700" b="1" dirty="0" smtClean="0">
                <a:solidFill>
                  <a:schemeClr val="bg1"/>
                </a:solidFill>
                <a:latin typeface="Palatino Linotype" panose="02040502050505030304" pitchFamily="18" charset="0"/>
              </a:rPr>
              <a:t>ατης</a:t>
            </a:r>
            <a:r>
              <a:rPr lang="en-GB" sz="1700" dirty="0">
                <a:solidFill>
                  <a:schemeClr val="bg1"/>
                </a:solidFill>
                <a:latin typeface="Palatino Linotype" panose="02040502050505030304" pitchFamily="18" charset="0"/>
              </a:rPr>
              <a:t>· Πρωταγόρας δεινὸν ποιεῖ λέγειν διδάσκων </a:t>
            </a:r>
            <a:r>
              <a:rPr lang="en-GB" sz="1700" dirty="0" smtClean="0">
                <a:solidFill>
                  <a:schemeClr val="bg1"/>
                </a:solidFill>
                <a:latin typeface="Palatino Linotype" panose="02040502050505030304" pitchFamily="18" charset="0"/>
              </a:rPr>
              <a:t>ε</a:t>
            </a:r>
            <a:r>
              <a:rPr lang="el-GR" sz="1700" dirty="0" smtClean="0">
                <a:solidFill>
                  <a:schemeClr val="bg1"/>
                </a:solidFill>
                <a:latin typeface="Palatino Linotype" panose="02040502050505030304" pitchFamily="18" charset="0"/>
              </a:rPr>
              <a:t>ὖ</a:t>
            </a:r>
            <a:r>
              <a:rPr lang="en-GB" sz="1700" dirty="0" smtClean="0">
                <a:solidFill>
                  <a:schemeClr val="bg1"/>
                </a:solidFill>
                <a:latin typeface="Palatino Linotype" panose="02040502050505030304" pitchFamily="18" charset="0"/>
              </a:rPr>
              <a:t> </a:t>
            </a:r>
            <a:r>
              <a:rPr lang="en-GB" sz="1700" dirty="0" err="1" smtClean="0">
                <a:solidFill>
                  <a:schemeClr val="bg1"/>
                </a:solidFill>
                <a:latin typeface="Palatino Linotype" panose="02040502050505030304" pitchFamily="18" charset="0"/>
              </a:rPr>
              <a:t>χρῆσθ</a:t>
            </a:r>
            <a:r>
              <a:rPr lang="en-GB" sz="1700" dirty="0" smtClean="0">
                <a:solidFill>
                  <a:schemeClr val="bg1"/>
                </a:solidFill>
                <a:latin typeface="Palatino Linotype" panose="02040502050505030304" pitchFamily="18" charset="0"/>
              </a:rPr>
              <a:t>αι</a:t>
            </a:r>
          </a:p>
          <a:p>
            <a:pPr>
              <a:lnSpc>
                <a:spcPts val="2200"/>
              </a:lnSpc>
            </a:pPr>
            <a:r>
              <a:rPr lang="en-GB" sz="1700" dirty="0" smtClean="0">
                <a:solidFill>
                  <a:schemeClr val="bg1"/>
                </a:solidFill>
                <a:latin typeface="Palatino Linotype" panose="02040502050505030304" pitchFamily="18" charset="0"/>
              </a:rPr>
              <a:t> </a:t>
            </a:r>
            <a:r>
              <a:rPr lang="en-GB" sz="1700" dirty="0">
                <a:solidFill>
                  <a:schemeClr val="bg1"/>
                </a:solidFill>
                <a:latin typeface="Palatino Linotype" panose="02040502050505030304" pitchFamily="18" charset="0"/>
              </a:rPr>
              <a:t>τῇ ῥητορικῇ.</a:t>
            </a:r>
            <a:endParaRPr lang="de-DE" sz="1700" dirty="0">
              <a:solidFill>
                <a:schemeClr val="bg1"/>
              </a:solidFill>
              <a:latin typeface="Palatino Linotype" panose="02040502050505030304" pitchFamily="18" charset="0"/>
            </a:endParaRPr>
          </a:p>
          <a:p>
            <a:pPr>
              <a:lnSpc>
                <a:spcPts val="2200"/>
              </a:lnSpc>
            </a:pPr>
            <a:r>
              <a:rPr lang="en-GB" sz="1700" dirty="0">
                <a:solidFill>
                  <a:schemeClr val="bg1"/>
                </a:solidFill>
                <a:latin typeface="Palatino Linotype" panose="02040502050505030304" pitchFamily="18" charset="0"/>
              </a:rPr>
              <a:t> </a:t>
            </a:r>
            <a:endParaRPr lang="de-DE" sz="1700" dirty="0">
              <a:solidFill>
                <a:schemeClr val="bg1"/>
              </a:solidFill>
              <a:latin typeface="Palatino Linotype" panose="02040502050505030304" pitchFamily="18" charset="0"/>
            </a:endParaRPr>
          </a:p>
          <a:p>
            <a:pPr>
              <a:lnSpc>
                <a:spcPts val="2200"/>
              </a:lnSpc>
            </a:pPr>
            <a:r>
              <a:rPr lang="en-GB" sz="1700" i="1" dirty="0" err="1">
                <a:solidFill>
                  <a:schemeClr val="bg1"/>
                </a:solidFill>
                <a:latin typeface="Palatino Linotype" panose="02040502050505030304" pitchFamily="18" charset="0"/>
              </a:rPr>
              <a:t>Bei</a:t>
            </a:r>
            <a:r>
              <a:rPr lang="en-GB" sz="1700" i="1" dirty="0">
                <a:solidFill>
                  <a:schemeClr val="bg1"/>
                </a:solidFill>
                <a:latin typeface="Palatino Linotype" panose="02040502050505030304" pitchFamily="18" charset="0"/>
              </a:rPr>
              <a:t> Protagoras </a:t>
            </a:r>
            <a:r>
              <a:rPr lang="en-GB" sz="1700" i="1" dirty="0" err="1">
                <a:solidFill>
                  <a:schemeClr val="bg1"/>
                </a:solidFill>
                <a:latin typeface="Palatino Linotype" panose="02040502050505030304" pitchFamily="18" charset="0"/>
              </a:rPr>
              <a:t>angekommen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fragt</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Sokrates</a:t>
            </a:r>
            <a:r>
              <a:rPr lang="en-GB" sz="1700" i="1" dirty="0">
                <a:solidFill>
                  <a:schemeClr val="bg1"/>
                </a:solidFill>
                <a:latin typeface="Palatino Linotype" panose="02040502050505030304" pitchFamily="18" charset="0"/>
              </a:rPr>
              <a:t> den </a:t>
            </a:r>
            <a:r>
              <a:rPr lang="en-GB" sz="1700" i="1" dirty="0" err="1">
                <a:solidFill>
                  <a:schemeClr val="bg1"/>
                </a:solidFill>
                <a:latin typeface="Palatino Linotype" panose="02040502050505030304" pitchFamily="18" charset="0"/>
              </a:rPr>
              <a:t>Sophisten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worin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Hippokrates</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besser</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werde</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wenn</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er</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bei</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ihm</a:t>
            </a:r>
            <a:r>
              <a:rPr lang="en-GB" sz="1700" i="1" dirty="0">
                <a:solidFill>
                  <a:schemeClr val="bg1"/>
                </a:solidFill>
                <a:latin typeface="Palatino Linotype" panose="02040502050505030304" pitchFamily="18" charset="0"/>
              </a:rPr>
              <a:t> </a:t>
            </a:r>
            <a:r>
              <a:rPr lang="en-GB" sz="1700" i="1" dirty="0" err="1">
                <a:solidFill>
                  <a:schemeClr val="bg1"/>
                </a:solidFill>
                <a:latin typeface="Palatino Linotype" panose="02040502050505030304" pitchFamily="18" charset="0"/>
              </a:rPr>
              <a:t>höre</a:t>
            </a:r>
            <a:r>
              <a:rPr lang="en-GB" sz="1700" i="1" dirty="0">
                <a:solidFill>
                  <a:schemeClr val="bg1"/>
                </a:solidFill>
                <a:latin typeface="Palatino Linotype" panose="02040502050505030304" pitchFamily="18" charset="0"/>
              </a:rPr>
              <a:t>. Protagoras </a:t>
            </a:r>
            <a:r>
              <a:rPr lang="en-GB" sz="1700" i="1" dirty="0" err="1">
                <a:solidFill>
                  <a:schemeClr val="bg1"/>
                </a:solidFill>
                <a:latin typeface="Palatino Linotype" panose="02040502050505030304" pitchFamily="18" charset="0"/>
              </a:rPr>
              <a:t>antwortet</a:t>
            </a:r>
            <a:r>
              <a:rPr lang="en-GB" sz="1700" i="1" dirty="0">
                <a:solidFill>
                  <a:schemeClr val="bg1"/>
                </a:solidFill>
                <a:latin typeface="Palatino Linotype" panose="02040502050505030304" pitchFamily="18" charset="0"/>
              </a:rPr>
              <a:t>:</a:t>
            </a:r>
            <a:endParaRPr lang="de-DE" sz="1700" dirty="0">
              <a:solidFill>
                <a:schemeClr val="bg1"/>
              </a:solidFill>
              <a:latin typeface="Palatino Linotype" panose="02040502050505030304" pitchFamily="18" charset="0"/>
            </a:endParaRPr>
          </a:p>
          <a:p>
            <a:pPr>
              <a:lnSpc>
                <a:spcPts val="2200"/>
              </a:lnSpc>
            </a:pPr>
            <a:r>
              <a:rPr lang="en-GB" sz="1700" b="1" dirty="0">
                <a:solidFill>
                  <a:schemeClr val="bg1"/>
                </a:solidFill>
                <a:latin typeface="Palatino Linotype" panose="02040502050505030304" pitchFamily="18" charset="0"/>
              </a:rPr>
              <a:t> </a:t>
            </a:r>
            <a:endParaRPr lang="de-DE" sz="1700" dirty="0">
              <a:solidFill>
                <a:schemeClr val="bg1"/>
              </a:solidFill>
              <a:latin typeface="Palatino Linotype" panose="02040502050505030304" pitchFamily="18" charset="0"/>
            </a:endParaRPr>
          </a:p>
          <a:p>
            <a:pPr>
              <a:lnSpc>
                <a:spcPts val="2200"/>
              </a:lnSpc>
              <a:spcAft>
                <a:spcPts val="1000"/>
              </a:spcAft>
            </a:pPr>
            <a:r>
              <a:rPr lang="en-GB" sz="1700" b="1" dirty="0" err="1">
                <a:solidFill>
                  <a:schemeClr val="bg1"/>
                </a:solidFill>
                <a:latin typeface="Palatino Linotype" panose="02040502050505030304" pitchFamily="18" charset="0"/>
              </a:rPr>
              <a:t>Πρωτ</a:t>
            </a:r>
            <a:r>
              <a:rPr lang="en-GB" sz="1700" b="1" dirty="0">
                <a:solidFill>
                  <a:schemeClr val="bg1"/>
                </a:solidFill>
                <a:latin typeface="Palatino Linotype" panose="02040502050505030304" pitchFamily="18" charset="0"/>
              </a:rPr>
              <a:t>αγόρας</a:t>
            </a:r>
            <a:r>
              <a:rPr lang="en-GB" sz="1700" dirty="0">
                <a:solidFill>
                  <a:schemeClr val="bg1"/>
                </a:solidFill>
                <a:latin typeface="Palatino Linotype" panose="02040502050505030304" pitchFamily="18" charset="0"/>
              </a:rPr>
              <a:t>· </a:t>
            </a:r>
            <a:r>
              <a:rPr lang="en-GB" sz="1700" b="1" dirty="0">
                <a:solidFill>
                  <a:srgbClr val="FF0000"/>
                </a:solidFill>
                <a:latin typeface="Palatino Linotype" panose="02040502050505030304" pitchFamily="18" charset="0"/>
              </a:rPr>
              <a:t>Σύ τε</a:t>
            </a:r>
            <a:r>
              <a:rPr lang="en-GB" sz="1700" dirty="0">
                <a:solidFill>
                  <a:schemeClr val="bg1"/>
                </a:solidFill>
                <a:latin typeface="Palatino Linotype" panose="02040502050505030304" pitchFamily="18" charset="0"/>
              </a:rPr>
              <a:t> καλῶς ἐρωτᾷς, ὦ Σώκρατες, </a:t>
            </a:r>
            <a:r>
              <a:rPr lang="en-GB" sz="1700" b="1" dirty="0">
                <a:solidFill>
                  <a:srgbClr val="FF0000"/>
                </a:solidFill>
                <a:latin typeface="Palatino Linotype" panose="02040502050505030304" pitchFamily="18" charset="0"/>
              </a:rPr>
              <a:t>καὶ ἐγὼ </a:t>
            </a:r>
            <a:r>
              <a:rPr lang="en-GB" sz="1700" dirty="0">
                <a:solidFill>
                  <a:schemeClr val="bg1"/>
                </a:solidFill>
                <a:latin typeface="Palatino Linotype" panose="02040502050505030304" pitchFamily="18" charset="0"/>
              </a:rPr>
              <a:t>τοῖς καλῶς ἐρωτῶσι χαίρω ἀποκρινόμενος. </a:t>
            </a:r>
            <a:r>
              <a:rPr lang="en-GB" sz="1700" b="1" dirty="0" err="1">
                <a:solidFill>
                  <a:srgbClr val="FF0000"/>
                </a:solidFill>
                <a:latin typeface="Palatino Linotype" panose="02040502050505030304" pitchFamily="18" charset="0"/>
              </a:rPr>
              <a:t>Οἱ</a:t>
            </a:r>
            <a:r>
              <a:rPr lang="en-GB" sz="1700" b="1" dirty="0">
                <a:solidFill>
                  <a:srgbClr val="FF0000"/>
                </a:solidFill>
                <a:latin typeface="Palatino Linotype" panose="02040502050505030304" pitchFamily="18" charset="0"/>
              </a:rPr>
              <a:t> </a:t>
            </a:r>
            <a:r>
              <a:rPr lang="en-GB" sz="1700" b="1" dirty="0" err="1">
                <a:solidFill>
                  <a:srgbClr val="FF0000"/>
                </a:solidFill>
                <a:latin typeface="Palatino Linotype" panose="02040502050505030304" pitchFamily="18" charset="0"/>
              </a:rPr>
              <a:t>μὲν</a:t>
            </a:r>
            <a:r>
              <a:rPr lang="en-GB" sz="1700" b="1" dirty="0">
                <a:solidFill>
                  <a:srgbClr val="FF0000"/>
                </a:solidFill>
                <a:latin typeface="Palatino Linotype" panose="02040502050505030304" pitchFamily="18" charset="0"/>
              </a:rPr>
              <a:t> </a:t>
            </a:r>
            <a:r>
              <a:rPr lang="en-GB" sz="1700" b="1" dirty="0" err="1">
                <a:solidFill>
                  <a:srgbClr val="FF0000"/>
                </a:solidFill>
                <a:latin typeface="Palatino Linotype" panose="02040502050505030304" pitchFamily="18" charset="0"/>
              </a:rPr>
              <a:t>ἄλλοι</a:t>
            </a:r>
            <a:r>
              <a:rPr lang="en-GB" sz="1700" b="1" dirty="0">
                <a:solidFill>
                  <a:srgbClr val="FF0000"/>
                </a:solidFill>
                <a:latin typeface="Palatino Linotype" panose="02040502050505030304" pitchFamily="18" charset="0"/>
              </a:rPr>
              <a:t> </a:t>
            </a:r>
            <a:r>
              <a:rPr lang="en-GB" sz="1700" dirty="0" err="1">
                <a:solidFill>
                  <a:schemeClr val="bg1"/>
                </a:solidFill>
                <a:latin typeface="Palatino Linotype" panose="02040502050505030304" pitchFamily="18" charset="0"/>
              </a:rPr>
              <a:t>φιλόσοφοι</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λω</a:t>
            </a:r>
            <a:r>
              <a:rPr lang="en-GB" sz="1700" dirty="0">
                <a:solidFill>
                  <a:schemeClr val="bg1"/>
                </a:solidFill>
                <a:latin typeface="Palatino Linotype" panose="02040502050505030304" pitchFamily="18" charset="0"/>
              </a:rPr>
              <a:t>βῶνται τοὺς νέους λογισμούς τε καὶ ἀστρονομίαν καὶ γεωμετρίαν καὶ μουσικὴν διδάσκοντες· </a:t>
            </a:r>
            <a:r>
              <a:rPr lang="en-GB" sz="1700" b="1" dirty="0">
                <a:solidFill>
                  <a:srgbClr val="FF0000"/>
                </a:solidFill>
                <a:latin typeface="Palatino Linotype" panose="02040502050505030304" pitchFamily="18" charset="0"/>
              </a:rPr>
              <a:t>παρ᾿ ἐμοὶ δὲ </a:t>
            </a:r>
            <a:r>
              <a:rPr lang="en-GB" sz="1700" dirty="0">
                <a:solidFill>
                  <a:schemeClr val="bg1"/>
                </a:solidFill>
                <a:latin typeface="Palatino Linotype" panose="02040502050505030304" pitchFamily="18" charset="0"/>
              </a:rPr>
              <a:t>κτᾶται Ἱπποκράτης εὐβουλίαν περὶ τῶν οἰκείων καὶ τῶν πολιτικῶν πραγμάτων.</a:t>
            </a:r>
            <a:endParaRPr lang="de-DE" sz="1700" dirty="0">
              <a:solidFill>
                <a:schemeClr val="bg1"/>
              </a:solidFill>
              <a:latin typeface="Palatino Linotype" panose="02040502050505030304" pitchFamily="18" charset="0"/>
            </a:endParaRPr>
          </a:p>
          <a:p>
            <a:pPr>
              <a:lnSpc>
                <a:spcPts val="2200"/>
              </a:lnSpc>
            </a:pPr>
            <a:r>
              <a:rPr lang="en-GB" sz="1700" dirty="0">
                <a:solidFill>
                  <a:schemeClr val="bg1"/>
                </a:solidFill>
                <a:latin typeface="Palatino Linotype" panose="02040502050505030304" pitchFamily="18" charset="0"/>
              </a:rPr>
              <a:t> </a:t>
            </a:r>
            <a:r>
              <a:rPr lang="en-GB" sz="1700" b="1" dirty="0" err="1" smtClean="0">
                <a:solidFill>
                  <a:schemeClr val="bg1"/>
                </a:solidFill>
                <a:latin typeface="Palatino Linotype" panose="02040502050505030304" pitchFamily="18" charset="0"/>
              </a:rPr>
              <a:t>Σω</a:t>
            </a:r>
            <a:r>
              <a:rPr lang="en-GB" sz="1700" dirty="0">
                <a:solidFill>
                  <a:schemeClr val="bg1"/>
                </a:solidFill>
                <a:latin typeface="Palatino Linotype" panose="02040502050505030304" pitchFamily="18" charset="0"/>
              </a:rPr>
              <a:t>· Καταμα</a:t>
            </a:r>
            <a:r>
              <a:rPr lang="en-GB" sz="1700" dirty="0" err="1">
                <a:solidFill>
                  <a:schemeClr val="bg1"/>
                </a:solidFill>
                <a:latin typeface="Palatino Linotype" panose="02040502050505030304" pitchFamily="18" charset="0"/>
              </a:rPr>
              <a:t>νθάνω</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Δοκεῖς</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γάρ</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μοι</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λέγειν</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τὴν</a:t>
            </a:r>
            <a:r>
              <a:rPr lang="en-GB" sz="1700" dirty="0">
                <a:solidFill>
                  <a:schemeClr val="bg1"/>
                </a:solidFill>
                <a:latin typeface="Palatino Linotype" panose="02040502050505030304" pitchFamily="18" charset="0"/>
              </a:rPr>
              <a:t> π</a:t>
            </a:r>
            <a:r>
              <a:rPr lang="en-GB" sz="1700" dirty="0" err="1">
                <a:solidFill>
                  <a:schemeClr val="bg1"/>
                </a:solidFill>
                <a:latin typeface="Palatino Linotype" panose="02040502050505030304" pitchFamily="18" charset="0"/>
              </a:rPr>
              <a:t>ολιτικὴν</a:t>
            </a:r>
            <a:r>
              <a:rPr lang="en-GB" sz="1700" dirty="0">
                <a:solidFill>
                  <a:schemeClr val="bg1"/>
                </a:solidFill>
                <a:latin typeface="Palatino Linotype" panose="02040502050505030304" pitchFamily="18" charset="0"/>
              </a:rPr>
              <a:t> </a:t>
            </a:r>
            <a:r>
              <a:rPr lang="en-GB" sz="1700" dirty="0" err="1">
                <a:solidFill>
                  <a:schemeClr val="bg1"/>
                </a:solidFill>
                <a:latin typeface="Palatino Linotype" panose="02040502050505030304" pitchFamily="18" charset="0"/>
              </a:rPr>
              <a:t>τέχνην</a:t>
            </a:r>
            <a:r>
              <a:rPr lang="en-GB" sz="1700" dirty="0">
                <a:solidFill>
                  <a:schemeClr val="bg1"/>
                </a:solidFill>
                <a:latin typeface="Palatino Linotype" panose="02040502050505030304" pitchFamily="18" charset="0"/>
              </a:rPr>
              <a:t> καὶ </a:t>
            </a:r>
            <a:endParaRPr lang="de-DE" sz="1700" dirty="0">
              <a:solidFill>
                <a:schemeClr val="bg1"/>
              </a:solidFill>
              <a:latin typeface="Palatino Linotype" panose="02040502050505030304" pitchFamily="18" charset="0"/>
            </a:endParaRPr>
          </a:p>
          <a:p>
            <a:pPr>
              <a:lnSpc>
                <a:spcPts val="2200"/>
              </a:lnSpc>
              <a:spcAft>
                <a:spcPts val="1000"/>
              </a:spcAft>
            </a:pPr>
            <a:r>
              <a:rPr lang="en-GB" sz="1700" dirty="0">
                <a:solidFill>
                  <a:schemeClr val="bg1"/>
                </a:solidFill>
                <a:latin typeface="Palatino Linotype" panose="02040502050505030304" pitchFamily="18" charset="0"/>
              </a:rPr>
              <a:t>ὑπ</a:t>
            </a:r>
            <a:r>
              <a:rPr lang="en-GB" sz="1700" dirty="0" err="1">
                <a:solidFill>
                  <a:schemeClr val="bg1"/>
                </a:solidFill>
                <a:latin typeface="Palatino Linotype" panose="02040502050505030304" pitchFamily="18" charset="0"/>
              </a:rPr>
              <a:t>ισχνεῖσθ</a:t>
            </a:r>
            <a:r>
              <a:rPr lang="en-GB" sz="1700" dirty="0">
                <a:solidFill>
                  <a:schemeClr val="bg1"/>
                </a:solidFill>
                <a:latin typeface="Palatino Linotype" panose="02040502050505030304" pitchFamily="18" charset="0"/>
              </a:rPr>
              <a:t>αι ποιεῖν ἄνδρας ἀγαθοὺς πολίτας.</a:t>
            </a:r>
            <a:endParaRPr lang="de-DE" sz="1700" dirty="0">
              <a:solidFill>
                <a:schemeClr val="bg1"/>
              </a:solidFill>
              <a:latin typeface="Palatino Linotype" panose="02040502050505030304" pitchFamily="18" charset="0"/>
            </a:endParaRPr>
          </a:p>
          <a:p>
            <a:pPr>
              <a:lnSpc>
                <a:spcPts val="2200"/>
              </a:lnSpc>
            </a:pPr>
            <a:r>
              <a:rPr lang="it-IT" sz="1700" b="1" dirty="0">
                <a:solidFill>
                  <a:schemeClr val="bg1"/>
                </a:solidFill>
                <a:latin typeface="Palatino Linotype" panose="02040502050505030304" pitchFamily="18" charset="0"/>
              </a:rPr>
              <a:t> </a:t>
            </a:r>
            <a:r>
              <a:rPr lang="it-IT" sz="1700" b="1" dirty="0" err="1" smtClean="0">
                <a:solidFill>
                  <a:schemeClr val="bg1"/>
                </a:solidFill>
                <a:latin typeface="Palatino Linotype" panose="02040502050505030304" pitchFamily="18" charset="0"/>
              </a:rPr>
              <a:t>Πρ</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Αὐτὸ</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μὲν</a:t>
            </a:r>
            <a:r>
              <a:rPr lang="it-IT" sz="1700" dirty="0">
                <a:solidFill>
                  <a:schemeClr val="bg1"/>
                </a:solidFill>
                <a:latin typeface="Palatino Linotype" panose="02040502050505030304" pitchFamily="18" charset="0"/>
              </a:rPr>
              <a:t> </a:t>
            </a:r>
            <a:r>
              <a:rPr lang="it-IT" sz="1700" dirty="0" smtClean="0">
                <a:solidFill>
                  <a:schemeClr val="bg1"/>
                </a:solidFill>
                <a:latin typeface="Palatino Linotype" panose="02040502050505030304" pitchFamily="18" charset="0"/>
              </a:rPr>
              <a:t>ο</a:t>
            </a:r>
            <a:r>
              <a:rPr lang="el-GR" sz="1700" dirty="0" smtClean="0">
                <a:solidFill>
                  <a:schemeClr val="bg1"/>
                </a:solidFill>
                <a:latin typeface="Palatino Linotype" panose="02040502050505030304" pitchFamily="18" charset="0"/>
              </a:rPr>
              <a:t>ὖ</a:t>
            </a:r>
            <a:r>
              <a:rPr lang="it-IT" sz="1700" dirty="0" smtClean="0">
                <a:solidFill>
                  <a:schemeClr val="bg1"/>
                </a:solidFill>
                <a:latin typeface="Palatino Linotype" panose="02040502050505030304" pitchFamily="18" charset="0"/>
              </a:rPr>
              <a:t>ν </a:t>
            </a:r>
            <a:r>
              <a:rPr lang="it-IT" sz="1700" dirty="0" err="1">
                <a:solidFill>
                  <a:schemeClr val="bg1"/>
                </a:solidFill>
                <a:latin typeface="Palatino Linotype" panose="02040502050505030304" pitchFamily="18" charset="0"/>
              </a:rPr>
              <a:t>τοῦτό</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ἐστιν</a:t>
            </a:r>
            <a:r>
              <a:rPr lang="it-IT" sz="1700" dirty="0">
                <a:solidFill>
                  <a:schemeClr val="bg1"/>
                </a:solidFill>
                <a:latin typeface="Palatino Linotype" panose="02040502050505030304" pitchFamily="18" charset="0"/>
              </a:rPr>
              <a:t> </a:t>
            </a:r>
            <a:r>
              <a:rPr lang="it-IT" sz="1700" dirty="0" err="1">
                <a:solidFill>
                  <a:schemeClr val="bg1"/>
                </a:solidFill>
                <a:latin typeface="Palatino Linotype" panose="02040502050505030304" pitchFamily="18" charset="0"/>
              </a:rPr>
              <a:t>τὸ</a:t>
            </a:r>
            <a:r>
              <a:rPr lang="it-IT" sz="1700" dirty="0">
                <a:solidFill>
                  <a:schemeClr val="bg1"/>
                </a:solidFill>
                <a:latin typeface="Palatino Linotype" panose="02040502050505030304" pitchFamily="18" charset="0"/>
              </a:rPr>
              <a:t> ἐπ</a:t>
            </a:r>
            <a:r>
              <a:rPr lang="it-IT" sz="1700" dirty="0" err="1">
                <a:solidFill>
                  <a:schemeClr val="bg1"/>
                </a:solidFill>
                <a:latin typeface="Palatino Linotype" panose="02040502050505030304" pitchFamily="18" charset="0"/>
              </a:rPr>
              <a:t>άγγελμ</a:t>
            </a:r>
            <a:r>
              <a:rPr lang="it-IT" sz="1700" dirty="0">
                <a:solidFill>
                  <a:schemeClr val="bg1"/>
                </a:solidFill>
                <a:latin typeface="Palatino Linotype" panose="02040502050505030304" pitchFamily="18" charset="0"/>
              </a:rPr>
              <a:t>α</a:t>
            </a:r>
            <a:r>
              <a:rPr lang="en-GB" sz="1700" dirty="0">
                <a:solidFill>
                  <a:schemeClr val="bg1"/>
                </a:solidFill>
                <a:latin typeface="Palatino Linotype" panose="02040502050505030304" pitchFamily="18" charset="0"/>
              </a:rPr>
              <a:t>, </a:t>
            </a:r>
            <a:r>
              <a:rPr lang="it-IT" sz="1700" dirty="0">
                <a:solidFill>
                  <a:schemeClr val="bg1"/>
                </a:solidFill>
                <a:latin typeface="Palatino Linotype" panose="02040502050505030304" pitchFamily="18" charset="0"/>
              </a:rPr>
              <a:t>ὃ ἐπα</a:t>
            </a:r>
            <a:r>
              <a:rPr lang="it-IT" sz="1700" dirty="0" err="1">
                <a:solidFill>
                  <a:schemeClr val="bg1"/>
                </a:solidFill>
                <a:latin typeface="Palatino Linotype" panose="02040502050505030304" pitchFamily="18" charset="0"/>
              </a:rPr>
              <a:t>γγέλλομ</a:t>
            </a:r>
            <a:r>
              <a:rPr lang="it-IT" sz="1700" dirty="0">
                <a:solidFill>
                  <a:schemeClr val="bg1"/>
                </a:solidFill>
                <a:latin typeface="Palatino Linotype" panose="02040502050505030304" pitchFamily="18" charset="0"/>
              </a:rPr>
              <a:t>αι</a:t>
            </a:r>
            <a:r>
              <a:rPr lang="en-GB" sz="1700" dirty="0" smtClean="0">
                <a:solidFill>
                  <a:schemeClr val="bg1"/>
                </a:solidFill>
                <a:latin typeface="Palatino Linotype" panose="02040502050505030304" pitchFamily="18" charset="0"/>
              </a:rPr>
              <a:t>.</a:t>
            </a:r>
            <a:endParaRPr lang="de-DE"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193275308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95535" y="187712"/>
            <a:ext cx="8352929" cy="5632311"/>
          </a:xfrm>
          <a:prstGeom prst="rect">
            <a:avLst/>
          </a:prstGeom>
          <a:noFill/>
        </p:spPr>
        <p:txBody>
          <a:bodyPr wrap="square" rtlCol="0">
            <a:spAutoFit/>
          </a:bodyPr>
          <a:lstStyle/>
          <a:p>
            <a:pPr>
              <a:spcAft>
                <a:spcPts val="1000"/>
              </a:spcAft>
            </a:pPr>
            <a:r>
              <a:rPr lang="de-DE" sz="2000" b="1" u="sng" dirty="0" smtClean="0">
                <a:solidFill>
                  <a:schemeClr val="bg1"/>
                </a:solidFill>
                <a:latin typeface="Palatino Linotype" panose="02040502050505030304" pitchFamily="18" charset="0"/>
              </a:rPr>
              <a:t>Protagoras </a:t>
            </a:r>
            <a:r>
              <a:rPr lang="de-DE" sz="2000" b="1" u="sng" dirty="0" smtClean="0">
                <a:solidFill>
                  <a:schemeClr val="bg1"/>
                </a:solidFill>
                <a:latin typeface="Palatino Linotype" panose="02040502050505030304" pitchFamily="18" charset="0"/>
              </a:rPr>
              <a:t>in Athen</a:t>
            </a:r>
            <a:r>
              <a:rPr lang="de-DE" sz="1200" dirty="0" smtClean="0">
                <a:solidFill>
                  <a:schemeClr val="bg1"/>
                </a:solidFill>
                <a:latin typeface="Palatino Linotype" panose="02040502050505030304" pitchFamily="18" charset="0"/>
              </a:rPr>
              <a:t> (Protagoras 311b; 318d-319a, gekürzt)</a:t>
            </a:r>
            <a:r>
              <a:rPr lang="de-DE" sz="2000" b="1" u="sng" dirty="0" smtClean="0">
                <a:solidFill>
                  <a:schemeClr val="bg1"/>
                </a:solidFill>
                <a:latin typeface="Palatino Linotype" panose="02040502050505030304" pitchFamily="18" charset="0"/>
              </a:rPr>
              <a:t> </a:t>
            </a:r>
          </a:p>
          <a:p>
            <a:pPr>
              <a:lnSpc>
                <a:spcPts val="2200"/>
              </a:lnSpc>
              <a:spcAft>
                <a:spcPts val="1000"/>
              </a:spcAft>
            </a:pPr>
            <a:endParaRPr lang="en-GB" sz="2000" b="1" dirty="0" smtClean="0">
              <a:solidFill>
                <a:schemeClr val="bg1"/>
              </a:solidFill>
              <a:latin typeface="Palatino Linotype" panose="02040502050505030304" pitchFamily="18" charset="0"/>
            </a:endParaRPr>
          </a:p>
          <a:p>
            <a:pPr>
              <a:lnSpc>
                <a:spcPts val="2200"/>
              </a:lnSpc>
              <a:spcAft>
                <a:spcPts val="1000"/>
              </a:spcAft>
            </a:pPr>
            <a:r>
              <a:rPr lang="en-GB" sz="2000" b="1" dirty="0" smtClean="0">
                <a:solidFill>
                  <a:schemeClr val="bg1"/>
                </a:solidFill>
                <a:latin typeface="Palatino Linotype" panose="02040502050505030304" pitchFamily="18" charset="0"/>
              </a:rPr>
              <a:t>π</a:t>
            </a:r>
            <a:r>
              <a:rPr lang="en-GB" sz="2000" b="1" dirty="0" err="1" smtClean="0">
                <a:solidFill>
                  <a:schemeClr val="bg1"/>
                </a:solidFill>
                <a:latin typeface="Palatino Linotype" panose="02040502050505030304" pitchFamily="18" charset="0"/>
              </a:rPr>
              <a:t>ολιτικὴ</a:t>
            </a:r>
            <a:r>
              <a:rPr lang="en-GB" sz="2000" b="1" dirty="0" smtClean="0">
                <a:solidFill>
                  <a:schemeClr val="bg1"/>
                </a:solidFill>
                <a:latin typeface="Palatino Linotype" panose="02040502050505030304" pitchFamily="18" charset="0"/>
              </a:rPr>
              <a:t> </a:t>
            </a:r>
            <a:r>
              <a:rPr lang="en-GB" sz="2000" b="1" dirty="0" err="1" smtClean="0">
                <a:solidFill>
                  <a:schemeClr val="bg1"/>
                </a:solidFill>
                <a:latin typeface="Palatino Linotype" panose="02040502050505030304" pitchFamily="18" charset="0"/>
              </a:rPr>
              <a:t>τέχνη</a:t>
            </a:r>
            <a:endParaRPr lang="en-GB" sz="2000" b="1" dirty="0" smtClean="0">
              <a:solidFill>
                <a:schemeClr val="bg1"/>
              </a:solidFill>
              <a:latin typeface="Palatino Linotype" panose="02040502050505030304" pitchFamily="18" charset="0"/>
            </a:endParaRPr>
          </a:p>
          <a:p>
            <a:pPr>
              <a:lnSpc>
                <a:spcPts val="2200"/>
              </a:lnSpc>
              <a:spcAft>
                <a:spcPts val="1000"/>
              </a:spcAft>
            </a:pPr>
            <a:endParaRPr lang="en-GB" sz="2000" b="1" i="1" dirty="0" smtClean="0">
              <a:solidFill>
                <a:schemeClr val="bg1"/>
              </a:solidFill>
              <a:latin typeface="Palatino Linotype" panose="02040502050505030304" pitchFamily="18" charset="0"/>
            </a:endParaRPr>
          </a:p>
          <a:p>
            <a:pPr marL="285750" indent="-285750">
              <a:lnSpc>
                <a:spcPts val="2200"/>
              </a:lnSpc>
              <a:spcAft>
                <a:spcPts val="1000"/>
              </a:spcAft>
              <a:buFont typeface="Arial" panose="020B0604020202020204" pitchFamily="34" charset="0"/>
              <a:buChar char="•"/>
            </a:pPr>
            <a:r>
              <a:rPr lang="el-GR" sz="1700" dirty="0" smtClean="0">
                <a:solidFill>
                  <a:schemeClr val="bg1"/>
                </a:solidFill>
                <a:latin typeface="Palatino Linotype" panose="02040502050505030304" pitchFamily="18" charset="0"/>
              </a:rPr>
              <a:t>Οἶμαι </a:t>
            </a:r>
            <a:r>
              <a:rPr lang="el-GR" sz="1700" b="1" dirty="0">
                <a:solidFill>
                  <a:srgbClr val="FF0000"/>
                </a:solidFill>
                <a:latin typeface="Palatino Linotype" panose="02040502050505030304" pitchFamily="18" charset="0"/>
              </a:rPr>
              <a:t>μετ' ὀλίγων </a:t>
            </a:r>
            <a:r>
              <a:rPr lang="el-GR" sz="1700" dirty="0">
                <a:solidFill>
                  <a:schemeClr val="bg1"/>
                </a:solidFill>
                <a:latin typeface="Palatino Linotype" panose="02040502050505030304" pitchFamily="18" charset="0"/>
              </a:rPr>
              <a:t>Ἀθηναίων, ἵνα μὴ εἴπω </a:t>
            </a:r>
            <a:r>
              <a:rPr lang="el-GR" sz="1700" b="1" dirty="0">
                <a:solidFill>
                  <a:srgbClr val="FF0000"/>
                </a:solidFill>
                <a:latin typeface="Palatino Linotype" panose="02040502050505030304" pitchFamily="18" charset="0"/>
              </a:rPr>
              <a:t>μόνος</a:t>
            </a:r>
            <a:r>
              <a:rPr lang="el-GR" sz="1700" dirty="0">
                <a:solidFill>
                  <a:schemeClr val="bg1"/>
                </a:solidFill>
                <a:latin typeface="Palatino Linotype" panose="02040502050505030304" pitchFamily="18" charset="0"/>
              </a:rPr>
              <a:t>, ἐπιχειρεῖν </a:t>
            </a:r>
            <a:r>
              <a:rPr lang="el-GR" sz="1700" b="1" dirty="0">
                <a:solidFill>
                  <a:srgbClr val="FF0000"/>
                </a:solidFill>
                <a:latin typeface="Palatino Linotype" panose="02040502050505030304" pitchFamily="18" charset="0"/>
              </a:rPr>
              <a:t>τῇ ὡς ἀληθῶς πολιτικῇ τέχνῃ</a:t>
            </a:r>
            <a:r>
              <a:rPr lang="el-GR" sz="1700" dirty="0">
                <a:solidFill>
                  <a:schemeClr val="bg1"/>
                </a:solidFill>
                <a:latin typeface="Palatino Linotype" panose="02040502050505030304" pitchFamily="18" charset="0"/>
              </a:rPr>
              <a:t> καὶ </a:t>
            </a:r>
            <a:r>
              <a:rPr lang="el-GR" sz="1700" b="1" dirty="0">
                <a:solidFill>
                  <a:srgbClr val="FF0000"/>
                </a:solidFill>
                <a:latin typeface="Palatino Linotype" panose="02040502050505030304" pitchFamily="18" charset="0"/>
              </a:rPr>
              <a:t>πράττειν τὰ πολιτικὰ μόνος </a:t>
            </a:r>
            <a:r>
              <a:rPr lang="el-GR" sz="1700" dirty="0">
                <a:solidFill>
                  <a:schemeClr val="bg1"/>
                </a:solidFill>
                <a:latin typeface="Palatino Linotype" panose="02040502050505030304" pitchFamily="18" charset="0"/>
              </a:rPr>
              <a:t>τῶν </a:t>
            </a:r>
            <a:r>
              <a:rPr lang="el-GR" sz="1700" dirty="0" smtClean="0">
                <a:solidFill>
                  <a:schemeClr val="bg1"/>
                </a:solidFill>
                <a:latin typeface="Palatino Linotype" panose="02040502050505030304" pitchFamily="18" charset="0"/>
              </a:rPr>
              <a:t>νῦν</a:t>
            </a:r>
            <a:r>
              <a:rPr lang="de-DE" sz="1700" dirty="0" smtClean="0">
                <a:solidFill>
                  <a:schemeClr val="bg1"/>
                </a:solidFill>
                <a:latin typeface="Palatino Linotype" panose="02040502050505030304" pitchFamily="18" charset="0"/>
              </a:rPr>
              <a:t>. </a:t>
            </a:r>
            <a:r>
              <a:rPr lang="de-DE" sz="1400" i="1" dirty="0" smtClean="0">
                <a:solidFill>
                  <a:schemeClr val="bg1"/>
                </a:solidFill>
                <a:latin typeface="Palatino Linotype" panose="02040502050505030304" pitchFamily="18" charset="0"/>
              </a:rPr>
              <a:t>(</a:t>
            </a:r>
            <a:r>
              <a:rPr lang="de-DE" sz="1400" i="1" dirty="0" err="1" smtClean="0">
                <a:solidFill>
                  <a:schemeClr val="bg1"/>
                </a:solidFill>
                <a:latin typeface="Palatino Linotype" panose="02040502050505030304" pitchFamily="18" charset="0"/>
              </a:rPr>
              <a:t>Gorgias</a:t>
            </a:r>
            <a:r>
              <a:rPr lang="de-DE" sz="1400" i="1" dirty="0" smtClean="0">
                <a:solidFill>
                  <a:schemeClr val="bg1"/>
                </a:solidFill>
                <a:latin typeface="Palatino Linotype" panose="02040502050505030304" pitchFamily="18" charset="0"/>
              </a:rPr>
              <a:t> 521d6-8)</a:t>
            </a:r>
          </a:p>
          <a:p>
            <a:pPr>
              <a:lnSpc>
                <a:spcPts val="2200"/>
              </a:lnSpc>
              <a:spcAft>
                <a:spcPts val="1000"/>
              </a:spcAft>
            </a:pPr>
            <a:endParaRPr lang="de-DE" sz="1400" i="1" dirty="0" smtClean="0">
              <a:solidFill>
                <a:schemeClr val="bg1"/>
              </a:solidFill>
              <a:latin typeface="Palatino Linotype" panose="02040502050505030304" pitchFamily="18" charset="0"/>
            </a:endParaRPr>
          </a:p>
          <a:p>
            <a:pPr marL="285750" indent="-285750">
              <a:lnSpc>
                <a:spcPts val="2200"/>
              </a:lnSpc>
              <a:spcAft>
                <a:spcPts val="1000"/>
              </a:spcAft>
              <a:buFont typeface="Arial" panose="020B0604020202020204" pitchFamily="34" charset="0"/>
              <a:buChar char="•"/>
            </a:pPr>
            <a:r>
              <a:rPr lang="el-GR" sz="1700" dirty="0">
                <a:solidFill>
                  <a:schemeClr val="bg1"/>
                </a:solidFill>
                <a:latin typeface="Palatino Linotype" panose="02040502050505030304" pitchFamily="18" charset="0"/>
              </a:rPr>
              <a:t>Ἐπιθυμεῖν δέ μοι δοκεῖ </a:t>
            </a:r>
            <a:r>
              <a:rPr lang="el-GR" sz="1700" b="1" dirty="0">
                <a:solidFill>
                  <a:srgbClr val="FF0000"/>
                </a:solidFill>
                <a:latin typeface="Palatino Linotype" panose="02040502050505030304" pitchFamily="18" charset="0"/>
              </a:rPr>
              <a:t>ἐλλόγιμος</a:t>
            </a:r>
            <a:r>
              <a:rPr lang="el-GR" sz="1700" dirty="0">
                <a:solidFill>
                  <a:srgbClr val="FF0000"/>
                </a:solidFill>
                <a:latin typeface="Palatino Linotype" panose="02040502050505030304" pitchFamily="18" charset="0"/>
              </a:rPr>
              <a:t> </a:t>
            </a:r>
            <a:r>
              <a:rPr lang="el-GR" sz="1700" dirty="0">
                <a:solidFill>
                  <a:schemeClr val="bg1"/>
                </a:solidFill>
                <a:latin typeface="Palatino Linotype" panose="02040502050505030304" pitchFamily="18" charset="0"/>
              </a:rPr>
              <a:t>γενέσθαι </a:t>
            </a:r>
            <a:r>
              <a:rPr lang="el-GR" sz="1700" b="1" dirty="0">
                <a:solidFill>
                  <a:srgbClr val="FF0000"/>
                </a:solidFill>
                <a:latin typeface="Palatino Linotype" panose="02040502050505030304" pitchFamily="18" charset="0"/>
              </a:rPr>
              <a:t>ἐν τῇ πόλει</a:t>
            </a:r>
            <a:r>
              <a:rPr lang="el-GR" sz="1700" dirty="0">
                <a:solidFill>
                  <a:schemeClr val="bg1"/>
                </a:solidFill>
                <a:latin typeface="Palatino Linotype" panose="02040502050505030304" pitchFamily="18" charset="0"/>
              </a:rPr>
              <a:t>, τοῦτο δὲ οἴεταί οἱ μάλιστ᾽ ἂν γενέσθαι, εἰ σοὶ συγγένοιτο</a:t>
            </a:r>
            <a:r>
              <a:rPr lang="de-DE" sz="1700" dirty="0">
                <a:solidFill>
                  <a:schemeClr val="bg1"/>
                </a:solidFill>
                <a:latin typeface="Palatino Linotype" panose="02040502050505030304" pitchFamily="18" charset="0"/>
              </a:rPr>
              <a:t> […]. </a:t>
            </a:r>
            <a:r>
              <a:rPr lang="de-DE" sz="1400" i="1" dirty="0">
                <a:solidFill>
                  <a:schemeClr val="bg1"/>
                </a:solidFill>
                <a:latin typeface="Palatino Linotype" panose="02040502050505030304" pitchFamily="18" charset="0"/>
              </a:rPr>
              <a:t>(Protagoras 316c1)</a:t>
            </a:r>
          </a:p>
          <a:p>
            <a:pPr>
              <a:lnSpc>
                <a:spcPts val="2200"/>
              </a:lnSpc>
              <a:spcAft>
                <a:spcPts val="1000"/>
              </a:spcAft>
            </a:pPr>
            <a:endParaRPr lang="de-DE" sz="1400" dirty="0" smtClean="0">
              <a:solidFill>
                <a:schemeClr val="bg1"/>
              </a:solidFill>
              <a:latin typeface="Palatino Linotype" panose="02040502050505030304" pitchFamily="18" charset="0"/>
            </a:endParaRPr>
          </a:p>
          <a:p>
            <a:pPr marL="285750" indent="-285750">
              <a:lnSpc>
                <a:spcPts val="2200"/>
              </a:lnSpc>
              <a:spcAft>
                <a:spcPts val="1000"/>
              </a:spcAft>
              <a:buFont typeface="Arial" panose="020B0604020202020204" pitchFamily="34" charset="0"/>
              <a:buChar char="•"/>
            </a:pPr>
            <a:r>
              <a:rPr lang="el-GR" sz="1700" dirty="0" smtClean="0">
                <a:solidFill>
                  <a:schemeClr val="bg1"/>
                </a:solidFill>
                <a:latin typeface="Palatino Linotype" panose="02040502050505030304" pitchFamily="18" charset="0"/>
              </a:rPr>
              <a:t>Τῶν </a:t>
            </a:r>
            <a:r>
              <a:rPr lang="el-GR" sz="1700" dirty="0">
                <a:solidFill>
                  <a:schemeClr val="bg1"/>
                </a:solidFill>
                <a:latin typeface="Palatino Linotype" panose="02040502050505030304" pitchFamily="18" charset="0"/>
              </a:rPr>
              <a:t>δὲ σοφιστῶν οἱ ἐπαγγελλόμενοι λίαν φαίνονται πόρρω εἶναι τοῦ διδάξαι</a:t>
            </a:r>
            <a:r>
              <a:rPr lang="el-GR" sz="1700" dirty="0" smtClean="0">
                <a:solidFill>
                  <a:schemeClr val="bg1"/>
                </a:solidFill>
                <a:latin typeface="Palatino Linotype" panose="02040502050505030304" pitchFamily="18" charset="0"/>
              </a:rPr>
              <a:t>.</a:t>
            </a:r>
            <a:r>
              <a:rPr lang="de-DE" sz="1700" dirty="0" smtClean="0">
                <a:solidFill>
                  <a:schemeClr val="bg1"/>
                </a:solidFill>
                <a:latin typeface="Palatino Linotype" panose="02040502050505030304" pitchFamily="18" charset="0"/>
              </a:rPr>
              <a:t> </a:t>
            </a:r>
            <a:r>
              <a:rPr lang="el-GR" sz="1700" dirty="0" smtClean="0">
                <a:solidFill>
                  <a:schemeClr val="bg1"/>
                </a:solidFill>
                <a:latin typeface="Palatino Linotype" panose="02040502050505030304" pitchFamily="18" charset="0"/>
              </a:rPr>
              <a:t>Ὅλως </a:t>
            </a:r>
            <a:r>
              <a:rPr lang="el-GR" sz="1700" dirty="0">
                <a:solidFill>
                  <a:schemeClr val="bg1"/>
                </a:solidFill>
                <a:latin typeface="Palatino Linotype" panose="02040502050505030304" pitchFamily="18" charset="0"/>
              </a:rPr>
              <a:t>γὰρ </a:t>
            </a:r>
            <a:r>
              <a:rPr lang="el-GR" sz="1700" b="1" dirty="0" smtClean="0">
                <a:solidFill>
                  <a:srgbClr val="FF0000"/>
                </a:solidFill>
                <a:latin typeface="Palatino Linotype" panose="02040502050505030304" pitchFamily="18" charset="0"/>
              </a:rPr>
              <a:t>οὐδὲ</a:t>
            </a:r>
            <a:r>
              <a:rPr lang="de-DE" sz="1700" b="1" dirty="0" smtClean="0">
                <a:solidFill>
                  <a:srgbClr val="FF0000"/>
                </a:solidFill>
                <a:latin typeface="Palatino Linotype" panose="02040502050505030304" pitchFamily="18" charset="0"/>
              </a:rPr>
              <a:t>,</a:t>
            </a:r>
            <a:r>
              <a:rPr lang="el-GR" sz="1700" b="1" dirty="0" smtClean="0">
                <a:solidFill>
                  <a:srgbClr val="FF0000"/>
                </a:solidFill>
                <a:latin typeface="Palatino Linotype" panose="02040502050505030304" pitchFamily="18" charset="0"/>
              </a:rPr>
              <a:t> </a:t>
            </a:r>
            <a:r>
              <a:rPr lang="el-GR" sz="1700" b="1" dirty="0">
                <a:solidFill>
                  <a:srgbClr val="FF0000"/>
                </a:solidFill>
                <a:latin typeface="Palatino Linotype" panose="02040502050505030304" pitchFamily="18" charset="0"/>
              </a:rPr>
              <a:t>ποῖόν τι ἐστὶν ἢ περὶ </a:t>
            </a:r>
            <a:r>
              <a:rPr lang="el-GR" sz="1700" b="1" dirty="0" smtClean="0">
                <a:solidFill>
                  <a:srgbClr val="FF0000"/>
                </a:solidFill>
                <a:latin typeface="Palatino Linotype" panose="02040502050505030304" pitchFamily="18" charset="0"/>
              </a:rPr>
              <a:t>ποῖα</a:t>
            </a:r>
            <a:r>
              <a:rPr lang="de-DE" sz="1700" b="1" dirty="0" smtClean="0">
                <a:solidFill>
                  <a:srgbClr val="FF0000"/>
                </a:solidFill>
                <a:latin typeface="Palatino Linotype" panose="02040502050505030304" pitchFamily="18" charset="0"/>
              </a:rPr>
              <a:t>,</a:t>
            </a:r>
            <a:r>
              <a:rPr lang="el-GR" sz="1700" b="1" dirty="0" smtClean="0">
                <a:solidFill>
                  <a:srgbClr val="FF0000"/>
                </a:solidFill>
                <a:latin typeface="Palatino Linotype" panose="02040502050505030304" pitchFamily="18" charset="0"/>
              </a:rPr>
              <a:t> </a:t>
            </a:r>
            <a:r>
              <a:rPr lang="el-GR" sz="1700" b="1" dirty="0">
                <a:solidFill>
                  <a:srgbClr val="FF0000"/>
                </a:solidFill>
                <a:latin typeface="Palatino Linotype" panose="02040502050505030304" pitchFamily="18" charset="0"/>
              </a:rPr>
              <a:t>ἴσασιν</a:t>
            </a:r>
            <a:r>
              <a:rPr lang="el-GR" sz="1700" dirty="0">
                <a:solidFill>
                  <a:schemeClr val="bg1"/>
                </a:solidFill>
                <a:latin typeface="Palatino Linotype" panose="02040502050505030304" pitchFamily="18" charset="0"/>
              </a:rPr>
              <a:t>· οὐ γὰρ </a:t>
            </a:r>
            <a:r>
              <a:rPr lang="el-GR" sz="1700" dirty="0" smtClean="0">
                <a:solidFill>
                  <a:schemeClr val="bg1"/>
                </a:solidFill>
                <a:latin typeface="Palatino Linotype" panose="02040502050505030304" pitchFamily="18" charset="0"/>
              </a:rPr>
              <a:t>ἂν</a:t>
            </a:r>
            <a:r>
              <a:rPr lang="de-DE" sz="1700" dirty="0" smtClean="0">
                <a:solidFill>
                  <a:schemeClr val="bg1"/>
                </a:solidFill>
                <a:latin typeface="Palatino Linotype" panose="02040502050505030304" pitchFamily="18" charset="0"/>
              </a:rPr>
              <a:t> </a:t>
            </a:r>
            <a:r>
              <a:rPr lang="el-GR" sz="1700" dirty="0" smtClean="0">
                <a:solidFill>
                  <a:schemeClr val="bg1"/>
                </a:solidFill>
                <a:latin typeface="Palatino Linotype" panose="02040502050505030304" pitchFamily="18" charset="0"/>
              </a:rPr>
              <a:t>τὴν αὐτὴν</a:t>
            </a:r>
            <a:r>
              <a:rPr lang="de-DE" sz="1700" dirty="0" smtClean="0">
                <a:solidFill>
                  <a:schemeClr val="bg1"/>
                </a:solidFill>
                <a:latin typeface="Palatino Linotype" panose="02040502050505030304" pitchFamily="18" charset="0"/>
              </a:rPr>
              <a:t>              </a:t>
            </a:r>
            <a:r>
              <a:rPr lang="el-GR" sz="1700" dirty="0" smtClean="0">
                <a:solidFill>
                  <a:schemeClr val="bg1"/>
                </a:solidFill>
                <a:latin typeface="Palatino Linotype" panose="02040502050505030304" pitchFamily="18" charset="0"/>
              </a:rPr>
              <a:t>τῇ </a:t>
            </a:r>
            <a:r>
              <a:rPr lang="el-GR" sz="1700" dirty="0">
                <a:solidFill>
                  <a:schemeClr val="bg1"/>
                </a:solidFill>
                <a:latin typeface="Palatino Linotype" panose="02040502050505030304" pitchFamily="18" charset="0"/>
              </a:rPr>
              <a:t>ῥητορικῇ οὐδὲ χείρω </a:t>
            </a:r>
            <a:r>
              <a:rPr lang="el-GR" sz="1700" dirty="0" smtClean="0">
                <a:solidFill>
                  <a:schemeClr val="bg1"/>
                </a:solidFill>
                <a:latin typeface="Palatino Linotype" panose="02040502050505030304" pitchFamily="18" charset="0"/>
              </a:rPr>
              <a:t>ἐτίθεσαν</a:t>
            </a:r>
            <a:r>
              <a:rPr lang="de-DE" sz="1700" dirty="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de-DE" sz="1400" i="1" dirty="0" smtClean="0">
                <a:solidFill>
                  <a:schemeClr val="bg1"/>
                </a:solidFill>
                <a:latin typeface="Palatino Linotype" panose="02040502050505030304" pitchFamily="18" charset="0"/>
              </a:rPr>
              <a:t>(Aristoteles, Nikomachische Ethik 1181a11-19)</a:t>
            </a:r>
          </a:p>
          <a:p>
            <a:pPr>
              <a:lnSpc>
                <a:spcPts val="2200"/>
              </a:lnSpc>
              <a:spcAft>
                <a:spcPts val="1000"/>
              </a:spcAft>
            </a:pPr>
            <a:endParaRPr lang="de-DE" sz="1400" i="1" dirty="0">
              <a:solidFill>
                <a:schemeClr val="bg1"/>
              </a:solidFill>
              <a:latin typeface="Palatino Linotype" panose="02040502050505030304" pitchFamily="18" charset="0"/>
            </a:endParaRPr>
          </a:p>
          <a:p>
            <a:pPr>
              <a:lnSpc>
                <a:spcPts val="2200"/>
              </a:lnSpc>
              <a:spcAft>
                <a:spcPts val="1000"/>
              </a:spcAft>
            </a:pPr>
            <a:endParaRPr lang="en-GB" sz="1400" b="1" i="1" dirty="0" smtClean="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360605644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23528" y="332656"/>
            <a:ext cx="8568952" cy="5442516"/>
          </a:xfrm>
          <a:prstGeom prst="rect">
            <a:avLst/>
          </a:prstGeom>
          <a:noFill/>
        </p:spPr>
        <p:txBody>
          <a:bodyPr wrap="square" rtlCol="0">
            <a:spAutoFit/>
          </a:bodyPr>
          <a:lstStyle/>
          <a:p>
            <a:r>
              <a:rPr lang="de-DE" sz="2000" b="1" u="sng" dirty="0" smtClean="0">
                <a:solidFill>
                  <a:schemeClr val="bg1"/>
                </a:solidFill>
                <a:latin typeface="Palatino Linotype" panose="02040502050505030304" pitchFamily="18" charset="0"/>
              </a:rPr>
              <a:t>Was </a:t>
            </a:r>
            <a:r>
              <a:rPr lang="de-DE" sz="2000" b="1" u="sng" dirty="0" smtClean="0">
                <a:solidFill>
                  <a:schemeClr val="bg1"/>
                </a:solidFill>
                <a:latin typeface="Palatino Linotype" panose="02040502050505030304" pitchFamily="18" charset="0"/>
              </a:rPr>
              <a:t>muss ins „Sokrates-Platon-Portfolio“?</a:t>
            </a:r>
          </a:p>
          <a:p>
            <a:endParaRPr lang="de-DE" dirty="0" smtClean="0">
              <a:solidFill>
                <a:schemeClr val="bg1"/>
              </a:solidFill>
              <a:latin typeface="Palatino Linotype" panose="02040502050505030304" pitchFamily="18" charset="0"/>
            </a:endParaRPr>
          </a:p>
          <a:p>
            <a:pPr>
              <a:spcAft>
                <a:spcPts val="300"/>
              </a:spcAft>
            </a:pPr>
            <a:r>
              <a:rPr lang="de-DE" b="1" i="1" dirty="0" smtClean="0">
                <a:solidFill>
                  <a:schemeClr val="bg1"/>
                </a:solidFill>
                <a:latin typeface="Palatino Linotype" panose="02040502050505030304" pitchFamily="18" charset="0"/>
              </a:rPr>
              <a:t>Vokabeln</a:t>
            </a:r>
          </a:p>
          <a:p>
            <a:pPr marL="285750" indent="-285750">
              <a:spcAft>
                <a:spcPts val="500"/>
              </a:spcAft>
              <a:buFont typeface="Arial" panose="020B0604020202020204" pitchFamily="34" charset="0"/>
              <a:buChar char="•"/>
            </a:pPr>
            <a:r>
              <a:rPr lang="el-GR" dirty="0">
                <a:solidFill>
                  <a:schemeClr val="bg1"/>
                </a:solidFill>
                <a:latin typeface="Palatino Linotype" panose="02040502050505030304" pitchFamily="18" charset="0"/>
              </a:rPr>
              <a:t>ο</a:t>
            </a:r>
            <a:r>
              <a:rPr lang="el-GR" dirty="0" smtClean="0">
                <a:solidFill>
                  <a:schemeClr val="bg1"/>
                </a:solidFill>
                <a:latin typeface="Palatino Linotype" panose="02040502050505030304" pitchFamily="18" charset="0"/>
              </a:rPr>
              <a:t>ἱ</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νέοι</a:t>
            </a:r>
            <a:r>
              <a:rPr lang="de-DE" dirty="0" smtClean="0">
                <a:solidFill>
                  <a:schemeClr val="bg1"/>
                </a:solidFill>
                <a:latin typeface="Palatino Linotype" panose="02040502050505030304" pitchFamily="18" charset="0"/>
              </a:rPr>
              <a:t>, </a:t>
            </a:r>
            <a:r>
              <a:rPr lang="el-GR" dirty="0">
                <a:solidFill>
                  <a:schemeClr val="bg1"/>
                </a:solidFill>
                <a:latin typeface="Palatino Linotype" panose="02040502050505030304" pitchFamily="18" charset="0"/>
              </a:rPr>
              <a:t>ἡ</a:t>
            </a:r>
            <a:r>
              <a:rPr lang="de-DE" dirty="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ῥητορικὴ</a:t>
            </a:r>
            <a:r>
              <a:rPr lang="de-DE" dirty="0" smtClean="0">
                <a:solidFill>
                  <a:schemeClr val="bg1"/>
                </a:solidFill>
                <a:latin typeface="Palatino Linotype" panose="02040502050505030304" pitchFamily="18" charset="0"/>
              </a:rPr>
              <a:t> / </a:t>
            </a:r>
            <a:r>
              <a:rPr lang="el-GR" dirty="0" smtClean="0">
                <a:solidFill>
                  <a:schemeClr val="bg1"/>
                </a:solidFill>
                <a:latin typeface="Palatino Linotype" panose="02040502050505030304" pitchFamily="18" charset="0"/>
              </a:rPr>
              <a:t>πολιτικ</a:t>
            </a:r>
            <a:r>
              <a:rPr lang="el-GR" dirty="0">
                <a:solidFill>
                  <a:schemeClr val="bg1"/>
                </a:solidFill>
                <a:latin typeface="Palatino Linotype" panose="02040502050505030304" pitchFamily="18" charset="0"/>
              </a:rPr>
              <a:t>ὴ</a:t>
            </a:r>
            <a:r>
              <a:rPr lang="de-DE" dirty="0" smtClean="0">
                <a:solidFill>
                  <a:schemeClr val="bg1"/>
                </a:solidFill>
                <a:latin typeface="Palatino Linotype" panose="02040502050505030304" pitchFamily="18" charset="0"/>
              </a:rPr>
              <a:t> </a:t>
            </a:r>
            <a:r>
              <a:rPr lang="de-DE" dirty="0">
                <a:solidFill>
                  <a:schemeClr val="bg1"/>
                </a:solidFill>
                <a:latin typeface="Palatino Linotype" panose="02040502050505030304" pitchFamily="18" charset="0"/>
              </a:rPr>
              <a:t>(</a:t>
            </a:r>
            <a:r>
              <a:rPr lang="el-GR" dirty="0">
                <a:solidFill>
                  <a:schemeClr val="bg1"/>
                </a:solidFill>
                <a:latin typeface="Palatino Linotype" panose="02040502050505030304" pitchFamily="18" charset="0"/>
              </a:rPr>
              <a:t>τέχνη</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τὰ</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πολιτικὰ</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πράγματα</a:t>
            </a:r>
            <a:r>
              <a:rPr lang="de-DE" dirty="0" smtClean="0">
                <a:solidFill>
                  <a:schemeClr val="bg1"/>
                </a:solidFill>
                <a:latin typeface="Palatino Linotype" panose="02040502050505030304" pitchFamily="18" charset="0"/>
              </a:rPr>
              <a:t>)</a:t>
            </a:r>
          </a:p>
          <a:p>
            <a:pPr marL="285750" indent="-285750">
              <a:spcAft>
                <a:spcPts val="500"/>
              </a:spcAft>
              <a:buFont typeface="Arial" panose="020B0604020202020204" pitchFamily="34" charset="0"/>
              <a:buChar char="•"/>
            </a:pPr>
            <a:r>
              <a:rPr lang="de-DE" dirty="0" smtClean="0">
                <a:solidFill>
                  <a:schemeClr val="bg1"/>
                </a:solidFill>
                <a:latin typeface="Palatino Linotype" panose="02040502050505030304" pitchFamily="18" charset="0"/>
              </a:rPr>
              <a:t>π</a:t>
            </a:r>
            <a:r>
              <a:rPr lang="el-GR" dirty="0" smtClean="0">
                <a:solidFill>
                  <a:schemeClr val="bg1"/>
                </a:solidFill>
                <a:latin typeface="Palatino Linotype" panose="02040502050505030304" pitchFamily="18" charset="0"/>
              </a:rPr>
              <a:t>ειράο</a:t>
            </a:r>
            <a:r>
              <a:rPr lang="de-DE" dirty="0" smtClean="0">
                <a:solidFill>
                  <a:schemeClr val="bg1"/>
                </a:solidFill>
                <a:latin typeface="Palatino Linotype" panose="02040502050505030304" pitchFamily="18" charset="0"/>
              </a:rPr>
              <a:t>μαι, (</a:t>
            </a:r>
            <a:r>
              <a:rPr lang="el-GR" dirty="0" smtClean="0">
                <a:solidFill>
                  <a:schemeClr val="bg1"/>
                </a:solidFill>
                <a:latin typeface="Palatino Linotype" panose="02040502050505030304" pitchFamily="18" charset="0"/>
              </a:rPr>
              <a:t>δια</a:t>
            </a:r>
            <a:r>
              <a:rPr lang="de-DE" dirty="0" smtClean="0">
                <a:solidFill>
                  <a:schemeClr val="bg1"/>
                </a:solidFill>
                <a:latin typeface="Palatino Linotype" panose="02040502050505030304" pitchFamily="18" charset="0"/>
              </a:rPr>
              <a:t>)</a:t>
            </a:r>
            <a:r>
              <a:rPr lang="el-GR" dirty="0" smtClean="0">
                <a:solidFill>
                  <a:schemeClr val="bg1"/>
                </a:solidFill>
                <a:latin typeface="Palatino Linotype" panose="02040502050505030304" pitchFamily="18" charset="0"/>
              </a:rPr>
              <a:t>σκοπέω</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ἐρωτάω</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ἐπιχειρέω</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χρήομαι</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ἀποκρίνομαι</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διδάσκω</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κτάομαι</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κατα</a:t>
            </a:r>
            <a:r>
              <a:rPr lang="de-DE" dirty="0" smtClean="0">
                <a:solidFill>
                  <a:schemeClr val="bg1"/>
                </a:solidFill>
                <a:latin typeface="Palatino Linotype" panose="02040502050505030304" pitchFamily="18" charset="0"/>
              </a:rPr>
              <a:t>)</a:t>
            </a:r>
            <a:r>
              <a:rPr lang="el-GR" dirty="0" smtClean="0">
                <a:solidFill>
                  <a:schemeClr val="bg1"/>
                </a:solidFill>
                <a:latin typeface="Palatino Linotype" panose="02040502050505030304" pitchFamily="18" charset="0"/>
              </a:rPr>
              <a:t>μανθάνω</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ὑπισχνέομαι</a:t>
            </a:r>
            <a:endParaRPr lang="de-DE" dirty="0" smtClean="0">
              <a:solidFill>
                <a:schemeClr val="bg1"/>
              </a:solidFill>
              <a:latin typeface="Palatino Linotype" panose="02040502050505030304" pitchFamily="18" charset="0"/>
            </a:endParaRPr>
          </a:p>
          <a:p>
            <a:pPr marL="285750" indent="-285750">
              <a:buFont typeface="Arial" panose="020B0604020202020204" pitchFamily="34" charset="0"/>
              <a:buChar char="•"/>
            </a:pPr>
            <a:r>
              <a:rPr lang="el-GR" dirty="0" smtClean="0">
                <a:solidFill>
                  <a:schemeClr val="bg1"/>
                </a:solidFill>
                <a:latin typeface="Palatino Linotype" panose="02040502050505030304" pitchFamily="18" charset="0"/>
              </a:rPr>
              <a:t>ἀργύριον</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τελέω</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δεινὸς</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λέγειν</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ποιέω</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τινά</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τι</a:t>
            </a:r>
            <a:r>
              <a:rPr lang="de-DE" dirty="0" smtClean="0">
                <a:solidFill>
                  <a:schemeClr val="bg1"/>
                </a:solidFill>
                <a:latin typeface="Palatino Linotype" panose="02040502050505030304" pitchFamily="18" charset="0"/>
              </a:rPr>
              <a:t> </a:t>
            </a:r>
          </a:p>
          <a:p>
            <a:pPr marL="285750" indent="-285750">
              <a:buFont typeface="Arial" panose="020B0604020202020204" pitchFamily="34" charset="0"/>
              <a:buChar char="•"/>
            </a:pPr>
            <a:r>
              <a:rPr lang="el-GR" dirty="0" smtClean="0">
                <a:solidFill>
                  <a:schemeClr val="bg1"/>
                </a:solidFill>
                <a:latin typeface="Palatino Linotype" panose="02040502050505030304" pitchFamily="18" charset="0"/>
              </a:rPr>
              <a:t>ἡ</a:t>
            </a:r>
            <a:r>
              <a:rPr lang="de-DE"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ῥητορικ</a:t>
            </a:r>
            <a:r>
              <a:rPr lang="el-GR" dirty="0" smtClean="0">
                <a:solidFill>
                  <a:schemeClr val="bg1"/>
                </a:solidFill>
                <a:latin typeface="Palatino Linotype" panose="02040502050505030304" pitchFamily="18" charset="0"/>
              </a:rPr>
              <a:t>ή</a:t>
            </a:r>
            <a:r>
              <a:rPr lang="de-DE" dirty="0" smtClean="0">
                <a:solidFill>
                  <a:schemeClr val="bg1"/>
                </a:solidFill>
                <a:latin typeface="Palatino Linotype" panose="02040502050505030304" pitchFamily="18" charset="0"/>
              </a:rPr>
              <a:t> / </a:t>
            </a:r>
            <a:r>
              <a:rPr lang="el-GR" dirty="0">
                <a:solidFill>
                  <a:schemeClr val="bg1"/>
                </a:solidFill>
                <a:latin typeface="Palatino Linotype" panose="02040502050505030304" pitchFamily="18" charset="0"/>
              </a:rPr>
              <a:t>ἡ </a:t>
            </a:r>
            <a:r>
              <a:rPr lang="el-GR" dirty="0" smtClean="0">
                <a:solidFill>
                  <a:schemeClr val="bg1"/>
                </a:solidFill>
                <a:latin typeface="Palatino Linotype" panose="02040502050505030304" pitchFamily="18" charset="0"/>
              </a:rPr>
              <a:t>μ</a:t>
            </a:r>
            <a:r>
              <a:rPr lang="en-GB" dirty="0" err="1" smtClean="0">
                <a:solidFill>
                  <a:schemeClr val="bg1"/>
                </a:solidFill>
                <a:latin typeface="Palatino Linotype" panose="02040502050505030304" pitchFamily="18" charset="0"/>
              </a:rPr>
              <a:t>ουσικ</a:t>
            </a:r>
            <a:r>
              <a:rPr lang="el-GR" dirty="0" smtClean="0">
                <a:solidFill>
                  <a:schemeClr val="bg1"/>
                </a:solidFill>
                <a:latin typeface="Palatino Linotype" panose="02040502050505030304" pitchFamily="18" charset="0"/>
              </a:rPr>
              <a:t>ή</a:t>
            </a:r>
            <a:r>
              <a:rPr lang="de-DE" dirty="0" smtClean="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τέχνη</a:t>
            </a:r>
            <a:r>
              <a:rPr lang="de-DE" dirty="0" smtClean="0">
                <a:solidFill>
                  <a:schemeClr val="bg1"/>
                </a:solidFill>
                <a:latin typeface="Palatino Linotype" panose="02040502050505030304" pitchFamily="18" charset="0"/>
              </a:rPr>
              <a:t>)</a:t>
            </a:r>
            <a:r>
              <a:rPr lang="en-GB" dirty="0" smtClean="0">
                <a:solidFill>
                  <a:schemeClr val="bg1"/>
                </a:solidFill>
                <a:latin typeface="Palatino Linotype" panose="02040502050505030304" pitchFamily="18" charset="0"/>
              </a:rPr>
              <a:t> </a:t>
            </a:r>
            <a:endParaRPr lang="de-DE" dirty="0" smtClean="0">
              <a:solidFill>
                <a:schemeClr val="bg1"/>
              </a:solidFill>
              <a:latin typeface="Palatino Linotype" panose="02040502050505030304" pitchFamily="18" charset="0"/>
            </a:endParaRPr>
          </a:p>
          <a:p>
            <a:pPr marL="285750" indent="-285750">
              <a:buFont typeface="Arial" panose="020B0604020202020204" pitchFamily="34" charset="0"/>
              <a:buChar char="•"/>
            </a:pPr>
            <a:endParaRPr lang="de-DE" dirty="0" smtClean="0">
              <a:solidFill>
                <a:schemeClr val="bg1"/>
              </a:solidFill>
              <a:latin typeface="Palatino Linotype" panose="02040502050505030304" pitchFamily="18" charset="0"/>
            </a:endParaRPr>
          </a:p>
          <a:p>
            <a:pPr>
              <a:spcAft>
                <a:spcPts val="300"/>
              </a:spcAft>
            </a:pPr>
            <a:r>
              <a:rPr lang="de-DE" b="1" i="1" dirty="0" smtClean="0">
                <a:solidFill>
                  <a:schemeClr val="bg1"/>
                </a:solidFill>
                <a:latin typeface="Palatino Linotype" panose="02040502050505030304" pitchFamily="18" charset="0"/>
              </a:rPr>
              <a:t>Sophisten</a:t>
            </a:r>
          </a:p>
          <a:p>
            <a:pPr marL="285750" lvl="0" indent="-285750">
              <a:spcAft>
                <a:spcPts val="500"/>
              </a:spcAft>
              <a:buFont typeface="Arial" panose="020B0604020202020204" pitchFamily="34" charset="0"/>
              <a:buChar char="•"/>
            </a:pPr>
            <a:r>
              <a:rPr lang="de-DE" dirty="0" smtClean="0">
                <a:solidFill>
                  <a:schemeClr val="bg1"/>
                </a:solidFill>
                <a:latin typeface="Palatino Linotype" panose="02040502050505030304" pitchFamily="18" charset="0"/>
              </a:rPr>
              <a:t>Hippokrates: Protagoras lehrt </a:t>
            </a:r>
            <a:r>
              <a:rPr lang="de-DE" b="1" dirty="0" smtClean="0">
                <a:solidFill>
                  <a:schemeClr val="bg1"/>
                </a:solidFill>
                <a:latin typeface="Palatino Linotype" panose="02040502050505030304" pitchFamily="18" charset="0"/>
              </a:rPr>
              <a:t>Redegewandtheit </a:t>
            </a:r>
            <a:r>
              <a:rPr lang="de-DE" dirty="0" smtClean="0">
                <a:solidFill>
                  <a:schemeClr val="bg1"/>
                </a:solidFill>
                <a:latin typeface="Palatino Linotype" panose="02040502050505030304" pitchFamily="18" charset="0"/>
              </a:rPr>
              <a:t>(</a:t>
            </a:r>
            <a:r>
              <a:rPr lang="el-GR" dirty="0">
                <a:solidFill>
                  <a:schemeClr val="bg1"/>
                </a:solidFill>
                <a:latin typeface="Palatino Linotype" panose="02040502050505030304" pitchFamily="18" charset="0"/>
              </a:rPr>
              <a:t>δεινὸς</a:t>
            </a:r>
            <a:r>
              <a:rPr lang="de-DE" dirty="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λέγειν</a:t>
            </a:r>
            <a:r>
              <a:rPr lang="de-DE" dirty="0" smtClean="0">
                <a:solidFill>
                  <a:schemeClr val="bg1"/>
                </a:solidFill>
                <a:latin typeface="Palatino Linotype" panose="02040502050505030304" pitchFamily="18" charset="0"/>
              </a:rPr>
              <a:t>).</a:t>
            </a:r>
            <a:endParaRPr lang="de-DE" dirty="0">
              <a:solidFill>
                <a:schemeClr val="bg1"/>
              </a:solidFill>
              <a:latin typeface="Palatino Linotype" panose="02040502050505030304" pitchFamily="18" charset="0"/>
            </a:endParaRPr>
          </a:p>
          <a:p>
            <a:pPr marL="285750" indent="-285750">
              <a:spcAft>
                <a:spcPts val="500"/>
              </a:spcAft>
              <a:buFont typeface="Arial" panose="020B0604020202020204" pitchFamily="34" charset="0"/>
              <a:buChar char="•"/>
            </a:pPr>
            <a:r>
              <a:rPr lang="de-DE" dirty="0" smtClean="0">
                <a:solidFill>
                  <a:schemeClr val="bg1"/>
                </a:solidFill>
                <a:latin typeface="Palatino Linotype" panose="02040502050505030304" pitchFamily="18" charset="0"/>
              </a:rPr>
              <a:t>Protagoras: Ich lehre – im Gegensatz zu anderen – die Fähigkeit, </a:t>
            </a:r>
            <a:r>
              <a:rPr lang="de-DE" b="1" dirty="0" smtClean="0">
                <a:solidFill>
                  <a:schemeClr val="bg1"/>
                </a:solidFill>
                <a:latin typeface="Palatino Linotype" panose="02040502050505030304" pitchFamily="18" charset="0"/>
              </a:rPr>
              <a:t>in privaten und öffentlichen Angelegenheiten richtige Entscheidungen zu treffen</a:t>
            </a:r>
            <a:r>
              <a:rPr lang="de-DE" dirty="0" smtClean="0">
                <a:solidFill>
                  <a:schemeClr val="bg1"/>
                </a:solidFill>
                <a:latin typeface="Palatino Linotype" panose="02040502050505030304" pitchFamily="18" charset="0"/>
              </a:rPr>
              <a:t>.</a:t>
            </a:r>
          </a:p>
          <a:p>
            <a:pPr marL="285750" indent="-285750">
              <a:buFont typeface="Arial" panose="020B0604020202020204" pitchFamily="34" charset="0"/>
              <a:buChar char="•"/>
            </a:pPr>
            <a:r>
              <a:rPr lang="de-DE" dirty="0" smtClean="0">
                <a:solidFill>
                  <a:schemeClr val="bg1"/>
                </a:solidFill>
                <a:latin typeface="Palatino Linotype" panose="02040502050505030304" pitchFamily="18" charset="0"/>
              </a:rPr>
              <a:t>Sokrates: Protagoras meint damit die </a:t>
            </a:r>
            <a:r>
              <a:rPr lang="el-GR" dirty="0">
                <a:solidFill>
                  <a:schemeClr val="bg1"/>
                </a:solidFill>
                <a:latin typeface="Palatino Linotype" panose="02040502050505030304" pitchFamily="18" charset="0"/>
              </a:rPr>
              <a:t>πολιτικὴ</a:t>
            </a:r>
            <a:r>
              <a:rPr lang="de-DE" dirty="0">
                <a:solidFill>
                  <a:schemeClr val="bg1"/>
                </a:solidFill>
                <a:latin typeface="Palatino Linotype" panose="02040502050505030304" pitchFamily="18" charset="0"/>
              </a:rPr>
              <a:t> </a:t>
            </a:r>
            <a:r>
              <a:rPr lang="el-GR" dirty="0" smtClean="0">
                <a:solidFill>
                  <a:schemeClr val="bg1"/>
                </a:solidFill>
                <a:latin typeface="Palatino Linotype" panose="02040502050505030304" pitchFamily="18" charset="0"/>
              </a:rPr>
              <a:t>τέχνη</a:t>
            </a:r>
            <a:r>
              <a:rPr lang="de-DE" dirty="0" smtClean="0">
                <a:solidFill>
                  <a:schemeClr val="bg1"/>
                </a:solidFill>
                <a:latin typeface="Palatino Linotype" panose="02040502050505030304" pitchFamily="18" charset="0"/>
              </a:rPr>
              <a:t> und verspricht, Männer zu guten Bürgern zu machen. </a:t>
            </a:r>
            <a:r>
              <a:rPr lang="de-DE" b="1" dirty="0" smtClean="0">
                <a:solidFill>
                  <a:schemeClr val="bg1"/>
                </a:solidFill>
                <a:latin typeface="Palatino Linotype" panose="02040502050505030304" pitchFamily="18" charset="0"/>
              </a:rPr>
              <a:t>Er lehre </a:t>
            </a:r>
            <a:r>
              <a:rPr lang="de-DE" dirty="0" smtClean="0">
                <a:solidFill>
                  <a:schemeClr val="bg1"/>
                </a:solidFill>
                <a:latin typeface="Palatino Linotype" panose="02040502050505030304" pitchFamily="18" charset="0"/>
              </a:rPr>
              <a:t>also, so die Schlussfolgerung durch Sokrates, </a:t>
            </a:r>
            <a:r>
              <a:rPr lang="de-DE" b="1" dirty="0" smtClean="0">
                <a:solidFill>
                  <a:schemeClr val="bg1"/>
                </a:solidFill>
                <a:latin typeface="Palatino Linotype" panose="02040502050505030304" pitchFamily="18" charset="0"/>
              </a:rPr>
              <a:t>richtige Politik </a:t>
            </a:r>
            <a:r>
              <a:rPr lang="de-DE" dirty="0" smtClean="0">
                <a:solidFill>
                  <a:schemeClr val="bg1"/>
                </a:solidFill>
                <a:latin typeface="Palatino Linotype" panose="02040502050505030304" pitchFamily="18" charset="0"/>
              </a:rPr>
              <a:t>und </a:t>
            </a:r>
            <a:r>
              <a:rPr lang="de-DE" b="1" dirty="0" smtClean="0">
                <a:solidFill>
                  <a:schemeClr val="bg1"/>
                </a:solidFill>
                <a:latin typeface="Palatino Linotype" panose="02040502050505030304" pitchFamily="18" charset="0"/>
              </a:rPr>
              <a:t>staatsbürgerliche Tüchtigkeit </a:t>
            </a:r>
            <a:r>
              <a:rPr lang="de-DE" dirty="0" smtClean="0">
                <a:solidFill>
                  <a:schemeClr val="bg1"/>
                </a:solidFill>
                <a:latin typeface="Palatino Linotype" panose="02040502050505030304" pitchFamily="18" charset="0"/>
              </a:rPr>
              <a:t>– wie andere Mathematik, Astronomie etc.</a:t>
            </a:r>
          </a:p>
          <a:p>
            <a:pPr marL="285750" indent="-285750">
              <a:buFont typeface="Arial" panose="020B0604020202020204" pitchFamily="34" charset="0"/>
              <a:buChar char="•"/>
            </a:pPr>
            <a:r>
              <a:rPr lang="de-DE" dirty="0" smtClean="0">
                <a:solidFill>
                  <a:schemeClr val="bg1"/>
                </a:solidFill>
                <a:latin typeface="Palatino Linotype" panose="02040502050505030304" pitchFamily="18" charset="0"/>
              </a:rPr>
              <a:t>Fragestellung im „Protagoras“: </a:t>
            </a:r>
            <a:r>
              <a:rPr lang="de-DE" b="1" dirty="0" smtClean="0">
                <a:solidFill>
                  <a:schemeClr val="bg1"/>
                </a:solidFill>
                <a:latin typeface="Palatino Linotype" panose="02040502050505030304" pitchFamily="18" charset="0"/>
              </a:rPr>
              <a:t>Ist Tugend lehrbar? </a:t>
            </a:r>
            <a:endParaRPr lang="de-DE" b="1"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171103006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4" name="Textfeld 3"/>
          <p:cNvSpPr txBox="1"/>
          <p:nvPr/>
        </p:nvSpPr>
        <p:spPr>
          <a:xfrm>
            <a:off x="107504" y="220578"/>
            <a:ext cx="7632848" cy="400110"/>
          </a:xfrm>
          <a:prstGeom prst="rect">
            <a:avLst/>
          </a:prstGeom>
          <a:noFill/>
        </p:spPr>
        <p:txBody>
          <a:bodyPr wrap="square" rtlCol="0">
            <a:spAutoFit/>
          </a:bodyPr>
          <a:lstStyle/>
          <a:p>
            <a:r>
              <a:rPr lang="de-DE" sz="2000" b="1" dirty="0" smtClean="0">
                <a:solidFill>
                  <a:schemeClr val="bg1"/>
                </a:solidFill>
                <a:latin typeface="Palatino Linotype" panose="02040502050505030304" pitchFamily="18" charset="0"/>
              </a:rPr>
              <a:t>Überblick: Sokrates-/</a:t>
            </a:r>
            <a:r>
              <a:rPr lang="de-DE" sz="2000" b="1" dirty="0" smtClean="0">
                <a:solidFill>
                  <a:schemeClr val="bg1"/>
                </a:solidFill>
                <a:latin typeface="Palatino Linotype" panose="02040502050505030304" pitchFamily="18" charset="0"/>
              </a:rPr>
              <a:t>Platon-Texte</a:t>
            </a:r>
            <a:endParaRPr lang="de-DE" sz="2000" b="1" dirty="0">
              <a:solidFill>
                <a:schemeClr val="bg1"/>
              </a:solidFill>
              <a:latin typeface="Palatino Linotype" panose="02040502050505030304" pitchFamily="18" charset="0"/>
            </a:endParaRPr>
          </a:p>
        </p:txBody>
      </p:sp>
      <p:graphicFrame>
        <p:nvGraphicFramePr>
          <p:cNvPr id="5" name="Tabelle 4"/>
          <p:cNvGraphicFramePr>
            <a:graphicFrameLocks noGrp="1"/>
          </p:cNvGraphicFramePr>
          <p:nvPr>
            <p:extLst>
              <p:ext uri="{D42A27DB-BD31-4B8C-83A1-F6EECF244321}">
                <p14:modId xmlns:p14="http://schemas.microsoft.com/office/powerpoint/2010/main" val="4110789688"/>
              </p:ext>
            </p:extLst>
          </p:nvPr>
        </p:nvGraphicFramePr>
        <p:xfrm>
          <a:off x="174089" y="620688"/>
          <a:ext cx="7854296" cy="5875064"/>
        </p:xfrm>
        <a:graphic>
          <a:graphicData uri="http://schemas.openxmlformats.org/drawingml/2006/table">
            <a:tbl>
              <a:tblPr firstRow="1" firstCol="1" bandRow="1">
                <a:tableStyleId>{5C22544A-7EE6-4342-B048-85BDC9FD1C3A}</a:tableStyleId>
              </a:tblPr>
              <a:tblGrid>
                <a:gridCol w="451750"/>
                <a:gridCol w="2891202"/>
                <a:gridCol w="4511344"/>
              </a:tblGrid>
              <a:tr h="255959">
                <a:tc>
                  <a:txBody>
                    <a:bodyPr/>
                    <a:lstStyle/>
                    <a:p>
                      <a:pPr>
                        <a:lnSpc>
                          <a:spcPct val="107000"/>
                        </a:lnSpc>
                        <a:spcAft>
                          <a:spcPts val="0"/>
                        </a:spcAft>
                      </a:pP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Stelle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Thema</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Pol. 374d-375e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Staatliche „Wachhunde“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Men. 72d-73c</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Männliche und weibliche Tugend</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Prot. 313d-e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Sophistische „Technik“</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Prot. 311b; 318d-319a</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Protagoras in Athen</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Xen. Apol. 28</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„Wär’s dir anders lieber?“</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Pol. 369c-372d</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Modell einer Stadtgründung</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Gorg. 483a-484c</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Macht vor Recht</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Apol. 33a-b</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Sokrates über sich selbst</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8415">
                <a:tc>
                  <a:txBody>
                    <a:bodyPr/>
                    <a:lstStyle/>
                    <a:p>
                      <a:pPr>
                        <a:lnSpc>
                          <a:spcPct val="107000"/>
                        </a:lnSpc>
                        <a:spcAft>
                          <a:spcPts val="0"/>
                        </a:spcAft>
                      </a:pP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dirty="0" err="1">
                          <a:effectLst/>
                          <a:latin typeface="Palatino Linotype" panose="02040502050505030304" pitchFamily="18" charset="0"/>
                        </a:rPr>
                        <a:t>Gorg</a:t>
                      </a:r>
                      <a:r>
                        <a:rPr lang="de-DE" sz="1700" dirty="0">
                          <a:effectLst/>
                          <a:latin typeface="Palatino Linotype" panose="02040502050505030304" pitchFamily="18" charset="0"/>
                        </a:rPr>
                        <a:t>. 484c-485d</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dirty="0">
                          <a:effectLst/>
                          <a:latin typeface="Palatino Linotype" panose="02040502050505030304" pitchFamily="18" charset="0"/>
                        </a:rPr>
                        <a:t>Ein Sophist über das Studium der Philosophie</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Gorg. 495a; 497c; 499c-500a</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Die Lust und das Gute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Gorg. 521e-522a</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Sokrates über seinen Prozess</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Prot. 322a-d</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Homo homini lupus?</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Prot. 328d-e</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„Ganz verzaubert“</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dirty="0" err="1">
                          <a:effectLst/>
                          <a:latin typeface="Palatino Linotype" panose="02040502050505030304" pitchFamily="18" charset="0"/>
                        </a:rPr>
                        <a:t>Men</a:t>
                      </a:r>
                      <a:r>
                        <a:rPr lang="de-DE" sz="1700" dirty="0">
                          <a:effectLst/>
                          <a:latin typeface="Palatino Linotype" panose="02040502050505030304" pitchFamily="18" charset="0"/>
                        </a:rPr>
                        <a:t>. 80d-81a</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Allzu skeptisch</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Krit. 47b; 48a-c</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Vox populi vox dei?</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Symp. 174a-d</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Einladung zum Symposion</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r h="329338">
                <a:tc>
                  <a:txBody>
                    <a:bodyPr/>
                    <a:lstStyle/>
                    <a:p>
                      <a:pPr>
                        <a:lnSpc>
                          <a:spcPct val="107000"/>
                        </a:lnSpc>
                        <a:spcAft>
                          <a:spcPts val="0"/>
                        </a:spcAft>
                      </a:pP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a:effectLst/>
                          <a:latin typeface="Palatino Linotype" panose="02040502050505030304" pitchFamily="18" charset="0"/>
                        </a:rPr>
                        <a:t>Symp. 220c-d</a:t>
                      </a:r>
                      <a:endParaRPr lang="de-DE" sz="170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c>
                  <a:txBody>
                    <a:bodyPr/>
                    <a:lstStyle/>
                    <a:p>
                      <a:pPr>
                        <a:lnSpc>
                          <a:spcPct val="107000"/>
                        </a:lnSpc>
                        <a:spcAft>
                          <a:spcPts val="0"/>
                        </a:spcAft>
                      </a:pPr>
                      <a:r>
                        <a:rPr lang="de-DE" sz="1700" dirty="0">
                          <a:effectLst/>
                          <a:latin typeface="Palatino Linotype" panose="02040502050505030304" pitchFamily="18" charset="0"/>
                        </a:rPr>
                        <a:t>Sokrates in Gedanken</a:t>
                      </a:r>
                      <a:endParaRPr lang="de-DE" sz="17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49437" marR="49437" marT="0" marB="0" anchor="ctr"/>
                </a:tc>
              </a:tr>
            </a:tbl>
          </a:graphicData>
        </a:graphic>
      </p:graphicFrame>
    </p:spTree>
    <p:extLst>
      <p:ext uri="{BB962C8B-B14F-4D97-AF65-F5344CB8AC3E}">
        <p14:creationId xmlns:p14="http://schemas.microsoft.com/office/powerpoint/2010/main" val="2710457226"/>
      </p:ext>
    </p:extLst>
  </p:cSld>
  <p:clrMapOvr>
    <a:masterClrMapping/>
  </p:clrMapOvr>
  <p:transition>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179512" y="1421432"/>
            <a:ext cx="8496944" cy="4507901"/>
          </a:xfrm>
          <a:prstGeom prst="rect">
            <a:avLst/>
          </a:prstGeom>
          <a:noFill/>
        </p:spPr>
        <p:txBody>
          <a:bodyPr wrap="square" rtlCol="0">
            <a:spAutoFit/>
          </a:bodyPr>
          <a:lstStyle/>
          <a:p>
            <a:pPr>
              <a:spcAft>
                <a:spcPts val="2000"/>
              </a:spcAft>
            </a:pPr>
            <a:r>
              <a:rPr lang="de-DE" sz="2000" b="1" dirty="0" smtClean="0">
                <a:solidFill>
                  <a:schemeClr val="bg1"/>
                </a:solidFill>
                <a:latin typeface="Palatino Linotype" panose="02040502050505030304" pitchFamily="18" charset="0"/>
              </a:rPr>
              <a:t>Pl. Prot. 334c9 </a:t>
            </a:r>
            <a:r>
              <a:rPr lang="de-DE" sz="2000" b="1" i="1" dirty="0" smtClean="0">
                <a:solidFill>
                  <a:schemeClr val="bg1"/>
                </a:solidFill>
                <a:latin typeface="Palatino Linotype" panose="02040502050505030304" pitchFamily="18" charset="0"/>
              </a:rPr>
              <a:t>ff.</a:t>
            </a:r>
          </a:p>
          <a:p>
            <a:pPr marL="285750" indent="-285750">
              <a:lnSpc>
                <a:spcPct val="130000"/>
              </a:lnSpc>
              <a:spcAft>
                <a:spcPts val="2000"/>
              </a:spcAft>
              <a:buFont typeface="Arial" panose="020B0604020202020204" pitchFamily="34" charset="0"/>
              <a:buChar char="•"/>
            </a:pPr>
            <a:r>
              <a:rPr lang="de-DE" sz="1700" dirty="0" smtClean="0">
                <a:solidFill>
                  <a:schemeClr val="bg1"/>
                </a:solidFill>
                <a:latin typeface="Palatino Linotype" panose="02040502050505030304" pitchFamily="18" charset="0"/>
              </a:rPr>
              <a:t>[…]</a:t>
            </a:r>
            <a:r>
              <a:rPr lang="el-GR" sz="1700" dirty="0" smtClean="0">
                <a:solidFill>
                  <a:schemeClr val="bg1"/>
                </a:solidFill>
                <a:latin typeface="Palatino Linotype" panose="02040502050505030304" pitchFamily="18" charset="0"/>
              </a:rPr>
              <a:t>ἐγὼ </a:t>
            </a:r>
            <a:r>
              <a:rPr lang="el-GR" sz="1700" dirty="0">
                <a:solidFill>
                  <a:schemeClr val="bg1"/>
                </a:solidFill>
                <a:latin typeface="Palatino Linotype" panose="02040502050505030304" pitchFamily="18" charset="0"/>
              </a:rPr>
              <a:t>τυγχάνω ἐπιλήσμων τις ὢν ἄνθρωπος, καὶ ἐάν τίς μοι </a:t>
            </a:r>
            <a:r>
              <a:rPr lang="el-GR" sz="1700" b="1" dirty="0">
                <a:solidFill>
                  <a:srgbClr val="FF0000"/>
                </a:solidFill>
                <a:latin typeface="Palatino Linotype" panose="02040502050505030304" pitchFamily="18" charset="0"/>
              </a:rPr>
              <a:t>μακρὰ λέγῃ</a:t>
            </a:r>
            <a:r>
              <a:rPr lang="el-GR" sz="1700" dirty="0">
                <a:solidFill>
                  <a:schemeClr val="bg1"/>
                </a:solidFill>
                <a:latin typeface="Palatino Linotype" panose="02040502050505030304" pitchFamily="18" charset="0"/>
              </a:rPr>
              <a:t>, </a:t>
            </a:r>
            <a:r>
              <a:rPr lang="el-GR" sz="1700" dirty="0" smtClean="0">
                <a:solidFill>
                  <a:schemeClr val="bg1"/>
                </a:solidFill>
                <a:latin typeface="Palatino Linotype" panose="02040502050505030304" pitchFamily="18" charset="0"/>
              </a:rPr>
              <a:t>ἐπιλανθάνομαι</a:t>
            </a:r>
            <a:r>
              <a:rPr lang="de-DE" sz="1700" dirty="0" smtClean="0">
                <a:solidFill>
                  <a:schemeClr val="bg1"/>
                </a:solidFill>
                <a:latin typeface="Palatino Linotype" panose="02040502050505030304" pitchFamily="18" charset="0"/>
              </a:rPr>
              <a:t>,</a:t>
            </a:r>
            <a:r>
              <a:rPr lang="el-GR" sz="1700" dirty="0" smtClean="0">
                <a:solidFill>
                  <a:schemeClr val="bg1"/>
                </a:solidFill>
                <a:latin typeface="Palatino Linotype" panose="02040502050505030304" pitchFamily="18" charset="0"/>
              </a:rPr>
              <a:t> </a:t>
            </a:r>
            <a:r>
              <a:rPr lang="el-GR" sz="1700" dirty="0">
                <a:solidFill>
                  <a:schemeClr val="bg1"/>
                </a:solidFill>
                <a:latin typeface="Palatino Linotype" panose="02040502050505030304" pitchFamily="18" charset="0"/>
              </a:rPr>
              <a:t>περὶ οὗ ἂν ᾖ ὁ λόγος</a:t>
            </a:r>
            <a:r>
              <a:rPr lang="el-GR" sz="1700" dirty="0" smtClean="0">
                <a:solidFill>
                  <a:schemeClr val="bg1"/>
                </a:solidFill>
                <a:latin typeface="Palatino Linotype" panose="02040502050505030304" pitchFamily="18" charset="0"/>
              </a:rPr>
              <a:t>.</a:t>
            </a:r>
            <a:r>
              <a:rPr lang="de-DE" sz="1700" dirty="0" smtClean="0">
                <a:solidFill>
                  <a:schemeClr val="bg1"/>
                </a:solidFill>
                <a:latin typeface="Palatino Linotype" panose="02040502050505030304" pitchFamily="18" charset="0"/>
              </a:rPr>
              <a:t> </a:t>
            </a:r>
          </a:p>
          <a:p>
            <a:pPr marL="285750" indent="-285750">
              <a:lnSpc>
                <a:spcPct val="130000"/>
              </a:lnSpc>
              <a:spcAft>
                <a:spcPts val="2000"/>
              </a:spcAft>
              <a:buFont typeface="Arial" panose="020B0604020202020204" pitchFamily="34" charset="0"/>
              <a:buChar char="•"/>
            </a:pPr>
            <a:r>
              <a:rPr lang="de-DE" sz="1700" dirty="0" smtClean="0">
                <a:solidFill>
                  <a:schemeClr val="bg1"/>
                </a:solidFill>
                <a:latin typeface="Palatino Linotype" panose="02040502050505030304" pitchFamily="18" charset="0"/>
              </a:rPr>
              <a:t>[…] </a:t>
            </a:r>
            <a:r>
              <a:rPr lang="el-GR" sz="1700" dirty="0">
                <a:solidFill>
                  <a:schemeClr val="bg1"/>
                </a:solidFill>
                <a:latin typeface="Palatino Linotype" panose="02040502050505030304" pitchFamily="18" charset="0"/>
              </a:rPr>
              <a:t>ἐπειδὴ ἐπιλήσμονι ἐνέτυχες, </a:t>
            </a:r>
            <a:r>
              <a:rPr lang="el-GR" sz="1700" dirty="0" smtClean="0">
                <a:solidFill>
                  <a:schemeClr val="bg1"/>
                </a:solidFill>
                <a:latin typeface="Palatino Linotype" panose="02040502050505030304" pitchFamily="18" charset="0"/>
              </a:rPr>
              <a:t>σύντεμνέ</a:t>
            </a:r>
            <a:r>
              <a:rPr lang="de-DE" sz="1700" dirty="0" smtClean="0">
                <a:solidFill>
                  <a:schemeClr val="bg1"/>
                </a:solidFill>
                <a:latin typeface="Palatino Linotype" panose="02040502050505030304" pitchFamily="18" charset="0"/>
              </a:rPr>
              <a:t> </a:t>
            </a:r>
            <a:r>
              <a:rPr lang="el-GR" sz="1700" dirty="0" smtClean="0">
                <a:solidFill>
                  <a:schemeClr val="bg1"/>
                </a:solidFill>
                <a:latin typeface="Palatino Linotype" panose="02040502050505030304" pitchFamily="18" charset="0"/>
              </a:rPr>
              <a:t>μοι </a:t>
            </a:r>
            <a:r>
              <a:rPr lang="el-GR" sz="1700" dirty="0">
                <a:solidFill>
                  <a:schemeClr val="bg1"/>
                </a:solidFill>
                <a:latin typeface="Palatino Linotype" panose="02040502050505030304" pitchFamily="18" charset="0"/>
              </a:rPr>
              <a:t>τὰς ἀποκρίσεις καὶ </a:t>
            </a:r>
            <a:r>
              <a:rPr lang="el-GR" sz="1700" b="1" dirty="0">
                <a:solidFill>
                  <a:srgbClr val="FF0000"/>
                </a:solidFill>
                <a:latin typeface="Palatino Linotype" panose="02040502050505030304" pitchFamily="18" charset="0"/>
              </a:rPr>
              <a:t>βραχυτέρας</a:t>
            </a:r>
            <a:r>
              <a:rPr lang="el-GR" sz="1700" dirty="0">
                <a:solidFill>
                  <a:schemeClr val="bg1"/>
                </a:solidFill>
                <a:latin typeface="Palatino Linotype" panose="02040502050505030304" pitchFamily="18" charset="0"/>
              </a:rPr>
              <a:t> ποίει, εἰ μέλλω σοι ἕπεσθαι</a:t>
            </a:r>
            <a:r>
              <a:rPr lang="el-GR" sz="1700" dirty="0" smtClean="0">
                <a:solidFill>
                  <a:schemeClr val="bg1"/>
                </a:solidFill>
                <a:latin typeface="Palatino Linotype" panose="02040502050505030304" pitchFamily="18" charset="0"/>
              </a:rPr>
              <a:t>.</a:t>
            </a:r>
            <a:endParaRPr lang="de-DE" sz="1700" dirty="0" smtClean="0">
              <a:solidFill>
                <a:schemeClr val="bg1"/>
              </a:solidFill>
              <a:latin typeface="Palatino Linotype" panose="02040502050505030304" pitchFamily="18" charset="0"/>
            </a:endParaRPr>
          </a:p>
          <a:p>
            <a:pPr marL="285750" indent="-285750">
              <a:lnSpc>
                <a:spcPct val="130000"/>
              </a:lnSpc>
              <a:spcAft>
                <a:spcPts val="2000"/>
              </a:spcAft>
              <a:buFont typeface="Arial" panose="020B0604020202020204" pitchFamily="34" charset="0"/>
              <a:buChar char="•"/>
            </a:pPr>
            <a:r>
              <a:rPr lang="de-DE" sz="1700" spc="-10" dirty="0" smtClean="0">
                <a:solidFill>
                  <a:schemeClr val="bg1"/>
                </a:solidFill>
                <a:latin typeface="Palatino Linotype" panose="02040502050505030304" pitchFamily="18" charset="0"/>
              </a:rPr>
              <a:t>[…] </a:t>
            </a:r>
            <a:r>
              <a:rPr lang="el-GR" sz="1700" spc="-10" dirty="0">
                <a:solidFill>
                  <a:schemeClr val="bg1"/>
                </a:solidFill>
                <a:latin typeface="Palatino Linotype" panose="02040502050505030304" pitchFamily="18" charset="0"/>
              </a:rPr>
              <a:t>εἰ οὖν μέλλεις ἐμοὶ διαλέξεσθαι, τῷ ἑτέρῳ χρῶ τρόπῳ πρός με, τῇ </a:t>
            </a:r>
            <a:r>
              <a:rPr lang="el-GR" sz="1700" b="1" spc="-10" dirty="0">
                <a:solidFill>
                  <a:srgbClr val="FF0000"/>
                </a:solidFill>
                <a:latin typeface="Palatino Linotype" panose="02040502050505030304" pitchFamily="18" charset="0"/>
              </a:rPr>
              <a:t>βραχυλογίᾳ</a:t>
            </a:r>
            <a:r>
              <a:rPr lang="el-GR" sz="1700" spc="-10" dirty="0">
                <a:solidFill>
                  <a:schemeClr val="bg1"/>
                </a:solidFill>
                <a:latin typeface="Palatino Linotype" panose="02040502050505030304" pitchFamily="18" charset="0"/>
              </a:rPr>
              <a:t>.</a:t>
            </a:r>
            <a:endParaRPr lang="de-DE" sz="1700" spc="-10" dirty="0" smtClean="0">
              <a:solidFill>
                <a:schemeClr val="bg1"/>
              </a:solidFill>
              <a:latin typeface="Palatino Linotype" panose="02040502050505030304" pitchFamily="18" charset="0"/>
            </a:endParaRPr>
          </a:p>
          <a:p>
            <a:pPr marL="540000">
              <a:spcAft>
                <a:spcPts val="1000"/>
              </a:spcAft>
            </a:pPr>
            <a:r>
              <a:rPr lang="de-DE" sz="1700" dirty="0">
                <a:solidFill>
                  <a:schemeClr val="bg1"/>
                </a:solidFill>
                <a:latin typeface="Palatino Linotype" panose="02040502050505030304" pitchFamily="18" charset="0"/>
              </a:rPr>
              <a:t>	</a:t>
            </a:r>
          </a:p>
          <a:p>
            <a:pPr marL="540000">
              <a:spcAft>
                <a:spcPts val="1000"/>
              </a:spcAft>
            </a:pPr>
            <a:endParaRPr lang="de-DE" sz="1700" dirty="0" smtClean="0">
              <a:solidFill>
                <a:schemeClr val="bg1"/>
              </a:solidFill>
              <a:latin typeface="Palatino Linotype" panose="02040502050505030304" pitchFamily="18" charset="0"/>
              <a:sym typeface="Wingdings" panose="05000000000000000000" pitchFamily="2" charset="2"/>
            </a:endParaRPr>
          </a:p>
          <a:p>
            <a:pPr marL="825750" indent="-285750">
              <a:spcAft>
                <a:spcPts val="1000"/>
              </a:spcAft>
              <a:buFont typeface="Wingdings" panose="05000000000000000000" pitchFamily="2" charset="2"/>
              <a:buChar char="à"/>
            </a:pPr>
            <a:endParaRPr lang="de-DE" sz="17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34759513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179512" y="476672"/>
            <a:ext cx="8496944" cy="5842625"/>
          </a:xfrm>
          <a:prstGeom prst="rect">
            <a:avLst/>
          </a:prstGeom>
          <a:noFill/>
        </p:spPr>
        <p:txBody>
          <a:bodyPr wrap="square" rtlCol="0">
            <a:spAutoFit/>
          </a:bodyPr>
          <a:lstStyle/>
          <a:p>
            <a:pPr>
              <a:spcAft>
                <a:spcPts val="2000"/>
              </a:spcAft>
            </a:pPr>
            <a:r>
              <a:rPr lang="de-DE" sz="2000" b="1" dirty="0" err="1" smtClean="0">
                <a:solidFill>
                  <a:schemeClr val="bg1"/>
                </a:solidFill>
                <a:latin typeface="Palatino Linotype" panose="02040502050505030304" pitchFamily="18" charset="0"/>
              </a:rPr>
              <a:t>Lysias</a:t>
            </a:r>
            <a:r>
              <a:rPr lang="de-DE" sz="2000" b="1" dirty="0" smtClean="0">
                <a:solidFill>
                  <a:schemeClr val="bg1"/>
                </a:solidFill>
                <a:latin typeface="Palatino Linotype" panose="02040502050505030304" pitchFamily="18" charset="0"/>
              </a:rPr>
              <a:t> XII 25 </a:t>
            </a:r>
            <a:r>
              <a:rPr lang="de-DE" sz="1600" dirty="0" smtClean="0">
                <a:solidFill>
                  <a:schemeClr val="bg1"/>
                </a:solidFill>
                <a:latin typeface="Palatino Linotype" panose="02040502050505030304" pitchFamily="18" charset="0"/>
              </a:rPr>
              <a:t>(Rede gegen </a:t>
            </a:r>
            <a:r>
              <a:rPr lang="de-DE" sz="1600" dirty="0">
                <a:solidFill>
                  <a:schemeClr val="bg1"/>
                </a:solidFill>
                <a:latin typeface="Palatino Linotype" panose="02040502050505030304" pitchFamily="18" charset="0"/>
              </a:rPr>
              <a:t>E</a:t>
            </a:r>
            <a:r>
              <a:rPr lang="de-DE" sz="1600" dirty="0" smtClean="0">
                <a:solidFill>
                  <a:schemeClr val="bg1"/>
                </a:solidFill>
                <a:latin typeface="Palatino Linotype" panose="02040502050505030304" pitchFamily="18" charset="0"/>
              </a:rPr>
              <a:t>ratosthenes)</a:t>
            </a:r>
          </a:p>
          <a:p>
            <a:pPr>
              <a:lnSpc>
                <a:spcPct val="110000"/>
              </a:lnSpc>
              <a:spcAft>
                <a:spcPts val="2000"/>
              </a:spcAft>
            </a:pPr>
            <a:r>
              <a:rPr lang="el-GR" sz="1700" dirty="0" smtClean="0">
                <a:solidFill>
                  <a:srgbClr val="FF0000"/>
                </a:solidFill>
                <a:latin typeface="Palatino Linotype" panose="02040502050505030304" pitchFamily="18" charset="0"/>
              </a:rPr>
              <a:t>Ἀπήγαγες </a:t>
            </a:r>
            <a:r>
              <a:rPr lang="el-GR" sz="1700" dirty="0">
                <a:solidFill>
                  <a:srgbClr val="FF0000"/>
                </a:solidFill>
                <a:latin typeface="Palatino Linotype" panose="02040502050505030304" pitchFamily="18" charset="0"/>
              </a:rPr>
              <a:t>Πολέμαρχον ἢ οὔ; </a:t>
            </a:r>
            <a:endParaRPr lang="de-DE" sz="1700" dirty="0" smtClean="0">
              <a:solidFill>
                <a:srgbClr val="FF0000"/>
              </a:solidFill>
              <a:latin typeface="Palatino Linotype" panose="02040502050505030304" pitchFamily="18" charset="0"/>
            </a:endParaRPr>
          </a:p>
          <a:p>
            <a:pPr>
              <a:lnSpc>
                <a:spcPct val="110000"/>
              </a:lnSpc>
              <a:spcAft>
                <a:spcPts val="2000"/>
              </a:spcAft>
            </a:pPr>
            <a:r>
              <a:rPr lang="de-DE" sz="1700" dirty="0" smtClean="0">
                <a:solidFill>
                  <a:srgbClr val="0000CC"/>
                </a:solidFill>
                <a:latin typeface="Palatino Linotype" panose="02040502050505030304" pitchFamily="18" charset="0"/>
              </a:rPr>
              <a:t>	</a:t>
            </a:r>
            <a:r>
              <a:rPr lang="el-GR" sz="1700" dirty="0" smtClean="0">
                <a:solidFill>
                  <a:srgbClr val="0000CC"/>
                </a:solidFill>
                <a:latin typeface="Palatino Linotype" panose="02040502050505030304" pitchFamily="18" charset="0"/>
              </a:rPr>
              <a:t>Τὰ </a:t>
            </a:r>
            <a:r>
              <a:rPr lang="el-GR" sz="1700" dirty="0">
                <a:solidFill>
                  <a:srgbClr val="0000CC"/>
                </a:solidFill>
                <a:latin typeface="Palatino Linotype" panose="02040502050505030304" pitchFamily="18" charset="0"/>
              </a:rPr>
              <a:t>ὑπὸ τῶν ἀρχόντων προσταχθέντα δεδιὼς ἐποίουν. </a:t>
            </a:r>
            <a:endParaRPr lang="de-DE" sz="1700" dirty="0" smtClean="0">
              <a:solidFill>
                <a:srgbClr val="0000CC"/>
              </a:solidFill>
              <a:latin typeface="Palatino Linotype" panose="02040502050505030304" pitchFamily="18" charset="0"/>
            </a:endParaRPr>
          </a:p>
          <a:p>
            <a:pPr>
              <a:lnSpc>
                <a:spcPct val="110000"/>
              </a:lnSpc>
              <a:spcAft>
                <a:spcPts val="2000"/>
              </a:spcAft>
            </a:pPr>
            <a:r>
              <a:rPr lang="el-GR" sz="1700" dirty="0" smtClean="0">
                <a:solidFill>
                  <a:srgbClr val="FF0000"/>
                </a:solidFill>
                <a:latin typeface="Palatino Linotype" panose="02040502050505030304" pitchFamily="18" charset="0"/>
              </a:rPr>
              <a:t>Ἦσθα </a:t>
            </a:r>
            <a:r>
              <a:rPr lang="el-GR" sz="1700" dirty="0">
                <a:solidFill>
                  <a:srgbClr val="FF0000"/>
                </a:solidFill>
                <a:latin typeface="Palatino Linotype" panose="02040502050505030304" pitchFamily="18" charset="0"/>
              </a:rPr>
              <a:t>δ᾽ ἐν τῷ βουλευτηρίῳ, ὅτε οἱ λόγοι ἐγίγνοντο περὶ ἡμῶν; </a:t>
            </a:r>
            <a:endParaRPr lang="de-DE" sz="1700" dirty="0" smtClean="0">
              <a:solidFill>
                <a:srgbClr val="FF0000"/>
              </a:solidFill>
              <a:latin typeface="Palatino Linotype" panose="02040502050505030304" pitchFamily="18" charset="0"/>
            </a:endParaRPr>
          </a:p>
          <a:p>
            <a:pPr>
              <a:lnSpc>
                <a:spcPct val="110000"/>
              </a:lnSpc>
              <a:spcAft>
                <a:spcPts val="2000"/>
              </a:spcAft>
            </a:pPr>
            <a:r>
              <a:rPr lang="de-DE" sz="1700" dirty="0" smtClean="0">
                <a:solidFill>
                  <a:srgbClr val="0000CC"/>
                </a:solidFill>
                <a:latin typeface="Palatino Linotype" panose="02040502050505030304" pitchFamily="18" charset="0"/>
              </a:rPr>
              <a:t>	</a:t>
            </a:r>
            <a:r>
              <a:rPr lang="el-GR" sz="1700" dirty="0" smtClean="0">
                <a:solidFill>
                  <a:srgbClr val="0000CC"/>
                </a:solidFill>
                <a:latin typeface="Palatino Linotype" panose="02040502050505030304" pitchFamily="18" charset="0"/>
              </a:rPr>
              <a:t>Ἦ. </a:t>
            </a:r>
            <a:endParaRPr lang="de-DE" sz="1700" dirty="0" smtClean="0">
              <a:solidFill>
                <a:srgbClr val="0000CC"/>
              </a:solidFill>
              <a:latin typeface="Palatino Linotype" panose="02040502050505030304" pitchFamily="18" charset="0"/>
            </a:endParaRPr>
          </a:p>
          <a:p>
            <a:pPr>
              <a:lnSpc>
                <a:spcPct val="110000"/>
              </a:lnSpc>
              <a:spcAft>
                <a:spcPts val="2000"/>
              </a:spcAft>
            </a:pPr>
            <a:r>
              <a:rPr lang="el-GR" sz="1700" dirty="0" smtClean="0">
                <a:solidFill>
                  <a:srgbClr val="FF0000"/>
                </a:solidFill>
                <a:latin typeface="Palatino Linotype" panose="02040502050505030304" pitchFamily="18" charset="0"/>
              </a:rPr>
              <a:t>Πότερον </a:t>
            </a:r>
            <a:r>
              <a:rPr lang="el-GR" sz="1700" dirty="0">
                <a:solidFill>
                  <a:srgbClr val="FF0000"/>
                </a:solidFill>
                <a:latin typeface="Palatino Linotype" panose="02040502050505030304" pitchFamily="18" charset="0"/>
              </a:rPr>
              <a:t>συνηγόρευες τοῖς κελεύουσιν ἀποκτεῖναι ἢ ἀντέλεγες; </a:t>
            </a:r>
            <a:endParaRPr lang="de-DE" sz="1700" dirty="0" smtClean="0">
              <a:solidFill>
                <a:srgbClr val="FF0000"/>
              </a:solidFill>
              <a:latin typeface="Palatino Linotype" panose="02040502050505030304" pitchFamily="18" charset="0"/>
            </a:endParaRPr>
          </a:p>
          <a:p>
            <a:pPr>
              <a:lnSpc>
                <a:spcPct val="110000"/>
              </a:lnSpc>
              <a:spcAft>
                <a:spcPts val="2000"/>
              </a:spcAft>
            </a:pPr>
            <a:r>
              <a:rPr lang="de-DE" sz="1700" dirty="0" smtClean="0">
                <a:solidFill>
                  <a:srgbClr val="0000CC"/>
                </a:solidFill>
                <a:latin typeface="Palatino Linotype" panose="02040502050505030304" pitchFamily="18" charset="0"/>
              </a:rPr>
              <a:t>	</a:t>
            </a:r>
            <a:r>
              <a:rPr lang="el-GR" sz="1700" dirty="0" smtClean="0">
                <a:solidFill>
                  <a:srgbClr val="0000CC"/>
                </a:solidFill>
                <a:latin typeface="Palatino Linotype" panose="02040502050505030304" pitchFamily="18" charset="0"/>
              </a:rPr>
              <a:t>Ἀντέλεγον</a:t>
            </a:r>
            <a:r>
              <a:rPr lang="el-GR" sz="1700" dirty="0">
                <a:solidFill>
                  <a:srgbClr val="0000CC"/>
                </a:solidFill>
                <a:latin typeface="Palatino Linotype" panose="02040502050505030304" pitchFamily="18" charset="0"/>
              </a:rPr>
              <a:t>. </a:t>
            </a:r>
            <a:endParaRPr lang="de-DE" sz="1700" dirty="0" smtClean="0">
              <a:solidFill>
                <a:srgbClr val="0000CC"/>
              </a:solidFill>
              <a:latin typeface="Palatino Linotype" panose="02040502050505030304" pitchFamily="18" charset="0"/>
            </a:endParaRPr>
          </a:p>
          <a:p>
            <a:pPr>
              <a:lnSpc>
                <a:spcPct val="110000"/>
              </a:lnSpc>
              <a:spcAft>
                <a:spcPts val="2000"/>
              </a:spcAft>
            </a:pPr>
            <a:r>
              <a:rPr lang="el-GR" sz="1700" dirty="0">
                <a:solidFill>
                  <a:srgbClr val="FF0000"/>
                </a:solidFill>
                <a:latin typeface="Palatino Linotype" panose="02040502050505030304" pitchFamily="18" charset="0"/>
              </a:rPr>
              <a:t>Ἵ</a:t>
            </a:r>
            <a:r>
              <a:rPr lang="el-GR" sz="1700" dirty="0" smtClean="0">
                <a:solidFill>
                  <a:srgbClr val="FF0000"/>
                </a:solidFill>
                <a:latin typeface="Palatino Linotype" panose="02040502050505030304" pitchFamily="18" charset="0"/>
              </a:rPr>
              <a:t>να </a:t>
            </a:r>
            <a:r>
              <a:rPr lang="el-GR" sz="1700" dirty="0">
                <a:solidFill>
                  <a:srgbClr val="FF0000"/>
                </a:solidFill>
                <a:latin typeface="Palatino Linotype" panose="02040502050505030304" pitchFamily="18" charset="0"/>
              </a:rPr>
              <a:t>μὴ ἀποθάνωμεν</a:t>
            </a:r>
            <a:r>
              <a:rPr lang="el-GR" sz="1700" dirty="0" smtClean="0">
                <a:solidFill>
                  <a:srgbClr val="FF0000"/>
                </a:solidFill>
                <a:latin typeface="Palatino Linotype" panose="02040502050505030304" pitchFamily="18" charset="0"/>
              </a:rPr>
              <a:t>;</a:t>
            </a:r>
            <a:endParaRPr lang="de-DE" sz="1700" dirty="0" smtClean="0">
              <a:solidFill>
                <a:srgbClr val="FF0000"/>
              </a:solidFill>
              <a:latin typeface="Palatino Linotype" panose="02040502050505030304" pitchFamily="18" charset="0"/>
            </a:endParaRPr>
          </a:p>
          <a:p>
            <a:pPr>
              <a:lnSpc>
                <a:spcPct val="110000"/>
              </a:lnSpc>
              <a:spcAft>
                <a:spcPts val="2000"/>
              </a:spcAft>
            </a:pPr>
            <a:r>
              <a:rPr lang="el-GR" sz="1700" dirty="0" smtClean="0">
                <a:solidFill>
                  <a:schemeClr val="bg1"/>
                </a:solidFill>
                <a:latin typeface="Palatino Linotype" panose="02040502050505030304" pitchFamily="18" charset="0"/>
              </a:rPr>
              <a:t> </a:t>
            </a:r>
            <a:r>
              <a:rPr lang="de-DE" sz="1700" dirty="0" smtClean="0">
                <a:solidFill>
                  <a:schemeClr val="bg1"/>
                </a:solidFill>
                <a:latin typeface="Palatino Linotype" panose="02040502050505030304" pitchFamily="18" charset="0"/>
              </a:rPr>
              <a:t>	</a:t>
            </a:r>
            <a:r>
              <a:rPr lang="el-GR" sz="1700" dirty="0" smtClean="0">
                <a:solidFill>
                  <a:srgbClr val="0000CC"/>
                </a:solidFill>
                <a:latin typeface="Palatino Linotype" panose="02040502050505030304" pitchFamily="18" charset="0"/>
              </a:rPr>
              <a:t>Ἵνα </a:t>
            </a:r>
            <a:r>
              <a:rPr lang="el-GR" sz="1700" dirty="0">
                <a:solidFill>
                  <a:srgbClr val="0000CC"/>
                </a:solidFill>
                <a:latin typeface="Palatino Linotype" panose="02040502050505030304" pitchFamily="18" charset="0"/>
              </a:rPr>
              <a:t>μὴ ἀποθάνητε. </a:t>
            </a:r>
            <a:endParaRPr lang="de-DE" sz="1700" dirty="0" smtClean="0">
              <a:solidFill>
                <a:srgbClr val="0000CC"/>
              </a:solidFill>
              <a:latin typeface="Palatino Linotype" panose="02040502050505030304" pitchFamily="18" charset="0"/>
            </a:endParaRPr>
          </a:p>
          <a:p>
            <a:pPr>
              <a:lnSpc>
                <a:spcPct val="110000"/>
              </a:lnSpc>
              <a:spcAft>
                <a:spcPts val="2000"/>
              </a:spcAft>
            </a:pPr>
            <a:r>
              <a:rPr lang="el-GR" sz="1700" dirty="0">
                <a:solidFill>
                  <a:srgbClr val="FF0000"/>
                </a:solidFill>
                <a:latin typeface="Palatino Linotype" panose="02040502050505030304" pitchFamily="18" charset="0"/>
              </a:rPr>
              <a:t>Ἡ</a:t>
            </a:r>
            <a:r>
              <a:rPr lang="el-GR" sz="1700" dirty="0" smtClean="0">
                <a:solidFill>
                  <a:srgbClr val="FF0000"/>
                </a:solidFill>
                <a:latin typeface="Palatino Linotype" panose="02040502050505030304" pitchFamily="18" charset="0"/>
              </a:rPr>
              <a:t>γούμενος </a:t>
            </a:r>
            <a:r>
              <a:rPr lang="el-GR" sz="1700" dirty="0">
                <a:solidFill>
                  <a:srgbClr val="FF0000"/>
                </a:solidFill>
                <a:latin typeface="Palatino Linotype" panose="02040502050505030304" pitchFamily="18" charset="0"/>
              </a:rPr>
              <a:t>ἡμᾶς ἄδικα πάσχειν ἢ δίκαια; </a:t>
            </a:r>
            <a:endParaRPr lang="de-DE" sz="1700" dirty="0" smtClean="0">
              <a:solidFill>
                <a:srgbClr val="FF0000"/>
              </a:solidFill>
              <a:latin typeface="Palatino Linotype" panose="02040502050505030304" pitchFamily="18" charset="0"/>
            </a:endParaRPr>
          </a:p>
          <a:p>
            <a:pPr>
              <a:lnSpc>
                <a:spcPct val="110000"/>
              </a:lnSpc>
              <a:spcAft>
                <a:spcPts val="2000"/>
              </a:spcAft>
            </a:pPr>
            <a:r>
              <a:rPr lang="de-DE" sz="1700" dirty="0" smtClean="0">
                <a:solidFill>
                  <a:srgbClr val="0000CC"/>
                </a:solidFill>
                <a:latin typeface="Palatino Linotype" panose="02040502050505030304" pitchFamily="18" charset="0"/>
              </a:rPr>
              <a:t>	</a:t>
            </a:r>
            <a:r>
              <a:rPr lang="el-GR" sz="1700" dirty="0" smtClean="0">
                <a:solidFill>
                  <a:srgbClr val="0000CC"/>
                </a:solidFill>
                <a:latin typeface="Palatino Linotype" panose="02040502050505030304" pitchFamily="18" charset="0"/>
              </a:rPr>
              <a:t>Ἄδικα.</a:t>
            </a:r>
            <a:endParaRPr lang="de-DE" sz="17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10296851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179512" y="476672"/>
            <a:ext cx="8496944" cy="5617435"/>
          </a:xfrm>
          <a:prstGeom prst="rect">
            <a:avLst/>
          </a:prstGeom>
          <a:noFill/>
        </p:spPr>
        <p:txBody>
          <a:bodyPr wrap="square" rtlCol="0">
            <a:spAutoFit/>
          </a:bodyPr>
          <a:lstStyle/>
          <a:p>
            <a:pPr>
              <a:spcAft>
                <a:spcPts val="2000"/>
              </a:spcAft>
            </a:pPr>
            <a:r>
              <a:rPr lang="de-DE" sz="2000" b="1" dirty="0" err="1" smtClean="0">
                <a:solidFill>
                  <a:schemeClr val="bg1"/>
                </a:solidFill>
                <a:latin typeface="Palatino Linotype" panose="02040502050505030304" pitchFamily="18" charset="0"/>
              </a:rPr>
              <a:t>Lysias</a:t>
            </a:r>
            <a:r>
              <a:rPr lang="de-DE" sz="2000" b="1" dirty="0" smtClean="0">
                <a:solidFill>
                  <a:schemeClr val="bg1"/>
                </a:solidFill>
                <a:latin typeface="Palatino Linotype" panose="02040502050505030304" pitchFamily="18" charset="0"/>
              </a:rPr>
              <a:t> XXII 5 </a:t>
            </a:r>
            <a:r>
              <a:rPr lang="de-DE" sz="1600" dirty="0" smtClean="0">
                <a:solidFill>
                  <a:schemeClr val="bg1"/>
                </a:solidFill>
                <a:latin typeface="Palatino Linotype" panose="02040502050505030304" pitchFamily="18" charset="0"/>
              </a:rPr>
              <a:t>(Rede gegen die Getreidehändler)</a:t>
            </a:r>
          </a:p>
          <a:p>
            <a:pPr>
              <a:lnSpc>
                <a:spcPct val="110000"/>
              </a:lnSpc>
              <a:spcAft>
                <a:spcPts val="2000"/>
              </a:spcAft>
            </a:pPr>
            <a:r>
              <a:rPr lang="el-GR" sz="1700" dirty="0" smtClean="0">
                <a:solidFill>
                  <a:srgbClr val="FF0000"/>
                </a:solidFill>
                <a:latin typeface="Palatino Linotype" panose="02040502050505030304" pitchFamily="18" charset="0"/>
              </a:rPr>
              <a:t>Καὶ </a:t>
            </a:r>
            <a:r>
              <a:rPr lang="el-GR" sz="1700" dirty="0">
                <a:solidFill>
                  <a:srgbClr val="FF0000"/>
                </a:solidFill>
                <a:latin typeface="Palatino Linotype" panose="02040502050505030304" pitchFamily="18" charset="0"/>
              </a:rPr>
              <a:t>πρῶτον μὲν </a:t>
            </a:r>
            <a:r>
              <a:rPr lang="el-GR" sz="1700" dirty="0" smtClean="0">
                <a:solidFill>
                  <a:srgbClr val="FF0000"/>
                </a:solidFill>
                <a:latin typeface="Palatino Linotype" panose="02040502050505030304" pitchFamily="18" charset="0"/>
              </a:rPr>
              <a:t>ἀνάβητε</a:t>
            </a:r>
            <a:r>
              <a:rPr lang="de-DE" sz="1700" dirty="0" smtClean="0">
                <a:solidFill>
                  <a:srgbClr val="FF0000"/>
                </a:solidFill>
                <a:latin typeface="Palatino Linotype" panose="02040502050505030304" pitchFamily="18" charset="0"/>
              </a:rPr>
              <a:t>.</a:t>
            </a:r>
            <a:r>
              <a:rPr lang="el-GR" sz="1700" dirty="0" smtClean="0">
                <a:solidFill>
                  <a:srgbClr val="FF0000"/>
                </a:solidFill>
                <a:latin typeface="Palatino Linotype" panose="02040502050505030304" pitchFamily="18" charset="0"/>
              </a:rPr>
              <a:t> Εἰπὲ </a:t>
            </a:r>
            <a:r>
              <a:rPr lang="el-GR" sz="1700" dirty="0">
                <a:solidFill>
                  <a:srgbClr val="FF0000"/>
                </a:solidFill>
                <a:latin typeface="Palatino Linotype" panose="02040502050505030304" pitchFamily="18" charset="0"/>
              </a:rPr>
              <a:t>σὺ </a:t>
            </a:r>
            <a:r>
              <a:rPr lang="el-GR" sz="1700" dirty="0" smtClean="0">
                <a:solidFill>
                  <a:srgbClr val="FF0000"/>
                </a:solidFill>
                <a:latin typeface="Palatino Linotype" panose="02040502050505030304" pitchFamily="18" charset="0"/>
              </a:rPr>
              <a:t>ἐμοί· </a:t>
            </a:r>
            <a:r>
              <a:rPr lang="el-GR" sz="1700" dirty="0">
                <a:solidFill>
                  <a:srgbClr val="FF0000"/>
                </a:solidFill>
                <a:latin typeface="Palatino Linotype" panose="02040502050505030304" pitchFamily="18" charset="0"/>
              </a:rPr>
              <a:t>μέτοικος εἶ; </a:t>
            </a:r>
            <a:endParaRPr lang="de-DE" sz="1700" dirty="0" smtClean="0">
              <a:solidFill>
                <a:srgbClr val="FF0000"/>
              </a:solidFill>
              <a:latin typeface="Palatino Linotype" panose="02040502050505030304" pitchFamily="18" charset="0"/>
            </a:endParaRPr>
          </a:p>
          <a:p>
            <a:pPr>
              <a:lnSpc>
                <a:spcPct val="110000"/>
              </a:lnSpc>
              <a:spcAft>
                <a:spcPts val="2000"/>
              </a:spcAft>
            </a:pPr>
            <a:r>
              <a:rPr lang="de-DE" sz="1700" dirty="0" smtClean="0">
                <a:solidFill>
                  <a:srgbClr val="0000CC"/>
                </a:solidFill>
                <a:latin typeface="Palatino Linotype" panose="02040502050505030304" pitchFamily="18" charset="0"/>
              </a:rPr>
              <a:t>	</a:t>
            </a:r>
            <a:r>
              <a:rPr lang="el-GR" sz="1700" dirty="0" smtClean="0">
                <a:solidFill>
                  <a:srgbClr val="0000CC"/>
                </a:solidFill>
                <a:latin typeface="Palatino Linotype" panose="02040502050505030304" pitchFamily="18" charset="0"/>
              </a:rPr>
              <a:t>Ναί</a:t>
            </a:r>
            <a:r>
              <a:rPr lang="el-GR" sz="1700" dirty="0">
                <a:solidFill>
                  <a:srgbClr val="0000CC"/>
                </a:solidFill>
                <a:latin typeface="Palatino Linotype" panose="02040502050505030304" pitchFamily="18" charset="0"/>
              </a:rPr>
              <a:t>. </a:t>
            </a:r>
            <a:endParaRPr lang="de-DE" sz="1700" dirty="0" smtClean="0">
              <a:solidFill>
                <a:srgbClr val="0000CC"/>
              </a:solidFill>
              <a:latin typeface="Palatino Linotype" panose="02040502050505030304" pitchFamily="18" charset="0"/>
            </a:endParaRPr>
          </a:p>
          <a:p>
            <a:pPr>
              <a:lnSpc>
                <a:spcPct val="110000"/>
              </a:lnSpc>
              <a:spcAft>
                <a:spcPts val="2000"/>
              </a:spcAft>
            </a:pPr>
            <a:r>
              <a:rPr lang="el-GR" sz="1700" dirty="0">
                <a:solidFill>
                  <a:srgbClr val="FF0000"/>
                </a:solidFill>
                <a:latin typeface="Palatino Linotype" panose="02040502050505030304" pitchFamily="18" charset="0"/>
              </a:rPr>
              <a:t>Μ</a:t>
            </a:r>
            <a:r>
              <a:rPr lang="el-GR" sz="1700" dirty="0" smtClean="0">
                <a:solidFill>
                  <a:srgbClr val="FF0000"/>
                </a:solidFill>
                <a:latin typeface="Palatino Linotype" panose="02040502050505030304" pitchFamily="18" charset="0"/>
              </a:rPr>
              <a:t>ετοικεῖς </a:t>
            </a:r>
            <a:r>
              <a:rPr lang="el-GR" sz="1700" dirty="0">
                <a:solidFill>
                  <a:srgbClr val="FF0000"/>
                </a:solidFill>
                <a:latin typeface="Palatino Linotype" panose="02040502050505030304" pitchFamily="18" charset="0"/>
              </a:rPr>
              <a:t>δὲ πότερον ὡς πεισόμενος τοῖς νόμοις τοῖς τῆς πόλεως, ἢ ὡς </a:t>
            </a:r>
            <a:r>
              <a:rPr lang="el-GR" sz="1700" dirty="0" smtClean="0">
                <a:solidFill>
                  <a:srgbClr val="FF0000"/>
                </a:solidFill>
                <a:latin typeface="Palatino Linotype" panose="02040502050505030304" pitchFamily="18" charset="0"/>
              </a:rPr>
              <a:t>ποιήσων</a:t>
            </a:r>
            <a:r>
              <a:rPr lang="de-DE" sz="1700" dirty="0" smtClean="0">
                <a:solidFill>
                  <a:srgbClr val="FF0000"/>
                </a:solidFill>
                <a:latin typeface="Palatino Linotype" panose="02040502050505030304" pitchFamily="18" charset="0"/>
              </a:rPr>
              <a:t>,</a:t>
            </a:r>
            <a:r>
              <a:rPr lang="el-GR" sz="1700" dirty="0" smtClean="0">
                <a:solidFill>
                  <a:srgbClr val="FF0000"/>
                </a:solidFill>
                <a:latin typeface="Palatino Linotype" panose="02040502050505030304" pitchFamily="18" charset="0"/>
              </a:rPr>
              <a:t> </a:t>
            </a:r>
            <a:r>
              <a:rPr lang="el-GR" sz="1700" dirty="0">
                <a:solidFill>
                  <a:srgbClr val="FF0000"/>
                </a:solidFill>
                <a:latin typeface="Palatino Linotype" panose="02040502050505030304" pitchFamily="18" charset="0"/>
              </a:rPr>
              <a:t>ὅ τι ἂν βούλῃ; </a:t>
            </a:r>
            <a:endParaRPr lang="de-DE" sz="1700" dirty="0" smtClean="0">
              <a:solidFill>
                <a:srgbClr val="FF0000"/>
              </a:solidFill>
              <a:latin typeface="Palatino Linotype" panose="02040502050505030304" pitchFamily="18" charset="0"/>
            </a:endParaRPr>
          </a:p>
          <a:p>
            <a:pPr>
              <a:lnSpc>
                <a:spcPct val="110000"/>
              </a:lnSpc>
              <a:spcAft>
                <a:spcPts val="2000"/>
              </a:spcAft>
            </a:pPr>
            <a:r>
              <a:rPr lang="de-DE" sz="1700" dirty="0" smtClean="0">
                <a:solidFill>
                  <a:srgbClr val="0000CC"/>
                </a:solidFill>
                <a:latin typeface="Palatino Linotype" panose="02040502050505030304" pitchFamily="18" charset="0"/>
              </a:rPr>
              <a:t>	</a:t>
            </a:r>
            <a:r>
              <a:rPr lang="el-GR" sz="1700" dirty="0" smtClean="0">
                <a:solidFill>
                  <a:srgbClr val="0000CC"/>
                </a:solidFill>
                <a:latin typeface="Palatino Linotype" panose="02040502050505030304" pitchFamily="18" charset="0"/>
              </a:rPr>
              <a:t>Ὡς </a:t>
            </a:r>
            <a:r>
              <a:rPr lang="el-GR" sz="1700" dirty="0">
                <a:solidFill>
                  <a:srgbClr val="0000CC"/>
                </a:solidFill>
                <a:latin typeface="Palatino Linotype" panose="02040502050505030304" pitchFamily="18" charset="0"/>
              </a:rPr>
              <a:t>πεισόμενος. </a:t>
            </a:r>
            <a:endParaRPr lang="de-DE" sz="1700" dirty="0" smtClean="0">
              <a:solidFill>
                <a:srgbClr val="0000CC"/>
              </a:solidFill>
              <a:latin typeface="Palatino Linotype" panose="02040502050505030304" pitchFamily="18" charset="0"/>
            </a:endParaRPr>
          </a:p>
          <a:p>
            <a:pPr>
              <a:lnSpc>
                <a:spcPct val="110000"/>
              </a:lnSpc>
              <a:spcAft>
                <a:spcPts val="2000"/>
              </a:spcAft>
            </a:pPr>
            <a:r>
              <a:rPr lang="el-GR" sz="1700" dirty="0">
                <a:solidFill>
                  <a:srgbClr val="FF0000"/>
                </a:solidFill>
                <a:latin typeface="Palatino Linotype" panose="02040502050505030304" pitchFamily="18" charset="0"/>
              </a:rPr>
              <a:t>Ἄ</a:t>
            </a:r>
            <a:r>
              <a:rPr lang="el-GR" sz="1700" dirty="0" smtClean="0">
                <a:solidFill>
                  <a:srgbClr val="FF0000"/>
                </a:solidFill>
                <a:latin typeface="Palatino Linotype" panose="02040502050505030304" pitchFamily="18" charset="0"/>
              </a:rPr>
              <a:t>λλο </a:t>
            </a:r>
            <a:r>
              <a:rPr lang="el-GR" sz="1700" dirty="0">
                <a:solidFill>
                  <a:srgbClr val="FF0000"/>
                </a:solidFill>
                <a:latin typeface="Palatino Linotype" panose="02040502050505030304" pitchFamily="18" charset="0"/>
              </a:rPr>
              <a:t>τι οὖν ἢ ἀξιοῖς ἀποθανεῖν, εἴ τι πεποίηκας παρὰ τοὺς νόμους, ἐφ᾽ οἷς θάνατος ἡ ζημία; </a:t>
            </a:r>
            <a:endParaRPr lang="de-DE" sz="1700" dirty="0" smtClean="0">
              <a:solidFill>
                <a:srgbClr val="FF0000"/>
              </a:solidFill>
              <a:latin typeface="Palatino Linotype" panose="02040502050505030304" pitchFamily="18" charset="0"/>
            </a:endParaRPr>
          </a:p>
          <a:p>
            <a:pPr>
              <a:lnSpc>
                <a:spcPct val="110000"/>
              </a:lnSpc>
              <a:spcAft>
                <a:spcPts val="2000"/>
              </a:spcAft>
            </a:pPr>
            <a:r>
              <a:rPr lang="de-DE" sz="1700" dirty="0" smtClean="0">
                <a:solidFill>
                  <a:srgbClr val="0000CC"/>
                </a:solidFill>
                <a:latin typeface="Palatino Linotype" panose="02040502050505030304" pitchFamily="18" charset="0"/>
              </a:rPr>
              <a:t>	</a:t>
            </a:r>
            <a:r>
              <a:rPr lang="el-GR" sz="1700" dirty="0" smtClean="0">
                <a:solidFill>
                  <a:srgbClr val="0000CC"/>
                </a:solidFill>
                <a:latin typeface="Palatino Linotype" panose="02040502050505030304" pitchFamily="18" charset="0"/>
              </a:rPr>
              <a:t>Ἔγωγε</a:t>
            </a:r>
            <a:r>
              <a:rPr lang="de-DE" sz="1700" dirty="0" smtClean="0">
                <a:solidFill>
                  <a:srgbClr val="0000CC"/>
                </a:solidFill>
                <a:latin typeface="Palatino Linotype" panose="02040502050505030304" pitchFamily="18" charset="0"/>
              </a:rPr>
              <a:t>.</a:t>
            </a:r>
          </a:p>
          <a:p>
            <a:pPr>
              <a:lnSpc>
                <a:spcPct val="110000"/>
              </a:lnSpc>
              <a:spcAft>
                <a:spcPts val="2000"/>
              </a:spcAft>
            </a:pPr>
            <a:r>
              <a:rPr lang="el-GR" sz="1700" dirty="0">
                <a:solidFill>
                  <a:srgbClr val="FF0000"/>
                </a:solidFill>
                <a:latin typeface="Palatino Linotype" panose="02040502050505030304" pitchFamily="18" charset="0"/>
              </a:rPr>
              <a:t>Ἀ</a:t>
            </a:r>
            <a:r>
              <a:rPr lang="el-GR" sz="1700" dirty="0" smtClean="0">
                <a:solidFill>
                  <a:srgbClr val="FF0000"/>
                </a:solidFill>
                <a:latin typeface="Palatino Linotype" panose="02040502050505030304" pitchFamily="18" charset="0"/>
              </a:rPr>
              <a:t>πόκριναι </a:t>
            </a:r>
            <a:r>
              <a:rPr lang="el-GR" sz="1700" dirty="0">
                <a:solidFill>
                  <a:srgbClr val="FF0000"/>
                </a:solidFill>
                <a:latin typeface="Palatino Linotype" panose="02040502050505030304" pitchFamily="18" charset="0"/>
              </a:rPr>
              <a:t>δή μοι, εἰ ὁμολογεῖς πλείω σῖτον συμπρίασθαι πεντήκοντα φορμῶν, ὧν ὁ νόμος ἐξεῖναι κελεύει. </a:t>
            </a:r>
            <a:endParaRPr lang="de-DE" sz="1700" dirty="0" smtClean="0">
              <a:solidFill>
                <a:srgbClr val="FF0000"/>
              </a:solidFill>
              <a:latin typeface="Palatino Linotype" panose="02040502050505030304" pitchFamily="18" charset="0"/>
            </a:endParaRPr>
          </a:p>
          <a:p>
            <a:pPr>
              <a:lnSpc>
                <a:spcPct val="110000"/>
              </a:lnSpc>
              <a:spcAft>
                <a:spcPts val="2000"/>
              </a:spcAft>
            </a:pPr>
            <a:r>
              <a:rPr lang="de-DE" sz="1700" dirty="0" smtClean="0">
                <a:solidFill>
                  <a:srgbClr val="0000CC"/>
                </a:solidFill>
                <a:latin typeface="Palatino Linotype" panose="02040502050505030304" pitchFamily="18" charset="0"/>
              </a:rPr>
              <a:t>	</a:t>
            </a:r>
            <a:r>
              <a:rPr lang="el-GR" sz="1700" dirty="0" smtClean="0">
                <a:solidFill>
                  <a:srgbClr val="0000CC"/>
                </a:solidFill>
                <a:latin typeface="Palatino Linotype" panose="02040502050505030304" pitchFamily="18" charset="0"/>
              </a:rPr>
              <a:t>Ἐγὼ </a:t>
            </a:r>
            <a:r>
              <a:rPr lang="el-GR" sz="1700" dirty="0">
                <a:solidFill>
                  <a:srgbClr val="0000CC"/>
                </a:solidFill>
                <a:latin typeface="Palatino Linotype" panose="02040502050505030304" pitchFamily="18" charset="0"/>
              </a:rPr>
              <a:t>τῶν ἀρχόντων κελευόντων συνεπριάμην</a:t>
            </a:r>
            <a:r>
              <a:rPr lang="el-GR" sz="1700" dirty="0" smtClean="0">
                <a:solidFill>
                  <a:srgbClr val="0000CC"/>
                </a:solidFill>
                <a:latin typeface="Palatino Linotype" panose="02040502050505030304" pitchFamily="18" charset="0"/>
              </a:rPr>
              <a:t>.</a:t>
            </a:r>
            <a:endParaRPr lang="de-DE" sz="1700"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25278741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sp>
        <p:nvSpPr>
          <p:cNvPr id="3" name="Textfeld 2"/>
          <p:cNvSpPr txBox="1"/>
          <p:nvPr/>
        </p:nvSpPr>
        <p:spPr>
          <a:xfrm>
            <a:off x="395536" y="548680"/>
            <a:ext cx="7950125" cy="4185761"/>
          </a:xfrm>
          <a:prstGeom prst="rect">
            <a:avLst/>
          </a:prstGeom>
          <a:noFill/>
        </p:spPr>
        <p:txBody>
          <a:bodyPr wrap="square" rtlCol="0">
            <a:spAutoFit/>
          </a:bodyPr>
          <a:lstStyle/>
          <a:p>
            <a:pPr>
              <a:spcAft>
                <a:spcPts val="1500"/>
              </a:spcAft>
            </a:pPr>
            <a:r>
              <a:rPr lang="de-DE" sz="2000" b="1" u="sng" dirty="0" smtClean="0">
                <a:solidFill>
                  <a:schemeClr val="bg1"/>
                </a:solidFill>
                <a:latin typeface="Palatino Linotype" panose="02040502050505030304" pitchFamily="18" charset="0"/>
              </a:rPr>
              <a:t>Staatliche </a:t>
            </a:r>
            <a:r>
              <a:rPr lang="de-DE" sz="2000" b="1" u="sng" dirty="0" smtClean="0">
                <a:solidFill>
                  <a:schemeClr val="bg1"/>
                </a:solidFill>
                <a:latin typeface="Palatino Linotype" panose="02040502050505030304" pitchFamily="18" charset="0"/>
              </a:rPr>
              <a:t>„Wachhunde“</a:t>
            </a:r>
            <a:r>
              <a:rPr lang="de-DE" sz="1200" dirty="0" smtClean="0">
                <a:solidFill>
                  <a:schemeClr val="bg1"/>
                </a:solidFill>
                <a:latin typeface="Palatino Linotype" panose="02040502050505030304" pitchFamily="18" charset="0"/>
              </a:rPr>
              <a:t> (</a:t>
            </a:r>
            <a:r>
              <a:rPr lang="de-DE" sz="1200" dirty="0" err="1" smtClean="0">
                <a:solidFill>
                  <a:schemeClr val="bg1"/>
                </a:solidFill>
                <a:latin typeface="Palatino Linotype" panose="02040502050505030304" pitchFamily="18" charset="0"/>
              </a:rPr>
              <a:t>Politeia</a:t>
            </a:r>
            <a:r>
              <a:rPr lang="de-DE" sz="1200" dirty="0" smtClean="0">
                <a:solidFill>
                  <a:schemeClr val="bg1"/>
                </a:solidFill>
                <a:latin typeface="Palatino Linotype" panose="02040502050505030304" pitchFamily="18" charset="0"/>
              </a:rPr>
              <a:t> 374d-375e; 403e, gekürzt)</a:t>
            </a:r>
            <a:r>
              <a:rPr lang="de-DE" sz="2000" b="1" u="sng" dirty="0" smtClean="0">
                <a:solidFill>
                  <a:schemeClr val="bg1"/>
                </a:solidFill>
                <a:latin typeface="Palatino Linotype" panose="02040502050505030304" pitchFamily="18" charset="0"/>
              </a:rPr>
              <a:t> </a:t>
            </a:r>
          </a:p>
          <a:p>
            <a:r>
              <a:rPr lang="en-GB" dirty="0" err="1">
                <a:solidFill>
                  <a:schemeClr val="bg1"/>
                </a:solidFill>
                <a:latin typeface="Palatino Linotype" panose="02040502050505030304" pitchFamily="18" charset="0"/>
              </a:rPr>
              <a:t>Σωκράτης</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Βουλόμεθ</a:t>
            </a:r>
            <a:r>
              <a:rPr lang="en-GB" dirty="0" smtClean="0">
                <a:solidFill>
                  <a:schemeClr val="bg1"/>
                </a:solidFill>
                <a:latin typeface="Palatino Linotype" panose="02040502050505030304" pitchFamily="18" charset="0"/>
              </a:rPr>
              <a:t>α </a:t>
            </a:r>
            <a:r>
              <a:rPr lang="en-GB" dirty="0">
                <a:solidFill>
                  <a:schemeClr val="bg1"/>
                </a:solidFill>
                <a:latin typeface="Palatino Linotype" panose="02040502050505030304" pitchFamily="18" charset="0"/>
              </a:rPr>
              <a:t>νῦν σκέπτεσθαι, ποῖον δεῖ τὸν </a:t>
            </a:r>
            <a:r>
              <a:rPr lang="en-GB" dirty="0" smtClean="0">
                <a:solidFill>
                  <a:schemeClr val="bg1"/>
                </a:solidFill>
                <a:latin typeface="Palatino Linotype" panose="02040502050505030304" pitchFamily="18" charset="0"/>
              </a:rPr>
              <a:t>φύλακα</a:t>
            </a:r>
          </a:p>
          <a:p>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εἶν</a:t>
            </a:r>
            <a:r>
              <a:rPr lang="en-GB" dirty="0" smtClean="0">
                <a:solidFill>
                  <a:schemeClr val="bg1"/>
                </a:solidFill>
                <a:latin typeface="Palatino Linotype" panose="02040502050505030304" pitchFamily="18" charset="0"/>
              </a:rPr>
              <a:t>αι καὶ τί ἐστι </a:t>
            </a:r>
            <a:r>
              <a:rPr lang="en-GB" dirty="0">
                <a:solidFill>
                  <a:schemeClr val="bg1"/>
                </a:solidFill>
                <a:latin typeface="Palatino Linotype" panose="02040502050505030304" pitchFamily="18" charset="0"/>
              </a:rPr>
              <a:t>τὸ τῶν φυλάκων ἔργον.</a:t>
            </a:r>
            <a:endParaRPr lang="de-DE" dirty="0">
              <a:solidFill>
                <a:schemeClr val="bg1"/>
              </a:solidFill>
              <a:latin typeface="Palatino Linotype" panose="02040502050505030304" pitchFamily="18" charset="0"/>
            </a:endParaRPr>
          </a:p>
          <a:p>
            <a:pPr>
              <a:spcAft>
                <a:spcPts val="700"/>
              </a:spcAft>
            </a:pP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Πρὸς</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μὲν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τοὺς</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οἰκείους</a:t>
            </a:r>
            <a:r>
              <a:rPr lang="en-GB" dirty="0">
                <a:solidFill>
                  <a:schemeClr val="bg1"/>
                </a:solidFill>
                <a:latin typeface="Palatino Linotype" panose="02040502050505030304" pitchFamily="18" charset="0"/>
              </a:rPr>
              <a:t> π</a:t>
            </a:r>
            <a:r>
              <a:rPr lang="en-GB" dirty="0" err="1">
                <a:solidFill>
                  <a:schemeClr val="bg1"/>
                </a:solidFill>
                <a:latin typeface="Palatino Linotype" panose="02040502050505030304" pitchFamily="18" charset="0"/>
              </a:rPr>
              <a:t>ράους</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δεῖ</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τοὺς</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φύλ</a:t>
            </a:r>
            <a:r>
              <a:rPr lang="en-GB" dirty="0">
                <a:solidFill>
                  <a:schemeClr val="bg1"/>
                </a:solidFill>
                <a:latin typeface="Palatino Linotype" panose="02040502050505030304" pitchFamily="18" charset="0"/>
              </a:rPr>
              <a:t>ακας εἶναι, </a:t>
            </a:r>
            <a:r>
              <a:rPr lang="en-GB" dirty="0" smtClean="0">
                <a:solidFill>
                  <a:schemeClr val="bg1"/>
                </a:solidFill>
                <a:latin typeface="Palatino Linotype" panose="02040502050505030304" pitchFamily="18" charset="0"/>
              </a:rPr>
              <a:t>		πρὸς δὲ τοὺς </a:t>
            </a:r>
            <a:r>
              <a:rPr lang="en-GB" dirty="0">
                <a:solidFill>
                  <a:schemeClr val="bg1"/>
                </a:solidFill>
                <a:latin typeface="Palatino Linotype" panose="02040502050505030304" pitchFamily="18" charset="0"/>
              </a:rPr>
              <a:t>πολεμίους χαλεπούς. </a:t>
            </a:r>
            <a:r>
              <a:rPr lang="el-GR" dirty="0" smtClean="0">
                <a:solidFill>
                  <a:schemeClr val="bg1"/>
                </a:solidFill>
                <a:latin typeface="Palatino Linotype" panose="02040502050505030304" pitchFamily="18" charset="0"/>
              </a:rPr>
              <a:t>Ἄ</a:t>
            </a:r>
            <a:r>
              <a:rPr lang="en-GB" dirty="0" err="1" smtClean="0">
                <a:solidFill>
                  <a:schemeClr val="bg1"/>
                </a:solidFill>
                <a:latin typeface="Palatino Linotype" panose="02040502050505030304" pitchFamily="18" charset="0"/>
              </a:rPr>
              <a:t>λλως</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οὐκ</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ἔστιν</a:t>
            </a:r>
            <a:r>
              <a:rPr lang="en-GB" dirty="0">
                <a:solidFill>
                  <a:schemeClr val="bg1"/>
                </a:solidFill>
                <a:latin typeface="Palatino Linotype" panose="02040502050505030304" pitchFamily="18" charset="0"/>
              </a:rPr>
              <a:t> </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ἀγ</a:t>
            </a:r>
            <a:r>
              <a:rPr lang="en-GB" dirty="0" smtClean="0">
                <a:solidFill>
                  <a:schemeClr val="bg1"/>
                </a:solidFill>
                <a:latin typeface="Palatino Linotype" panose="02040502050505030304" pitchFamily="18" charset="0"/>
              </a:rPr>
              <a:t>αθὸς </a:t>
            </a:r>
            <a:r>
              <a:rPr lang="en-GB" dirty="0">
                <a:solidFill>
                  <a:schemeClr val="bg1"/>
                </a:solidFill>
                <a:latin typeface="Palatino Linotype" panose="02040502050505030304" pitchFamily="18" charset="0"/>
              </a:rPr>
              <a:t>φύλαξ</a:t>
            </a:r>
            <a:r>
              <a:rPr lang="en-GB" dirty="0" smtClean="0">
                <a:solidFill>
                  <a:schemeClr val="bg1"/>
                </a:solidFill>
                <a:latin typeface="Palatino Linotype" panose="02040502050505030304" pitchFamily="18" charset="0"/>
              </a:rPr>
              <a:t>.</a:t>
            </a:r>
            <a:endParaRPr lang="de-DE" dirty="0">
              <a:solidFill>
                <a:schemeClr val="bg1"/>
              </a:solidFill>
              <a:latin typeface="Palatino Linotype" panose="02040502050505030304" pitchFamily="18" charset="0"/>
            </a:endParaRPr>
          </a:p>
          <a:p>
            <a:pPr>
              <a:spcAft>
                <a:spcPts val="700"/>
              </a:spcAft>
            </a:pPr>
            <a:r>
              <a:rPr lang="en-GB" dirty="0" err="1">
                <a:solidFill>
                  <a:schemeClr val="bg1"/>
                </a:solidFill>
                <a:latin typeface="Palatino Linotype" panose="02040502050505030304" pitchFamily="18" charset="0"/>
              </a:rPr>
              <a:t>Γλ</a:t>
            </a:r>
            <a:r>
              <a:rPr lang="en-GB" dirty="0">
                <a:solidFill>
                  <a:schemeClr val="bg1"/>
                </a:solidFill>
                <a:latin typeface="Palatino Linotype" panose="02040502050505030304" pitchFamily="18" charset="0"/>
              </a:rPr>
              <a:t>αύκων· </a:t>
            </a:r>
            <a:r>
              <a:rPr lang="en-GB" dirty="0" smtClean="0">
                <a:solidFill>
                  <a:schemeClr val="bg1"/>
                </a:solidFill>
                <a:latin typeface="Palatino Linotype" panose="02040502050505030304" pitchFamily="18" charset="0"/>
              </a:rPr>
              <a:t>	Δυνάμεθα </a:t>
            </a:r>
            <a:r>
              <a:rPr lang="en-GB" dirty="0">
                <a:solidFill>
                  <a:schemeClr val="bg1"/>
                </a:solidFill>
                <a:latin typeface="Palatino Linotype" panose="02040502050505030304" pitchFamily="18" charset="0"/>
              </a:rPr>
              <a:t>ἄρα τοῖς φύλαξι παραβάλλειν τοὺς κύνας· </a:t>
            </a:r>
            <a:r>
              <a:rPr lang="en-GB" dirty="0" smtClean="0">
                <a:solidFill>
                  <a:schemeClr val="bg1"/>
                </a:solidFill>
                <a:latin typeface="Palatino Linotype" panose="02040502050505030304" pitchFamily="18" charset="0"/>
              </a:rPr>
              <a:t>		καὶ γὰρ τῶν </a:t>
            </a:r>
            <a:r>
              <a:rPr lang="en-GB" dirty="0">
                <a:solidFill>
                  <a:schemeClr val="bg1"/>
                </a:solidFill>
                <a:latin typeface="Palatino Linotype" panose="02040502050505030304" pitchFamily="18" charset="0"/>
              </a:rPr>
              <a:t>κυνῶν οἱ γενναῖοι πρὸς μὲν τοὺς </a:t>
            </a:r>
            <a:r>
              <a:rPr lang="en-GB" dirty="0" smtClean="0">
                <a:solidFill>
                  <a:schemeClr val="bg1"/>
                </a:solidFill>
                <a:latin typeface="Palatino Linotype" panose="02040502050505030304" pitchFamily="18" charset="0"/>
              </a:rPr>
              <a:t>			γνωρίμους </a:t>
            </a:r>
            <a:r>
              <a:rPr lang="en-GB" dirty="0">
                <a:solidFill>
                  <a:schemeClr val="bg1"/>
                </a:solidFill>
                <a:latin typeface="Palatino Linotype" panose="02040502050505030304" pitchFamily="18" charset="0"/>
              </a:rPr>
              <a:t>πραότατοί </a:t>
            </a:r>
            <a:r>
              <a:rPr lang="en-GB" dirty="0" smtClean="0">
                <a:solidFill>
                  <a:schemeClr val="bg1"/>
                </a:solidFill>
                <a:latin typeface="Palatino Linotype" panose="02040502050505030304" pitchFamily="18" charset="0"/>
              </a:rPr>
              <a:t>εἰσιν, πρὸς </a:t>
            </a:r>
            <a:r>
              <a:rPr lang="en-GB" dirty="0">
                <a:solidFill>
                  <a:schemeClr val="bg1"/>
                </a:solidFill>
                <a:latin typeface="Palatino Linotype" panose="02040502050505030304" pitchFamily="18" charset="0"/>
              </a:rPr>
              <a:t>δὲ τοὺς ἀγνῶτας </a:t>
            </a:r>
            <a:r>
              <a:rPr lang="en-GB" dirty="0" smtClean="0">
                <a:solidFill>
                  <a:schemeClr val="bg1"/>
                </a:solidFill>
                <a:latin typeface="Palatino Linotype" panose="02040502050505030304" pitchFamily="18" charset="0"/>
              </a:rPr>
              <a:t>			τοὐναντίον.</a:t>
            </a:r>
            <a:endParaRPr lang="de-DE" dirty="0">
              <a:solidFill>
                <a:schemeClr val="bg1"/>
              </a:solidFill>
              <a:latin typeface="Palatino Linotype" panose="02040502050505030304" pitchFamily="18" charset="0"/>
            </a:endParaRPr>
          </a:p>
          <a:p>
            <a:pPr>
              <a:spcAft>
                <a:spcPts val="700"/>
              </a:spcAft>
            </a:pPr>
            <a:r>
              <a:rPr lang="en-GB" dirty="0" err="1">
                <a:solidFill>
                  <a:schemeClr val="bg1"/>
                </a:solidFill>
                <a:latin typeface="Palatino Linotype" panose="02040502050505030304" pitchFamily="18" charset="0"/>
              </a:rPr>
              <a:t>Σωκράτης</a:t>
            </a:r>
            <a:r>
              <a:rPr lang="en-GB" dirty="0">
                <a:solidFill>
                  <a:schemeClr val="bg1"/>
                </a:solidFill>
                <a:latin typeface="Palatino Linotype" panose="02040502050505030304" pitchFamily="18" charset="0"/>
              </a:rPr>
              <a:t>· </a:t>
            </a:r>
            <a:r>
              <a:rPr lang="en-GB" dirty="0" smtClean="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Πάνυ</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μὲν</a:t>
            </a:r>
            <a:r>
              <a:rPr lang="en-GB" dirty="0">
                <a:solidFill>
                  <a:schemeClr val="bg1"/>
                </a:solidFill>
                <a:latin typeface="Palatino Linotype" panose="02040502050505030304" pitchFamily="18" charset="0"/>
              </a:rPr>
              <a:t> </a:t>
            </a:r>
            <a:r>
              <a:rPr lang="en-GB" dirty="0" smtClean="0">
                <a:solidFill>
                  <a:schemeClr val="bg1"/>
                </a:solidFill>
                <a:latin typeface="Palatino Linotype" panose="02040502050505030304" pitchFamily="18" charset="0"/>
              </a:rPr>
              <a:t>ο</a:t>
            </a:r>
            <a:r>
              <a:rPr lang="el-GR" dirty="0" smtClean="0">
                <a:solidFill>
                  <a:schemeClr val="bg1"/>
                </a:solidFill>
                <a:latin typeface="Palatino Linotype" panose="02040502050505030304" pitchFamily="18" charset="0"/>
              </a:rPr>
              <a:t>ὖ</a:t>
            </a:r>
            <a:r>
              <a:rPr lang="en-GB" dirty="0" smtClean="0">
                <a:solidFill>
                  <a:schemeClr val="bg1"/>
                </a:solidFill>
                <a:latin typeface="Palatino Linotype" panose="02040502050505030304" pitchFamily="18" charset="0"/>
              </a:rPr>
              <a:t>ν</a:t>
            </a:r>
            <a:r>
              <a:rPr lang="en-GB" dirty="0">
                <a:solidFill>
                  <a:schemeClr val="bg1"/>
                </a:solidFill>
                <a:latin typeface="Palatino Linotype" panose="02040502050505030304" pitchFamily="18" charset="0"/>
              </a:rPr>
              <a:t>. Καὶ </a:t>
            </a:r>
            <a:r>
              <a:rPr lang="en-GB" dirty="0" err="1">
                <a:solidFill>
                  <a:schemeClr val="bg1"/>
                </a:solidFill>
                <a:latin typeface="Palatino Linotype" panose="02040502050505030304" pitchFamily="18" charset="0"/>
              </a:rPr>
              <a:t>μεθύειν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οὐκ</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ἔξεστιν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τῷ</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φύλ</a:t>
            </a:r>
            <a:r>
              <a:rPr lang="en-GB" dirty="0">
                <a:solidFill>
                  <a:schemeClr val="bg1"/>
                </a:solidFill>
                <a:latin typeface="Palatino Linotype" panose="02040502050505030304" pitchFamily="18" charset="0"/>
              </a:rPr>
              <a:t>ακι, </a:t>
            </a:r>
            <a:r>
              <a:rPr lang="en-GB" dirty="0" smtClean="0">
                <a:solidFill>
                  <a:schemeClr val="bg1"/>
                </a:solidFill>
                <a:latin typeface="Palatino Linotype" panose="02040502050505030304" pitchFamily="18" charset="0"/>
              </a:rPr>
              <a:t>			ὥστε οὐκ οἶδεν</a:t>
            </a:r>
            <a:r>
              <a:rPr lang="en-GB" dirty="0">
                <a:solidFill>
                  <a:schemeClr val="bg1"/>
                </a:solidFill>
                <a:latin typeface="Palatino Linotype" panose="02040502050505030304" pitchFamily="18" charset="0"/>
              </a:rPr>
              <a:t>, ποῦ γῆς ἐστιν</a:t>
            </a:r>
            <a:r>
              <a:rPr lang="en-GB" dirty="0" smtClean="0">
                <a:solidFill>
                  <a:schemeClr val="bg1"/>
                </a:solidFill>
                <a:latin typeface="Palatino Linotype" panose="02040502050505030304" pitchFamily="18" charset="0"/>
              </a:rPr>
              <a:t>.</a:t>
            </a:r>
            <a:endParaRPr lang="de-DE" dirty="0">
              <a:solidFill>
                <a:schemeClr val="bg1"/>
              </a:solidFill>
              <a:latin typeface="Palatino Linotype" panose="02040502050505030304" pitchFamily="18" charset="0"/>
            </a:endParaRPr>
          </a:p>
          <a:p>
            <a:r>
              <a:rPr lang="en-GB" dirty="0" err="1">
                <a:solidFill>
                  <a:schemeClr val="bg1"/>
                </a:solidFill>
                <a:latin typeface="Palatino Linotype" panose="02040502050505030304" pitchFamily="18" charset="0"/>
              </a:rPr>
              <a:t>Γλ</a:t>
            </a:r>
            <a:r>
              <a:rPr lang="en-GB" dirty="0">
                <a:solidFill>
                  <a:schemeClr val="bg1"/>
                </a:solidFill>
                <a:latin typeface="Palatino Linotype" panose="02040502050505030304" pitchFamily="18" charset="0"/>
              </a:rPr>
              <a:t>αύκων· </a:t>
            </a:r>
            <a:r>
              <a:rPr lang="de-DE" dirty="0">
                <a:solidFill>
                  <a:schemeClr val="bg1"/>
                </a:solidFill>
                <a:latin typeface="Palatino Linotype" panose="02040502050505030304" pitchFamily="18" charset="0"/>
              </a:rPr>
              <a:t>	</a:t>
            </a:r>
            <a:r>
              <a:rPr lang="en-GB" dirty="0" err="1" smtClean="0">
                <a:solidFill>
                  <a:schemeClr val="bg1"/>
                </a:solidFill>
                <a:latin typeface="Palatino Linotype" panose="02040502050505030304" pitchFamily="18" charset="0"/>
              </a:rPr>
              <a:t>Γελοῖον</a:t>
            </a:r>
            <a:r>
              <a:rPr lang="en-GB" dirty="0" smtClean="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γὰρ</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τόν</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γε</a:t>
            </a:r>
            <a:r>
              <a:rPr lang="en-GB" dirty="0">
                <a:solidFill>
                  <a:schemeClr val="bg1"/>
                </a:solidFill>
                <a:latin typeface="Palatino Linotype" panose="02040502050505030304" pitchFamily="18" charset="0"/>
              </a:rPr>
              <a:t> </a:t>
            </a:r>
            <a:r>
              <a:rPr lang="en-GB" dirty="0" err="1">
                <a:solidFill>
                  <a:schemeClr val="bg1"/>
                </a:solidFill>
                <a:latin typeface="Palatino Linotype" panose="02040502050505030304" pitchFamily="18" charset="0"/>
              </a:rPr>
              <a:t>φύλ</a:t>
            </a:r>
            <a:r>
              <a:rPr lang="en-GB" dirty="0">
                <a:solidFill>
                  <a:schemeClr val="bg1"/>
                </a:solidFill>
                <a:latin typeface="Palatino Linotype" panose="02040502050505030304" pitchFamily="18" charset="0"/>
              </a:rPr>
              <a:t>ακα φύλακος </a:t>
            </a:r>
            <a:r>
              <a:rPr lang="en-GB" dirty="0" smtClean="0">
                <a:solidFill>
                  <a:schemeClr val="bg1"/>
                </a:solidFill>
                <a:latin typeface="Palatino Linotype" panose="02040502050505030304" pitchFamily="18" charset="0"/>
              </a:rPr>
              <a:t>δεῖσθαι.</a:t>
            </a:r>
            <a:endParaRPr lang="de-DE" dirty="0">
              <a:solidFill>
                <a:schemeClr val="bg1"/>
              </a:solidFill>
              <a:latin typeface="Palatino Linotype" panose="02040502050505030304" pitchFamily="18" charset="0"/>
            </a:endParaRPr>
          </a:p>
        </p:txBody>
      </p:sp>
    </p:spTree>
    <p:extLst>
      <p:ext uri="{BB962C8B-B14F-4D97-AF65-F5344CB8AC3E}">
        <p14:creationId xmlns:p14="http://schemas.microsoft.com/office/powerpoint/2010/main" val="300496117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392" y="5517232"/>
            <a:ext cx="912538" cy="1268760"/>
          </a:xfrm>
          <a:prstGeom prst="rect">
            <a:avLst/>
          </a:prstGeom>
        </p:spPr>
      </p:pic>
      <p:graphicFrame>
        <p:nvGraphicFramePr>
          <p:cNvPr id="5" name="Tabelle 4"/>
          <p:cNvGraphicFramePr>
            <a:graphicFrameLocks noGrp="1"/>
          </p:cNvGraphicFramePr>
          <p:nvPr>
            <p:extLst>
              <p:ext uri="{D42A27DB-BD31-4B8C-83A1-F6EECF244321}">
                <p14:modId xmlns:p14="http://schemas.microsoft.com/office/powerpoint/2010/main" val="162195049"/>
              </p:ext>
            </p:extLst>
          </p:nvPr>
        </p:nvGraphicFramePr>
        <p:xfrm>
          <a:off x="899592" y="2071548"/>
          <a:ext cx="2183904" cy="3400152"/>
        </p:xfrm>
        <a:graphic>
          <a:graphicData uri="http://schemas.openxmlformats.org/drawingml/2006/table">
            <a:tbl>
              <a:tblPr firstRow="1" bandRow="1">
                <a:tableStyleId>{5C22544A-7EE6-4342-B048-85BDC9FD1C3A}</a:tableStyleId>
              </a:tblPr>
              <a:tblGrid>
                <a:gridCol w="2183904"/>
              </a:tblGrid>
              <a:tr h="1133384">
                <a:tc>
                  <a:txBody>
                    <a:bodyPr/>
                    <a:lstStyle/>
                    <a:p>
                      <a:pPr algn="ctr"/>
                      <a:r>
                        <a:rPr lang="el-GR" sz="2400" b="0" dirty="0" smtClean="0">
                          <a:solidFill>
                            <a:schemeClr val="bg1"/>
                          </a:solidFill>
                          <a:latin typeface="Palatino Linotype" panose="02040502050505030304" pitchFamily="18" charset="0"/>
                        </a:rPr>
                        <a:t>λογιστικόν</a:t>
                      </a:r>
                      <a:endParaRPr lang="de-DE" sz="2400" b="0" dirty="0" smtClean="0">
                        <a:solidFill>
                          <a:schemeClr val="bg1"/>
                        </a:solidFill>
                        <a:latin typeface="Palatino Linotype" panose="02040502050505030304" pitchFamily="18" charset="0"/>
                      </a:endParaRPr>
                    </a:p>
                    <a:p>
                      <a:pPr algn="ctr"/>
                      <a:r>
                        <a:rPr lang="de-DE" b="0" dirty="0" smtClean="0">
                          <a:solidFill>
                            <a:schemeClr val="bg1"/>
                          </a:solidFill>
                          <a:latin typeface="Palatino Linotype" panose="02040502050505030304" pitchFamily="18" charset="0"/>
                        </a:rPr>
                        <a:t>(vernünftig)</a:t>
                      </a:r>
                      <a:endParaRPr lang="de-DE" b="0" dirty="0">
                        <a:solidFill>
                          <a:schemeClr val="bg1"/>
                        </a:solidFill>
                      </a:endParaRPr>
                    </a:p>
                  </a:txBody>
                  <a:tcPr anchor="ctr">
                    <a:solidFill>
                      <a:schemeClr val="accent1">
                        <a:alpha val="50000"/>
                      </a:schemeClr>
                    </a:solidFill>
                  </a:tcPr>
                </a:tc>
              </a:tr>
              <a:tr h="1133384">
                <a:tc>
                  <a:txBody>
                    <a:bodyPr/>
                    <a:lstStyle/>
                    <a:p>
                      <a:pPr algn="ctr"/>
                      <a:r>
                        <a:rPr lang="el-GR" sz="2400" dirty="0" smtClean="0">
                          <a:latin typeface="Palatino Linotype" panose="02040502050505030304" pitchFamily="18" charset="0"/>
                        </a:rPr>
                        <a:t>θυμοειδές</a:t>
                      </a:r>
                      <a:endParaRPr lang="de-DE" sz="2400" dirty="0" smtClean="0">
                        <a:latin typeface="Palatino Linotype" panose="02040502050505030304" pitchFamily="18" charset="0"/>
                      </a:endParaRPr>
                    </a:p>
                    <a:p>
                      <a:pPr algn="ctr"/>
                      <a:r>
                        <a:rPr lang="de-DE" dirty="0" smtClean="0">
                          <a:latin typeface="Palatino Linotype" panose="02040502050505030304" pitchFamily="18" charset="0"/>
                        </a:rPr>
                        <a:t>(mutig)</a:t>
                      </a:r>
                      <a:endParaRPr lang="de-DE" dirty="0"/>
                    </a:p>
                  </a:txBody>
                  <a:tcPr anchor="ctr"/>
                </a:tc>
              </a:tr>
              <a:tr h="1133384">
                <a:tc>
                  <a:txBody>
                    <a:bodyPr/>
                    <a:lstStyle/>
                    <a:p>
                      <a:pPr algn="ctr"/>
                      <a:r>
                        <a:rPr lang="el-GR" sz="2400" dirty="0" smtClean="0">
                          <a:latin typeface="Palatino Linotype" panose="02040502050505030304" pitchFamily="18" charset="0"/>
                        </a:rPr>
                        <a:t>ἐπιθυμηθικόν</a:t>
                      </a:r>
                      <a:endParaRPr lang="de-DE" sz="2400" dirty="0" smtClean="0">
                        <a:latin typeface="Palatino Linotype" panose="02040502050505030304" pitchFamily="18" charset="0"/>
                      </a:endParaRPr>
                    </a:p>
                    <a:p>
                      <a:pPr algn="ctr"/>
                      <a:r>
                        <a:rPr lang="de-DE" dirty="0" smtClean="0">
                          <a:latin typeface="Palatino Linotype" panose="02040502050505030304" pitchFamily="18" charset="0"/>
                        </a:rPr>
                        <a:t>(begierig)</a:t>
                      </a:r>
                      <a:endParaRPr lang="de-DE" dirty="0"/>
                    </a:p>
                  </a:txBody>
                  <a:tcPr anchor="ctr"/>
                </a:tc>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3970785760"/>
              </p:ext>
            </p:extLst>
          </p:nvPr>
        </p:nvGraphicFramePr>
        <p:xfrm>
          <a:off x="6156176" y="2071548"/>
          <a:ext cx="2183904" cy="3400152"/>
        </p:xfrm>
        <a:graphic>
          <a:graphicData uri="http://schemas.openxmlformats.org/drawingml/2006/table">
            <a:tbl>
              <a:tblPr firstRow="1" bandRow="1">
                <a:tableStyleId>{5C22544A-7EE6-4342-B048-85BDC9FD1C3A}</a:tableStyleId>
              </a:tblPr>
              <a:tblGrid>
                <a:gridCol w="2183904"/>
              </a:tblGrid>
              <a:tr h="1133384">
                <a:tc>
                  <a:txBody>
                    <a:bodyPr/>
                    <a:lstStyle/>
                    <a:p>
                      <a:pPr algn="ctr"/>
                      <a:r>
                        <a:rPr lang="el-GR" sz="2400" b="0" dirty="0" smtClean="0">
                          <a:solidFill>
                            <a:schemeClr val="bg1"/>
                          </a:solidFill>
                          <a:latin typeface="Palatino Linotype" panose="02040502050505030304" pitchFamily="18" charset="0"/>
                        </a:rPr>
                        <a:t>φιλόσοφοι</a:t>
                      </a:r>
                      <a:endParaRPr lang="de-DE" sz="2400" b="0" dirty="0" smtClean="0">
                        <a:solidFill>
                          <a:schemeClr val="bg1"/>
                        </a:solidFill>
                        <a:latin typeface="Palatino Linotype" panose="02040502050505030304" pitchFamily="18" charset="0"/>
                      </a:endParaRPr>
                    </a:p>
                    <a:p>
                      <a:pPr algn="ctr"/>
                      <a:r>
                        <a:rPr lang="de-DE" b="0" dirty="0" smtClean="0">
                          <a:solidFill>
                            <a:schemeClr val="bg1"/>
                          </a:solidFill>
                          <a:latin typeface="Palatino Linotype" panose="02040502050505030304" pitchFamily="18" charset="0"/>
                        </a:rPr>
                        <a:t>(</a:t>
                      </a:r>
                      <a:r>
                        <a:rPr lang="el-GR" b="0" dirty="0" smtClean="0">
                          <a:solidFill>
                            <a:schemeClr val="bg1"/>
                          </a:solidFill>
                          <a:latin typeface="Palatino Linotype" panose="02040502050505030304" pitchFamily="18" charset="0"/>
                        </a:rPr>
                        <a:t>σοφία</a:t>
                      </a:r>
                      <a:r>
                        <a:rPr lang="de-DE" b="0" dirty="0" smtClean="0">
                          <a:solidFill>
                            <a:schemeClr val="bg1"/>
                          </a:solidFill>
                          <a:latin typeface="Palatino Linotype" panose="02040502050505030304" pitchFamily="18" charset="0"/>
                        </a:rPr>
                        <a:t>)</a:t>
                      </a:r>
                    </a:p>
                    <a:p>
                      <a:pPr algn="ctr"/>
                      <a:r>
                        <a:rPr lang="de-DE" sz="1400" b="0" i="1" dirty="0" smtClean="0">
                          <a:solidFill>
                            <a:schemeClr val="bg1"/>
                          </a:solidFill>
                          <a:latin typeface="Palatino Linotype" panose="02040502050505030304" pitchFamily="18" charset="0"/>
                        </a:rPr>
                        <a:t>Lehrstand</a:t>
                      </a:r>
                      <a:endParaRPr lang="de-DE" sz="1400" b="0" i="1" dirty="0">
                        <a:solidFill>
                          <a:schemeClr val="bg1"/>
                        </a:solidFill>
                      </a:endParaRPr>
                    </a:p>
                  </a:txBody>
                  <a:tcPr anchor="ctr">
                    <a:solidFill>
                      <a:schemeClr val="accent1">
                        <a:alpha val="50000"/>
                      </a:schemeClr>
                    </a:solidFill>
                  </a:tcPr>
                </a:tc>
              </a:tr>
              <a:tr h="1133384">
                <a:tc>
                  <a:txBody>
                    <a:bodyPr/>
                    <a:lstStyle/>
                    <a:p>
                      <a:pPr algn="ctr"/>
                      <a:r>
                        <a:rPr lang="el-GR" sz="2400" b="0" dirty="0" smtClean="0">
                          <a:solidFill>
                            <a:schemeClr val="bg1"/>
                          </a:solidFill>
                          <a:latin typeface="Palatino Linotype" panose="02040502050505030304" pitchFamily="18" charset="0"/>
                        </a:rPr>
                        <a:t>φύλακες</a:t>
                      </a:r>
                      <a:endParaRPr lang="de-DE" sz="2400" b="0" dirty="0" smtClean="0">
                        <a:solidFill>
                          <a:schemeClr val="bg1"/>
                        </a:solidFill>
                        <a:latin typeface="Palatino Linotype" panose="02040502050505030304" pitchFamily="18" charset="0"/>
                      </a:endParaRPr>
                    </a:p>
                    <a:p>
                      <a:pPr algn="ctr"/>
                      <a:r>
                        <a:rPr lang="de-DE" b="0" dirty="0" smtClean="0">
                          <a:solidFill>
                            <a:schemeClr val="bg1"/>
                          </a:solidFill>
                          <a:latin typeface="Palatino Linotype" panose="02040502050505030304" pitchFamily="18" charset="0"/>
                        </a:rPr>
                        <a:t>(</a:t>
                      </a:r>
                      <a:r>
                        <a:rPr lang="el-GR" b="0" dirty="0" smtClean="0">
                          <a:solidFill>
                            <a:schemeClr val="bg1"/>
                          </a:solidFill>
                          <a:latin typeface="Palatino Linotype" panose="02040502050505030304" pitchFamily="18" charset="0"/>
                        </a:rPr>
                        <a:t>ἀνδρεία</a:t>
                      </a:r>
                      <a:r>
                        <a:rPr lang="de-DE" b="0" dirty="0" smtClean="0">
                          <a:solidFill>
                            <a:schemeClr val="bg1"/>
                          </a:solidFill>
                          <a:latin typeface="Palatino Linotype" panose="02040502050505030304" pitchFamily="18" charset="0"/>
                        </a:rPr>
                        <a:t>)</a:t>
                      </a:r>
                    </a:p>
                    <a:p>
                      <a:pPr algn="ctr"/>
                      <a:r>
                        <a:rPr lang="de-DE" sz="1400" b="0" i="1" dirty="0" smtClean="0">
                          <a:solidFill>
                            <a:schemeClr val="bg1"/>
                          </a:solidFill>
                          <a:latin typeface="Palatino Linotype" panose="02040502050505030304" pitchFamily="18" charset="0"/>
                        </a:rPr>
                        <a:t>Wehrstand</a:t>
                      </a:r>
                      <a:endParaRPr lang="de-DE" sz="1400" i="1" dirty="0"/>
                    </a:p>
                  </a:txBody>
                  <a:tcPr anchor="ctr"/>
                </a:tc>
              </a:tr>
              <a:tr h="1133384">
                <a:tc>
                  <a:txBody>
                    <a:bodyPr/>
                    <a:lstStyle/>
                    <a:p>
                      <a:pPr algn="ctr"/>
                      <a:r>
                        <a:rPr lang="el-GR" sz="2400" b="0" dirty="0" smtClean="0">
                          <a:solidFill>
                            <a:schemeClr val="bg1"/>
                          </a:solidFill>
                          <a:latin typeface="Palatino Linotype" panose="02040502050505030304" pitchFamily="18" charset="0"/>
                        </a:rPr>
                        <a:t>δημιουργοί</a:t>
                      </a:r>
                      <a:endParaRPr lang="de-DE" sz="2400" b="0" dirty="0" smtClean="0">
                        <a:solidFill>
                          <a:schemeClr val="bg1"/>
                        </a:solidFill>
                        <a:latin typeface="Palatino Linotype" panose="02040502050505030304" pitchFamily="18" charset="0"/>
                      </a:endParaRPr>
                    </a:p>
                    <a:p>
                      <a:pPr algn="ctr"/>
                      <a:r>
                        <a:rPr lang="de-DE" b="0" dirty="0" smtClean="0">
                          <a:solidFill>
                            <a:schemeClr val="bg1"/>
                          </a:solidFill>
                          <a:latin typeface="Palatino Linotype" panose="02040502050505030304" pitchFamily="18" charset="0"/>
                        </a:rPr>
                        <a:t>(</a:t>
                      </a:r>
                      <a:r>
                        <a:rPr lang="el-GR" b="0" dirty="0" smtClean="0">
                          <a:solidFill>
                            <a:schemeClr val="bg1"/>
                          </a:solidFill>
                          <a:latin typeface="Palatino Linotype" panose="02040502050505030304" pitchFamily="18" charset="0"/>
                        </a:rPr>
                        <a:t>σωφροσύνη</a:t>
                      </a:r>
                      <a:r>
                        <a:rPr lang="de-DE" b="0" dirty="0" smtClean="0">
                          <a:solidFill>
                            <a:schemeClr val="bg1"/>
                          </a:solidFill>
                          <a:latin typeface="Palatino Linotype" panose="02040502050505030304" pitchFamily="18" charset="0"/>
                        </a:rPr>
                        <a:t>)</a:t>
                      </a:r>
                    </a:p>
                    <a:p>
                      <a:pPr algn="ctr"/>
                      <a:r>
                        <a:rPr lang="de-DE" sz="1400" b="0" i="1" dirty="0" smtClean="0">
                          <a:solidFill>
                            <a:schemeClr val="bg1"/>
                          </a:solidFill>
                          <a:latin typeface="Palatino Linotype" panose="02040502050505030304" pitchFamily="18" charset="0"/>
                        </a:rPr>
                        <a:t>Nährstand</a:t>
                      </a:r>
                      <a:endParaRPr lang="de-DE" sz="1400" i="1" dirty="0"/>
                    </a:p>
                  </a:txBody>
                  <a:tcPr anchor="ctr"/>
                </a:tc>
              </a:tr>
            </a:tbl>
          </a:graphicData>
        </a:graphic>
      </p:graphicFrame>
      <p:sp>
        <p:nvSpPr>
          <p:cNvPr id="7" name="Textfeld 6"/>
          <p:cNvSpPr txBox="1"/>
          <p:nvPr/>
        </p:nvSpPr>
        <p:spPr>
          <a:xfrm>
            <a:off x="899592" y="980728"/>
            <a:ext cx="2183904" cy="800219"/>
          </a:xfrm>
          <a:prstGeom prst="rect">
            <a:avLst/>
          </a:prstGeom>
          <a:noFill/>
        </p:spPr>
        <p:txBody>
          <a:bodyPr wrap="square" rtlCol="0">
            <a:spAutoFit/>
          </a:bodyPr>
          <a:lstStyle/>
          <a:p>
            <a:pPr algn="ctr"/>
            <a:r>
              <a:rPr lang="el-GR" sz="2800" dirty="0" smtClean="0">
                <a:solidFill>
                  <a:schemeClr val="bg1"/>
                </a:solidFill>
                <a:latin typeface="Palatino Linotype" panose="02040502050505030304" pitchFamily="18" charset="0"/>
              </a:rPr>
              <a:t>ψυχή</a:t>
            </a:r>
            <a:endParaRPr lang="de-DE" sz="2800" dirty="0" smtClean="0">
              <a:solidFill>
                <a:schemeClr val="bg1"/>
              </a:solidFill>
              <a:latin typeface="Palatino Linotype" panose="02040502050505030304" pitchFamily="18" charset="0"/>
            </a:endParaRPr>
          </a:p>
          <a:p>
            <a:pPr algn="ctr"/>
            <a:r>
              <a:rPr lang="de-DE" dirty="0" smtClean="0">
                <a:solidFill>
                  <a:schemeClr val="bg1"/>
                </a:solidFill>
                <a:latin typeface="Palatino Linotype" panose="02040502050505030304" pitchFamily="18" charset="0"/>
              </a:rPr>
              <a:t>3 Seelenteile</a:t>
            </a:r>
            <a:endParaRPr lang="de-DE" dirty="0">
              <a:solidFill>
                <a:schemeClr val="bg1"/>
              </a:solidFill>
            </a:endParaRPr>
          </a:p>
        </p:txBody>
      </p:sp>
      <p:sp>
        <p:nvSpPr>
          <p:cNvPr id="8" name="Textfeld 7"/>
          <p:cNvSpPr txBox="1"/>
          <p:nvPr/>
        </p:nvSpPr>
        <p:spPr>
          <a:xfrm>
            <a:off x="6156176" y="980727"/>
            <a:ext cx="2183904" cy="800219"/>
          </a:xfrm>
          <a:prstGeom prst="rect">
            <a:avLst/>
          </a:prstGeom>
          <a:noFill/>
        </p:spPr>
        <p:txBody>
          <a:bodyPr wrap="square" rtlCol="0">
            <a:spAutoFit/>
          </a:bodyPr>
          <a:lstStyle/>
          <a:p>
            <a:pPr algn="ctr"/>
            <a:r>
              <a:rPr lang="el-GR" sz="2800" dirty="0" smtClean="0">
                <a:solidFill>
                  <a:schemeClr val="bg1"/>
                </a:solidFill>
                <a:latin typeface="Palatino Linotype" panose="02040502050505030304" pitchFamily="18" charset="0"/>
              </a:rPr>
              <a:t>πολιτεία</a:t>
            </a:r>
            <a:endParaRPr lang="de-DE" sz="2800" dirty="0" smtClean="0">
              <a:solidFill>
                <a:schemeClr val="bg1"/>
              </a:solidFill>
              <a:latin typeface="Palatino Linotype" panose="02040502050505030304" pitchFamily="18" charset="0"/>
            </a:endParaRPr>
          </a:p>
          <a:p>
            <a:pPr algn="ctr"/>
            <a:r>
              <a:rPr lang="de-DE" dirty="0" smtClean="0">
                <a:solidFill>
                  <a:schemeClr val="bg1"/>
                </a:solidFill>
                <a:latin typeface="Palatino Linotype" panose="02040502050505030304" pitchFamily="18" charset="0"/>
              </a:rPr>
              <a:t>3 Stände</a:t>
            </a:r>
            <a:endParaRPr lang="de-DE" dirty="0">
              <a:solidFill>
                <a:schemeClr val="bg1"/>
              </a:solidFill>
            </a:endParaRPr>
          </a:p>
        </p:txBody>
      </p:sp>
      <p:sp>
        <p:nvSpPr>
          <p:cNvPr id="9" name="Textfeld 8"/>
          <p:cNvSpPr txBox="1"/>
          <p:nvPr/>
        </p:nvSpPr>
        <p:spPr>
          <a:xfrm>
            <a:off x="2627784" y="200281"/>
            <a:ext cx="3960440" cy="707886"/>
          </a:xfrm>
          <a:prstGeom prst="rect">
            <a:avLst/>
          </a:prstGeom>
          <a:noFill/>
        </p:spPr>
        <p:txBody>
          <a:bodyPr wrap="square" rtlCol="0">
            <a:spAutoFit/>
          </a:bodyPr>
          <a:lstStyle/>
          <a:p>
            <a:pPr algn="ctr"/>
            <a:r>
              <a:rPr lang="de-DE" sz="4000" dirty="0" smtClean="0">
                <a:solidFill>
                  <a:schemeClr val="bg1"/>
                </a:solidFill>
                <a:latin typeface="Palatino Linotype" panose="02040502050505030304" pitchFamily="18" charset="0"/>
              </a:rPr>
              <a:t>Isomorphie</a:t>
            </a:r>
            <a:endParaRPr lang="de-DE" sz="4000" dirty="0">
              <a:solidFill>
                <a:schemeClr val="bg1"/>
              </a:solidFill>
              <a:latin typeface="Palatino Linotype" panose="02040502050505030304" pitchFamily="18" charset="0"/>
            </a:endParaRPr>
          </a:p>
        </p:txBody>
      </p:sp>
      <p:sp>
        <p:nvSpPr>
          <p:cNvPr id="10" name="Ellipse 9"/>
          <p:cNvSpPr/>
          <p:nvPr/>
        </p:nvSpPr>
        <p:spPr>
          <a:xfrm>
            <a:off x="3419872" y="2852936"/>
            <a:ext cx="2376264" cy="172819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Textfeld 10"/>
          <p:cNvSpPr txBox="1"/>
          <p:nvPr/>
        </p:nvSpPr>
        <p:spPr>
          <a:xfrm>
            <a:off x="3707904" y="3116867"/>
            <a:ext cx="1800200" cy="1200329"/>
          </a:xfrm>
          <a:prstGeom prst="rect">
            <a:avLst/>
          </a:prstGeom>
          <a:noFill/>
        </p:spPr>
        <p:txBody>
          <a:bodyPr wrap="square" rtlCol="0">
            <a:spAutoFit/>
          </a:bodyPr>
          <a:lstStyle/>
          <a:p>
            <a:pPr algn="ctr"/>
            <a:r>
              <a:rPr lang="de-DE" sz="2400" dirty="0" smtClean="0">
                <a:solidFill>
                  <a:schemeClr val="bg1"/>
                </a:solidFill>
                <a:latin typeface="Palatino Linotype" panose="02040502050505030304" pitchFamily="18" charset="0"/>
              </a:rPr>
              <a:t>Harmonie</a:t>
            </a:r>
          </a:p>
          <a:p>
            <a:pPr algn="ctr"/>
            <a:r>
              <a:rPr lang="de-DE" sz="2400" dirty="0">
                <a:solidFill>
                  <a:schemeClr val="bg1"/>
                </a:solidFill>
                <a:latin typeface="Palatino Linotype" panose="02040502050505030304" pitchFamily="18" charset="0"/>
              </a:rPr>
              <a:t>=</a:t>
            </a:r>
            <a:endParaRPr lang="de-DE" sz="2400" dirty="0" smtClean="0">
              <a:solidFill>
                <a:schemeClr val="bg1"/>
              </a:solidFill>
              <a:latin typeface="Palatino Linotype" panose="02040502050505030304" pitchFamily="18" charset="0"/>
            </a:endParaRPr>
          </a:p>
          <a:p>
            <a:pPr algn="ctr"/>
            <a:r>
              <a:rPr lang="el-GR" sz="2400" dirty="0" smtClean="0">
                <a:solidFill>
                  <a:schemeClr val="bg1"/>
                </a:solidFill>
                <a:latin typeface="Palatino Linotype" panose="02040502050505030304" pitchFamily="18" charset="0"/>
              </a:rPr>
              <a:t>δικαιοσύνη</a:t>
            </a:r>
            <a:endParaRPr lang="de-DE" sz="2400" dirty="0">
              <a:solidFill>
                <a:schemeClr val="bg1"/>
              </a:solidFill>
            </a:endParaRPr>
          </a:p>
        </p:txBody>
      </p:sp>
    </p:spTree>
    <p:extLst>
      <p:ext uri="{BB962C8B-B14F-4D97-AF65-F5344CB8AC3E}">
        <p14:creationId xmlns:p14="http://schemas.microsoft.com/office/powerpoint/2010/main" val="26811874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animBg="1"/>
      <p:bldP spid="11" grpId="0"/>
    </p:bldLst>
  </p:timing>
</p:sld>
</file>

<file path=ppt/theme/theme1.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FA2D4F9-C52E-4AF8-9D02-4AF2CDA711A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Hintergrund mit runden Aufzählungspunkten</Template>
  <TotalTime>0</TotalTime>
  <Words>4188</Words>
  <Application>Microsoft Office PowerPoint</Application>
  <PresentationFormat>Bildschirmpräsentation (4:3)</PresentationFormat>
  <Paragraphs>1151</Paragraphs>
  <Slides>72</Slides>
  <Notes>72</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Folientitel</vt:lpstr>
      </vt:variant>
      <vt:variant>
        <vt:i4>72</vt:i4>
      </vt:variant>
      <vt:variant>
        <vt:lpstr>Zielgruppenorientierte Präsentationen</vt:lpstr>
      </vt:variant>
      <vt:variant>
        <vt:i4>4</vt:i4>
      </vt:variant>
    </vt:vector>
  </HeadingPairs>
  <TitlesOfParts>
    <vt:vector size="83" baseType="lpstr">
      <vt:lpstr>Arial</vt:lpstr>
      <vt:lpstr>Calibri</vt:lpstr>
      <vt:lpstr>Palatino Linotype</vt:lpstr>
      <vt:lpstr>Symbol</vt:lpstr>
      <vt:lpstr>Times New Roman</vt:lpstr>
      <vt:lpstr>Wingdings</vt:lpstr>
      <vt:lpstr>4_Office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Zielgruppenpräsentation 1</vt:lpstr>
      <vt:lpstr>Zielgruppenpräsentation 2</vt:lpstr>
      <vt:lpstr>Zielgruppenpräsentation 3</vt:lpstr>
      <vt:lpstr>Zielgruppenpräsentation 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2015-06-30T14:41:29Z</dcterms:created>
  <dcterms:modified xsi:type="dcterms:W3CDTF">2016-09-29T15:26:08Z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TC020116389991</vt:lpwstr>
  </property>
</Properties>
</file>