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2"/>
  </p:notesMasterIdLst>
  <p:sldIdLst>
    <p:sldId id="259" r:id="rId2"/>
    <p:sldId id="366" r:id="rId3"/>
    <p:sldId id="370" r:id="rId4"/>
    <p:sldId id="372" r:id="rId5"/>
    <p:sldId id="371" r:id="rId6"/>
    <p:sldId id="374" r:id="rId7"/>
    <p:sldId id="296" r:id="rId8"/>
    <p:sldId id="258" r:id="rId9"/>
    <p:sldId id="265" r:id="rId10"/>
    <p:sldId id="267" r:id="rId11"/>
    <p:sldId id="268" r:id="rId12"/>
    <p:sldId id="266" r:id="rId13"/>
    <p:sldId id="275" r:id="rId14"/>
    <p:sldId id="273" r:id="rId15"/>
    <p:sldId id="272" r:id="rId16"/>
    <p:sldId id="270" r:id="rId17"/>
    <p:sldId id="276" r:id="rId18"/>
    <p:sldId id="277" r:id="rId19"/>
    <p:sldId id="279" r:id="rId20"/>
    <p:sldId id="280" r:id="rId21"/>
    <p:sldId id="278" r:id="rId22"/>
    <p:sldId id="283" r:id="rId23"/>
    <p:sldId id="284" r:id="rId24"/>
    <p:sldId id="285" r:id="rId25"/>
    <p:sldId id="287" r:id="rId26"/>
    <p:sldId id="281" r:id="rId27"/>
    <p:sldId id="286" r:id="rId28"/>
    <p:sldId id="288" r:id="rId29"/>
    <p:sldId id="291" r:id="rId30"/>
    <p:sldId id="340" r:id="rId31"/>
    <p:sldId id="339" r:id="rId32"/>
    <p:sldId id="343" r:id="rId33"/>
    <p:sldId id="342" r:id="rId34"/>
    <p:sldId id="341" r:id="rId35"/>
    <p:sldId id="347" r:id="rId36"/>
    <p:sldId id="346" r:id="rId37"/>
    <p:sldId id="345" r:id="rId38"/>
    <p:sldId id="344" r:id="rId39"/>
    <p:sldId id="348" r:id="rId40"/>
    <p:sldId id="338" r:id="rId41"/>
    <p:sldId id="349" r:id="rId42"/>
    <p:sldId id="350" r:id="rId43"/>
    <p:sldId id="353" r:id="rId44"/>
    <p:sldId id="358" r:id="rId45"/>
    <p:sldId id="352" r:id="rId46"/>
    <p:sldId id="361" r:id="rId47"/>
    <p:sldId id="351" r:id="rId48"/>
    <p:sldId id="391" r:id="rId49"/>
    <p:sldId id="355" r:id="rId50"/>
    <p:sldId id="359" r:id="rId51"/>
    <p:sldId id="261" r:id="rId52"/>
    <p:sldId id="295" r:id="rId53"/>
    <p:sldId id="292" r:id="rId54"/>
    <p:sldId id="293" r:id="rId55"/>
    <p:sldId id="300" r:id="rId56"/>
    <p:sldId id="362" r:id="rId57"/>
    <p:sldId id="294" r:id="rId58"/>
    <p:sldId id="394" r:id="rId59"/>
    <p:sldId id="393" r:id="rId60"/>
    <p:sldId id="297" r:id="rId61"/>
    <p:sldId id="448" r:id="rId62"/>
    <p:sldId id="299" r:id="rId63"/>
    <p:sldId id="298" r:id="rId64"/>
    <p:sldId id="392" r:id="rId65"/>
    <p:sldId id="444" r:id="rId66"/>
    <p:sldId id="445" r:id="rId67"/>
    <p:sldId id="471" r:id="rId68"/>
    <p:sldId id="262" r:id="rId69"/>
    <p:sldId id="397" r:id="rId70"/>
    <p:sldId id="308" r:id="rId71"/>
    <p:sldId id="304" r:id="rId72"/>
    <p:sldId id="303" r:id="rId73"/>
    <p:sldId id="302" r:id="rId74"/>
    <p:sldId id="307" r:id="rId75"/>
    <p:sldId id="306" r:id="rId76"/>
    <p:sldId id="305" r:id="rId77"/>
    <p:sldId id="309" r:id="rId78"/>
    <p:sldId id="315" r:id="rId79"/>
    <p:sldId id="310" r:id="rId80"/>
    <p:sldId id="316" r:id="rId81"/>
    <p:sldId id="395" r:id="rId82"/>
    <p:sldId id="473" r:id="rId83"/>
    <p:sldId id="313" r:id="rId84"/>
    <p:sldId id="312" r:id="rId85"/>
    <p:sldId id="396" r:id="rId86"/>
    <p:sldId id="449" r:id="rId87"/>
    <p:sldId id="311" r:id="rId88"/>
    <p:sldId id="314" r:id="rId89"/>
    <p:sldId id="337" r:id="rId90"/>
    <p:sldId id="446" r:id="rId91"/>
    <p:sldId id="319" r:id="rId92"/>
    <p:sldId id="320" r:id="rId93"/>
    <p:sldId id="322" r:id="rId94"/>
    <p:sldId id="321" r:id="rId95"/>
    <p:sldId id="474" r:id="rId96"/>
    <p:sldId id="324" r:id="rId97"/>
    <p:sldId id="323" r:id="rId98"/>
    <p:sldId id="326" r:id="rId99"/>
    <p:sldId id="329" r:id="rId100"/>
    <p:sldId id="328" r:id="rId101"/>
    <p:sldId id="327" r:id="rId102"/>
    <p:sldId id="325" r:id="rId103"/>
    <p:sldId id="332" r:id="rId104"/>
    <p:sldId id="331" r:id="rId105"/>
    <p:sldId id="330" r:id="rId106"/>
    <p:sldId id="336" r:id="rId107"/>
    <p:sldId id="335" r:id="rId108"/>
    <p:sldId id="334" r:id="rId109"/>
    <p:sldId id="432" r:id="rId110"/>
    <p:sldId id="264" r:id="rId111"/>
    <p:sldId id="452" r:id="rId112"/>
    <p:sldId id="453" r:id="rId113"/>
    <p:sldId id="454" r:id="rId114"/>
    <p:sldId id="455" r:id="rId115"/>
    <p:sldId id="456" r:id="rId116"/>
    <p:sldId id="457" r:id="rId117"/>
    <p:sldId id="458" r:id="rId118"/>
    <p:sldId id="459" r:id="rId119"/>
    <p:sldId id="460" r:id="rId120"/>
    <p:sldId id="461" r:id="rId121"/>
    <p:sldId id="465" r:id="rId122"/>
    <p:sldId id="476" r:id="rId123"/>
    <p:sldId id="463" r:id="rId124"/>
    <p:sldId id="462" r:id="rId125"/>
    <p:sldId id="477" r:id="rId126"/>
    <p:sldId id="464" r:id="rId127"/>
    <p:sldId id="466" r:id="rId128"/>
    <p:sldId id="478" r:id="rId129"/>
    <p:sldId id="481" r:id="rId130"/>
    <p:sldId id="376" r:id="rId131"/>
    <p:sldId id="384" r:id="rId132"/>
    <p:sldId id="385" r:id="rId133"/>
    <p:sldId id="386" r:id="rId134"/>
    <p:sldId id="388" r:id="rId135"/>
    <p:sldId id="389" r:id="rId136"/>
    <p:sldId id="390" r:id="rId137"/>
    <p:sldId id="401" r:id="rId138"/>
    <p:sldId id="402" r:id="rId139"/>
    <p:sldId id="403" r:id="rId140"/>
    <p:sldId id="407" r:id="rId141"/>
    <p:sldId id="408" r:id="rId142"/>
    <p:sldId id="404" r:id="rId143"/>
    <p:sldId id="405" r:id="rId144"/>
    <p:sldId id="411" r:id="rId145"/>
    <p:sldId id="410" r:id="rId146"/>
    <p:sldId id="406" r:id="rId147"/>
    <p:sldId id="412" r:id="rId148"/>
    <p:sldId id="333" r:id="rId149"/>
    <p:sldId id="399" r:id="rId150"/>
    <p:sldId id="400" r:id="rId151"/>
    <p:sldId id="416" r:id="rId152"/>
    <p:sldId id="431" r:id="rId153"/>
    <p:sldId id="480" r:id="rId154"/>
    <p:sldId id="479" r:id="rId155"/>
    <p:sldId id="387" r:id="rId156"/>
    <p:sldId id="421" r:id="rId157"/>
    <p:sldId id="426" r:id="rId158"/>
    <p:sldId id="427" r:id="rId159"/>
    <p:sldId id="418" r:id="rId160"/>
    <p:sldId id="422" r:id="rId161"/>
    <p:sldId id="428" r:id="rId162"/>
    <p:sldId id="419" r:id="rId163"/>
    <p:sldId id="423" r:id="rId164"/>
    <p:sldId id="433" r:id="rId165"/>
    <p:sldId id="434" r:id="rId166"/>
    <p:sldId id="413" r:id="rId167"/>
    <p:sldId id="424" r:id="rId168"/>
    <p:sldId id="438" r:id="rId169"/>
    <p:sldId id="414" r:id="rId170"/>
    <p:sldId id="425" r:id="rId17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993366"/>
    <a:srgbClr val="660033"/>
    <a:srgbClr val="800080"/>
    <a:srgbClr val="99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 autoAdjust="0"/>
    <p:restoredTop sz="88712" autoAdjust="0"/>
  </p:normalViewPr>
  <p:slideViewPr>
    <p:cSldViewPr>
      <p:cViewPr varScale="1">
        <p:scale>
          <a:sx n="57" d="100"/>
          <a:sy n="57" d="100"/>
        </p:scale>
        <p:origin x="-37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DA4208-1FFC-480C-8423-E6DD24F55869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00DA8D-DECB-40E7-9EDA-44E7F7B25E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BCB4B6-B0C7-4195-B3DB-B48DB5D5767E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7885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2569BA-D8E9-4181-88C2-4E86B1A6C1E3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8192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D7C14C-8022-4ADC-B254-5C3C7E74BF0B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8397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E8CE8E-037E-4E93-88E3-D6C062D54A23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8704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D60A2-0017-4744-AA44-AB1174DFD289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9011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B8C6C4-BE2B-4999-A2E9-1C2949829605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9318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93BCB2-F874-4388-8F39-E4FE1105EBD8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9728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7FBF7C-C501-48AD-B82B-9F32CD781003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0035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930F60-7E28-4D31-A900-3165A9962025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0547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28E40-45C5-4693-82DD-87A6750EB884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0752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0BD2A8-0B4A-48B3-9319-661ADE3AB293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E06060-D793-4CE2-9CF0-B6F1D7F0208D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1264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A83690-0DAC-4788-AD94-81999C9B61A2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1571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42F517-453E-47F1-AA1B-426500C67D62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1878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DD6E67-7909-4DA2-AE59-56ADAB402F0B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2493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B7EEB3-94EE-443A-BB7C-9A4147A7B3D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37219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36FB2-4D61-41BB-8257-B6BB7D5EA73D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4029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51F5A2-E955-4D91-B72D-11D6AF2B0A9E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43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D7ABD-467E-46C4-9198-4363C959296A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5872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677DD-64C8-4E6E-B9D6-1286D4EF5511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6077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FF8527-7F38-4ABC-878C-E3236051610C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7613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C69BBA-001F-4703-B3E1-3717CECA9816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130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174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02C6A7-CE4D-4258-9CDA-53DF443577DA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8125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002D3E-F8F9-430F-954D-41FF1C35C3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134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8534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9A58DE-66E5-4436-8EDC-C88EA55D7658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137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9046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8F6DDC-EFE4-41AE-ADAB-CFB7BED8B3BB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141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9251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FA2A21-270A-4212-8C7F-42AA15A8FEB7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142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945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82680-98B1-4027-85E8-D092323E084B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143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9763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1E119-7F3E-47AD-887F-0FF30B9799CF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145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9968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197D3B-FEF0-491F-8A51-B019A16FB39F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146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0275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0BBE1-424E-49F3-8DE8-7930DEF07E12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148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0685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034CB2-C2B8-4D11-86F3-8D5AEA5B403C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151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2323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32424F-AA31-43D9-9B1C-3C7E5E728E6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166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510215-09CD-4461-9562-B5A32CA7763B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2528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42B37F-3876-44E9-9FA8-2B5B8E9DE61B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167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2733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0801A0-F36F-4521-B9CC-595CA509ADA2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168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3040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414711-3DF7-441F-9248-4B907D73489E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170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3009D-098F-4B15-8095-D06A10E3BD26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0419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96C7A4-6D96-47C7-BF67-EE45C9D0F40A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246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E9BFF8-214A-4F86-857A-7C93713086A4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451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6F8327-9611-407A-94FA-90F6DAAA888B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7270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E1B4FB-5F4B-4FCA-8BC1-ABBAD688D988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053C4-D025-4B01-B504-449785B77719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4F9CE-37BE-43DF-A599-57EF3DE115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46CE-471E-4951-A00E-E03A402C2C1B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4DFD0-A9CA-4AE9-AF72-5B5B536E769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37E74-DAC6-4681-A099-98AF1DD1150A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F2918-6E41-47C3-917F-A8BC2735B0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2AEB1-3B90-4A85-9F81-94F6AB603D2A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E37F0-B00C-4559-AD6C-36B35BF428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79261-4359-46B3-971C-0868991E1CD1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90AE8-A7CA-4D94-BAE7-122F836B8F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2698D-C987-4CA6-A011-2F46547F8C88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AE41-3846-40D5-8735-CCCA114009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47567-FA47-48BF-8065-23A4521EC3E2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B0AFA-4BD6-4143-98DF-00E7BC6FE3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52341-3821-44C0-9415-657DBDCA50D0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A22BA-8DB8-412E-A0DD-43447F654A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945FB-4A43-45D0-9DBC-0BC385814DCD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0D009-24F6-490A-8494-E7AC51768C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4013C-2E1C-443A-B661-0A2E1BF1D5FB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E0F3A-00E3-464B-9B09-A8E17DD80C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9CA80-E32E-4320-BFC7-3D409AF09F6F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E2B53-26AB-4C5E-88FE-C811F5D746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1176F3-0D8A-473D-9FCF-79B69A794534}" type="datetimeFigureOut">
              <a:rPr lang="de-DE"/>
              <a:pPr>
                <a:defRPr/>
              </a:pPr>
              <a:t>08.10.2014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8DF70E-55C3-4DAA-A525-21E4958AF7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5288" y="1557338"/>
            <a:ext cx="8229600" cy="2951162"/>
          </a:xfr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6600" dirty="0" smtClean="0"/>
              <a:t/>
            </a:r>
            <a:br>
              <a:rPr lang="de-DE" sz="6600" dirty="0" smtClean="0"/>
            </a:br>
            <a:r>
              <a:rPr lang="de-DE" sz="6600" dirty="0" smtClean="0"/>
              <a:t>Vorstellung </a:t>
            </a:r>
            <a:br>
              <a:rPr lang="de-DE" sz="6600" dirty="0" smtClean="0"/>
            </a:br>
            <a:r>
              <a:rPr lang="de-DE" sz="6600" dirty="0" smtClean="0"/>
              <a:t>neuer Lehrwerke</a:t>
            </a:r>
            <a:br>
              <a:rPr lang="de-DE" sz="6600" dirty="0" smtClean="0"/>
            </a:br>
            <a:endParaRPr lang="de-DE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		Fakultative Materialien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Lesen:		</a:t>
            </a:r>
            <a:r>
              <a:rPr lang="de-DE" sz="2400" dirty="0" smtClean="0"/>
              <a:t>Lektüre (Fortsetzungsgeschichte) auf das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/>
              <a:t>	</a:t>
            </a:r>
            <a:r>
              <a:rPr lang="de-DE" sz="2400" dirty="0" smtClean="0"/>
              <a:t>		 Lehrbuch abgestimmt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Prüfungen:  	</a:t>
            </a:r>
            <a:r>
              <a:rPr lang="de-DE" sz="2400" dirty="0" smtClean="0"/>
              <a:t>zur Vorbereitung auf Klassenarbeiten; mit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/>
              <a:t>	</a:t>
            </a:r>
            <a:r>
              <a:rPr lang="de-DE" sz="2400" dirty="0" smtClean="0"/>
              <a:t>	        	Lösungen zur Selbstkontrolle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LÜK:		</a:t>
            </a:r>
            <a:r>
              <a:rPr lang="de-DE" sz="2400" dirty="0" smtClean="0"/>
              <a:t>Übungen mit Lösungsplättchen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Spielen und Rätseln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Freiarbeit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eaLnBrk="1" hangingPunct="1"/>
            <a:r>
              <a:rPr lang="de-DE" sz="3600" smtClean="0"/>
              <a:t>Begleitband</a:t>
            </a:r>
          </a:p>
          <a:p>
            <a:pPr lvl="1" eaLnBrk="1" hangingPunct="1"/>
            <a:r>
              <a:rPr lang="de-DE" smtClean="0"/>
              <a:t>Wortschatz und Grammatik zu jeder „Kleinlektion“ </a:t>
            </a:r>
          </a:p>
          <a:p>
            <a:pPr lvl="1" eaLnBrk="1" hangingPunct="1"/>
            <a:r>
              <a:rPr lang="de-DE" smtClean="0"/>
              <a:t>Grammatik strukturiert durch F-ormen, S-yntax und M-ethoden</a:t>
            </a:r>
          </a:p>
          <a:p>
            <a:pPr lvl="1" eaLnBrk="1" hangingPunct="1"/>
            <a:r>
              <a:rPr lang="de-DE" smtClean="0"/>
              <a:t>Wortschatz und Grammatik z.T. durch Zeichnungen illustriert</a:t>
            </a:r>
          </a:p>
          <a:p>
            <a:pPr lvl="1" eaLnBrk="1" hangingPunct="1"/>
            <a:r>
              <a:rPr lang="de-DE" smtClean="0"/>
              <a:t>Anhang</a:t>
            </a:r>
          </a:p>
          <a:p>
            <a:pPr lvl="2" eaLnBrk="1" hangingPunct="1"/>
            <a:r>
              <a:rPr lang="de-DE" smtClean="0"/>
              <a:t>Arbeit mit Wörterbuch; Füllungsarten; Stilistik</a:t>
            </a:r>
          </a:p>
          <a:p>
            <a:pPr lvl="2" eaLnBrk="1" hangingPunct="1"/>
            <a:r>
              <a:rPr lang="de-DE" smtClean="0"/>
              <a:t>Tabellarien; Stammformen</a:t>
            </a:r>
          </a:p>
          <a:p>
            <a:pPr lvl="2" eaLnBrk="1" hangingPunct="1"/>
            <a:r>
              <a:rPr lang="de-DE" smtClean="0"/>
              <a:t>Grammatisches Register</a:t>
            </a:r>
          </a:p>
          <a:p>
            <a:pPr eaLnBrk="1" hangingPunct="1"/>
            <a:endParaRPr lang="de-DE" smtClean="0"/>
          </a:p>
        </p:txBody>
      </p:sp>
      <p:sp>
        <p:nvSpPr>
          <p:cNvPr id="14131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Inhaltsplatzhalter 2"/>
          <p:cNvSpPr>
            <a:spLocks noGrp="1"/>
          </p:cNvSpPr>
          <p:nvPr>
            <p:ph idx="1"/>
          </p:nvPr>
        </p:nvSpPr>
        <p:spPr>
          <a:xfrm>
            <a:off x="395288" y="992188"/>
            <a:ext cx="8229600" cy="514508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de-DE" sz="3600" smtClean="0"/>
          </a:p>
          <a:p>
            <a:pPr marL="0" indent="0" eaLnBrk="1" hangingPunct="1">
              <a:buFont typeface="Arial" charset="0"/>
              <a:buNone/>
            </a:pPr>
            <a:endParaRPr lang="de-DE" sz="3600" smtClean="0"/>
          </a:p>
          <a:p>
            <a:pPr marL="0" indent="0" eaLnBrk="1" hangingPunct="1">
              <a:buFont typeface="Arial" charset="0"/>
              <a:buNone/>
            </a:pPr>
            <a:r>
              <a:rPr lang="de-DE" sz="3600" smtClean="0"/>
              <a:t>Beispielseite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3600" smtClean="0"/>
              <a:t>Vokabeln und 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3600" smtClean="0"/>
              <a:t>Grammatik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3600" smtClean="0"/>
              <a:t>		</a:t>
            </a:r>
            <a:r>
              <a:rPr lang="de-DE" sz="4800" smtClean="0"/>
              <a:t>				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4800" smtClean="0"/>
              <a:t>                                        </a:t>
            </a:r>
          </a:p>
        </p:txBody>
      </p:sp>
      <p:sp>
        <p:nvSpPr>
          <p:cNvPr id="14233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  <p:pic>
        <p:nvPicPr>
          <p:cNvPr id="1423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96975"/>
            <a:ext cx="371475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feld 2"/>
          <p:cNvSpPr txBox="1">
            <a:spLocks noChangeArrowheads="1"/>
          </p:cNvSpPr>
          <p:nvPr/>
        </p:nvSpPr>
        <p:spPr bwMode="auto">
          <a:xfrm>
            <a:off x="5364163" y="6419850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© Buchner , Campus, BB, S.31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Arbeitsheft Training 1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Pro (Groß-)Lektion 3-4 Seiten Übungen und 1 Seite Selbsttest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Übungen mit Angabe der Kompetenz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Lösungen in beiliegendem Lösungsheft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Zusätzliche CD mit Lernsoftware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de-DE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  <p:sp>
        <p:nvSpPr>
          <p:cNvPr id="14438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4541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81075"/>
            <a:ext cx="39147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863" y="981075"/>
            <a:ext cx="382905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4" name="Textfeld 2"/>
          <p:cNvSpPr txBox="1">
            <a:spLocks noChangeArrowheads="1"/>
          </p:cNvSpPr>
          <p:nvPr/>
        </p:nvSpPr>
        <p:spPr bwMode="auto">
          <a:xfrm>
            <a:off x="6215063" y="6559550"/>
            <a:ext cx="27495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© Buchner , Campus, TR1, S.28+29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Selbsttest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Mit Bewertung,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</a:t>
            </a:r>
            <a:r>
              <a:rPr lang="de-DE" dirty="0" smtClean="0"/>
              <a:t>   jedoch keine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</a:t>
            </a:r>
            <a:r>
              <a:rPr lang="de-DE" dirty="0" smtClean="0"/>
              <a:t>   Rückverweise</a:t>
            </a:r>
          </a:p>
        </p:txBody>
      </p:sp>
      <p:sp>
        <p:nvSpPr>
          <p:cNvPr id="14643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  <p:pic>
        <p:nvPicPr>
          <p:cNvPr id="1464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958850"/>
            <a:ext cx="3779837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7" name="Textfeld 2"/>
          <p:cNvSpPr txBox="1">
            <a:spLocks noChangeArrowheads="1"/>
          </p:cNvSpPr>
          <p:nvPr/>
        </p:nvSpPr>
        <p:spPr bwMode="auto">
          <a:xfrm>
            <a:off x="5940425" y="6559550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© Buchner , Campus, TR1, S.33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Grammatische Progression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L 1 – L 6: nur o-/a- Deklination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Verben e-</a:t>
            </a:r>
            <a:r>
              <a:rPr lang="de-DE" sz="3200" dirty="0" err="1" smtClean="0"/>
              <a:t>Konj</a:t>
            </a:r>
            <a:r>
              <a:rPr lang="de-DE" sz="3200" dirty="0" smtClean="0"/>
              <a:t> (L 1), a-</a:t>
            </a:r>
            <a:r>
              <a:rPr lang="de-DE" sz="3200" dirty="0" err="1" smtClean="0"/>
              <a:t>Konj</a:t>
            </a:r>
            <a:r>
              <a:rPr lang="de-DE" sz="3200" dirty="0" smtClean="0"/>
              <a:t> (L 3), i-</a:t>
            </a:r>
            <a:r>
              <a:rPr lang="de-DE" sz="3200" dirty="0" err="1" smtClean="0"/>
              <a:t>Konj</a:t>
            </a:r>
            <a:r>
              <a:rPr lang="de-DE" sz="3200" dirty="0" smtClean="0"/>
              <a:t> (L 4), </a:t>
            </a:r>
            <a:r>
              <a:rPr lang="de-DE" sz="3200" dirty="0" err="1" smtClean="0"/>
              <a:t>kons</a:t>
            </a:r>
            <a:r>
              <a:rPr lang="de-DE" sz="3200" dirty="0" smtClean="0"/>
              <a:t>. </a:t>
            </a:r>
            <a:r>
              <a:rPr lang="de-DE" sz="3200" dirty="0" err="1" smtClean="0"/>
              <a:t>Konj</a:t>
            </a:r>
            <a:r>
              <a:rPr lang="de-DE" sz="3200" dirty="0" smtClean="0"/>
              <a:t> (L 6)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Ab L 2 jeweils gesamtes Präsens der </a:t>
            </a:r>
            <a:r>
              <a:rPr lang="de-DE" sz="3200" dirty="0" err="1" smtClean="0"/>
              <a:t>Konj</a:t>
            </a:r>
            <a:r>
              <a:rPr lang="de-DE" sz="3200" dirty="0" smtClean="0"/>
              <a:t>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Adjektive (o-/a-</a:t>
            </a:r>
            <a:r>
              <a:rPr lang="de-DE" sz="3200" dirty="0" err="1" smtClean="0"/>
              <a:t>Dekl</a:t>
            </a:r>
            <a:r>
              <a:rPr lang="de-DE" sz="3200" dirty="0" smtClean="0"/>
              <a:t>.) L 5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Adjektive (3. </a:t>
            </a:r>
            <a:r>
              <a:rPr lang="de-DE" sz="3200" dirty="0" err="1" smtClean="0"/>
              <a:t>Dekl</a:t>
            </a:r>
            <a:r>
              <a:rPr lang="de-DE" sz="3200" dirty="0" smtClean="0"/>
              <a:t>.) L 11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Imperfekt L 7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Perfekt L 8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32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de-DE" dirty="0"/>
          </a:p>
        </p:txBody>
      </p:sp>
      <p:sp>
        <p:nvSpPr>
          <p:cNvPr id="14745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Grammatische Progression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AcI L 6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/>
              <a:t>PC  L </a:t>
            </a:r>
            <a:r>
              <a:rPr lang="de-DE" sz="3200" dirty="0" smtClean="0"/>
              <a:t>18/19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Abl. abs. L 23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Konjunktiv L 21-L 27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Gerundium / Gerundivum L 29 / L 30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  <p:sp>
        <p:nvSpPr>
          <p:cNvPr id="14848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eaLnBrk="1" hangingPunct="1"/>
            <a:r>
              <a:rPr lang="de-DE" sz="3600" smtClean="0"/>
              <a:t>Layout</a:t>
            </a:r>
          </a:p>
          <a:p>
            <a:pPr lvl="1" eaLnBrk="1" hangingPunct="1"/>
            <a:r>
              <a:rPr lang="de-DE" sz="3200" smtClean="0"/>
              <a:t>Übersichtliches, gut lesbares Schriftbild</a:t>
            </a:r>
          </a:p>
          <a:p>
            <a:pPr lvl="1" eaLnBrk="1" hangingPunct="1"/>
            <a:r>
              <a:rPr lang="de-DE" sz="3200" smtClean="0"/>
              <a:t>Pro Doppelseite durchgängig eine Zeichnung, ein Foto </a:t>
            </a:r>
          </a:p>
          <a:p>
            <a:pPr lvl="1" eaLnBrk="1" hangingPunct="1"/>
            <a:r>
              <a:rPr lang="de-DE" sz="3200" smtClean="0"/>
              <a:t>Zurückhaltende farbliche Gestaltung der Grammatik erhöht die Übersichtlichkeit</a:t>
            </a:r>
          </a:p>
          <a:p>
            <a:pPr lvl="1" eaLnBrk="1" hangingPunct="1"/>
            <a:r>
              <a:rPr lang="de-DE" sz="3200" smtClean="0"/>
              <a:t>Arbeitsheft Training 1 ansprechend illustriert</a:t>
            </a:r>
          </a:p>
        </p:txBody>
      </p:sp>
      <p:sp>
        <p:nvSpPr>
          <p:cNvPr id="14950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>
                <a:solidFill>
                  <a:prstClr val="black"/>
                </a:solidFill>
              </a:rPr>
              <a:t>Bildquellennachweis: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>
                <a:solidFill>
                  <a:prstClr val="black"/>
                </a:solidFill>
              </a:rPr>
              <a:t>Campus Gesamtkurs Latein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Hrsg. </a:t>
            </a:r>
            <a:r>
              <a:rPr lang="de-DE" sz="2400" dirty="0" err="1">
                <a:solidFill>
                  <a:prstClr val="black"/>
                </a:solidFill>
              </a:rPr>
              <a:t>Clementz</a:t>
            </a:r>
            <a:r>
              <a:rPr lang="de-DE" sz="2400" dirty="0">
                <a:solidFill>
                  <a:prstClr val="black"/>
                </a:solidFill>
              </a:rPr>
              <a:t> Utz, Andrea </a:t>
            </a:r>
            <a:r>
              <a:rPr lang="de-DE" sz="2400" dirty="0" smtClean="0">
                <a:solidFill>
                  <a:prstClr val="black"/>
                </a:solidFill>
              </a:rPr>
              <a:t>Kammerer, Christian </a:t>
            </a:r>
            <a:r>
              <a:rPr lang="de-DE" sz="2400" dirty="0" err="1" smtClean="0">
                <a:solidFill>
                  <a:prstClr val="black"/>
                </a:solidFill>
              </a:rPr>
              <a:t>Zitzl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Buchner-Verlag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Abkürzungen:  	TB = Textband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			BB = Begleitband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			</a:t>
            </a:r>
            <a:r>
              <a:rPr lang="de-DE" sz="2400" dirty="0" smtClean="0">
                <a:solidFill>
                  <a:prstClr val="black"/>
                </a:solidFill>
              </a:rPr>
              <a:t>TR </a:t>
            </a:r>
            <a:r>
              <a:rPr lang="de-DE" sz="2400" dirty="0">
                <a:solidFill>
                  <a:prstClr val="black"/>
                </a:solidFill>
              </a:rPr>
              <a:t>= </a:t>
            </a:r>
            <a:r>
              <a:rPr lang="de-DE" sz="2400" dirty="0" smtClean="0">
                <a:solidFill>
                  <a:prstClr val="black"/>
                </a:solidFill>
              </a:rPr>
              <a:t>Training (Schüler-Arbeitsheft)</a:t>
            </a:r>
            <a:endParaRPr lang="de-DE" sz="24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  <p:sp>
        <p:nvSpPr>
          <p:cNvPr id="15053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i="1" dirty="0" smtClean="0"/>
              <a:t>Konzeption: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Band 1 (Jan.14): 1+13 Lektionen in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i="1" dirty="0"/>
              <a:t> </a:t>
            </a:r>
            <a:r>
              <a:rPr lang="de-DE" i="1" dirty="0" smtClean="0"/>
              <a:t>   3 Sequenzen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Band 2 (Jan.15): wie Bd.1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Band 3 (Jan.16): wie Bd.1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Danach: Gesamtband geplant</a:t>
            </a:r>
          </a:p>
        </p:txBody>
      </p:sp>
      <p:pic>
        <p:nvPicPr>
          <p:cNvPr id="151556" name="Picture 2" descr="Pont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1123950"/>
            <a:ext cx="151130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7" name="Textfeld 2"/>
          <p:cNvSpPr txBox="1">
            <a:spLocks noChangeArrowheads="1"/>
          </p:cNvSpPr>
          <p:nvPr/>
        </p:nvSpPr>
        <p:spPr bwMode="auto">
          <a:xfrm>
            <a:off x="6192838" y="6165850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© Klett, Pontes, TB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mtClean="0"/>
              <a:t>		Aufbau einer Einzellektion</a:t>
            </a:r>
          </a:p>
          <a:p>
            <a:pPr marL="0" indent="0" eaLnBrk="1" hangingPunct="1">
              <a:spcAft>
                <a:spcPts val="1800"/>
              </a:spcAft>
              <a:buFont typeface="Arial" charset="0"/>
              <a:buNone/>
            </a:pPr>
            <a:r>
              <a:rPr lang="de-DE" smtClean="0"/>
              <a:t>     Pro Lektion 4 Seiten</a:t>
            </a:r>
          </a:p>
          <a:p>
            <a:pPr lvl="1" eaLnBrk="1" hangingPunct="1"/>
            <a:r>
              <a:rPr lang="de-DE" smtClean="0"/>
              <a:t>Seite 1:    Vorentlastung/Grammatikeinführung</a:t>
            </a:r>
          </a:p>
          <a:p>
            <a:pPr lvl="1" eaLnBrk="1" hangingPunct="1"/>
            <a:r>
              <a:rPr lang="de-DE" smtClean="0"/>
              <a:t>Seite 2:    Lektionstext mit texterschließenden 		    Aufgaben (obligatorisch)</a:t>
            </a:r>
          </a:p>
          <a:p>
            <a:pPr lvl="1" eaLnBrk="1" hangingPunct="1"/>
            <a:r>
              <a:rPr lang="de-DE" smtClean="0"/>
              <a:t>Seite 3:    Übungsmaterial (fakultativ)</a:t>
            </a:r>
          </a:p>
          <a:p>
            <a:pPr lvl="1" eaLnBrk="1" hangingPunct="1"/>
            <a:r>
              <a:rPr lang="de-DE" smtClean="0"/>
              <a:t>Seite 4:    Übungsmaterial (Zusatztext)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152579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457200" lvl="1" indent="0" eaLnBrk="1" hangingPunct="1">
              <a:spcAft>
                <a:spcPts val="1200"/>
              </a:spcAft>
              <a:buFont typeface="Arial" charset="0"/>
              <a:buNone/>
            </a:pPr>
            <a:r>
              <a:rPr lang="de-DE" sz="4000" i="1" smtClean="0"/>
              <a:t>Weitere Materialien</a:t>
            </a:r>
          </a:p>
          <a:p>
            <a:pPr eaLnBrk="1" hangingPunct="1"/>
            <a:r>
              <a:rPr lang="de-DE" i="1" smtClean="0"/>
              <a:t>Arbeitsheft und Grammatisches Beiheft erscheinen parallel zu den Schülerbänden</a:t>
            </a:r>
          </a:p>
          <a:p>
            <a:pPr eaLnBrk="1" hangingPunct="1"/>
            <a:r>
              <a:rPr lang="de-DE" i="1" smtClean="0"/>
              <a:t>Lehrerbuch soll jeweils zu Schuljahresbeginn vorliegen</a:t>
            </a:r>
          </a:p>
          <a:p>
            <a:pPr eaLnBrk="1" hangingPunct="1"/>
            <a:r>
              <a:rPr lang="de-DE" i="1" smtClean="0"/>
              <a:t>DUA Digitaler Unterrichts-Assistent (digitales Schülerbuch für Verwendung an Whiteboards)</a:t>
            </a:r>
          </a:p>
          <a:p>
            <a:pPr marL="457200" lvl="1" indent="0" eaLnBrk="1" hangingPunct="1">
              <a:spcAft>
                <a:spcPts val="1200"/>
              </a:spcAft>
              <a:buFont typeface="Arial" charset="0"/>
              <a:buNone/>
            </a:pPr>
            <a:endParaRPr lang="de-DE" smtClean="0"/>
          </a:p>
          <a:p>
            <a:pPr eaLnBrk="1" hangingPunct="1"/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/>
              <a:t>Aufbau eines </a:t>
            </a:r>
            <a:r>
              <a:rPr lang="de-DE" i="1" dirty="0" smtClean="0"/>
              <a:t>Einzelbandes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i="1" spc="-30" dirty="0" smtClean="0"/>
              <a:t>Einstiegsdoppelseite („</a:t>
            </a:r>
            <a:r>
              <a:rPr lang="de-DE" i="1" spc="-30" dirty="0" err="1" smtClean="0"/>
              <a:t>Salvete</a:t>
            </a:r>
            <a:r>
              <a:rPr lang="de-DE" i="1" spc="-30" dirty="0" smtClean="0"/>
              <a:t>“ bzw. Wiederholung)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i="1" dirty="0" smtClean="0"/>
              <a:t>1</a:t>
            </a:r>
            <a:r>
              <a:rPr lang="de-DE" i="1" dirty="0"/>
              <a:t>. Abschnitt: Lektionen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i="1" dirty="0"/>
              <a:t>2. Abschnitt: </a:t>
            </a:r>
            <a:r>
              <a:rPr lang="de-DE" i="1" dirty="0" smtClean="0"/>
              <a:t>Methoden / Differenzierung /  Lösungen Selbstevaluation</a:t>
            </a:r>
            <a:endParaRPr lang="de-DE" i="1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i="1" dirty="0"/>
              <a:t>3. Abschnitt: </a:t>
            </a:r>
            <a:r>
              <a:rPr lang="de-DE" i="1" dirty="0" smtClean="0"/>
              <a:t>Wortschatz</a:t>
            </a:r>
            <a:endParaRPr lang="de-DE" i="1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i="1" dirty="0"/>
              <a:t>Anhang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Alphabetische Wortliste</a:t>
            </a:r>
            <a:endParaRPr lang="de-DE" i="1" dirty="0"/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Eigennamenverzeichnis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Karten im vorderen und hinteren Einband</a:t>
            </a:r>
            <a:endParaRPr lang="de-DE" i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154627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sz="3600" i="1" smtClean="0"/>
              <a:t>Aufbau einer Einzellektion</a:t>
            </a:r>
          </a:p>
          <a:p>
            <a:pPr lvl="1" eaLnBrk="1" hangingPunct="1"/>
            <a:r>
              <a:rPr lang="de-DE" sz="3200" i="1" smtClean="0"/>
              <a:t>3 Doppelseiten</a:t>
            </a:r>
          </a:p>
          <a:p>
            <a:pPr lvl="1" eaLnBrk="1" hangingPunct="1"/>
            <a:r>
              <a:rPr lang="de-DE" sz="3200" i="1" smtClean="0"/>
              <a:t>Seite 1+2: kurze Praeparatio (Gramm.) + deutscher Einführungstext zur Lektion; Lektionstext mit Aufgaben (kreativ / texterschließend)</a:t>
            </a:r>
          </a:p>
          <a:p>
            <a:pPr lvl="1" eaLnBrk="1" hangingPunct="1"/>
            <a:r>
              <a:rPr lang="de-DE" sz="3200" i="1" smtClean="0"/>
              <a:t>Seite 3+4: Sachinfo</a:t>
            </a:r>
          </a:p>
          <a:p>
            <a:pPr lvl="1" eaLnBrk="1" hangingPunct="1"/>
            <a:r>
              <a:rPr lang="de-DE" sz="3200" i="1" smtClean="0"/>
              <a:t>Seite 5+6: Übungen mit Verweis auf Differenzierungsmaterial </a:t>
            </a:r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pic>
        <p:nvPicPr>
          <p:cNvPr id="155651" name="Inhaltsplatzhalt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050925"/>
            <a:ext cx="4014787" cy="5554663"/>
          </a:xfrm>
        </p:spPr>
      </p:pic>
      <p:pic>
        <p:nvPicPr>
          <p:cNvPr id="155652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52513"/>
            <a:ext cx="40386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3" name="Textfeld 2"/>
          <p:cNvSpPr txBox="1">
            <a:spLocks noChangeArrowheads="1"/>
          </p:cNvSpPr>
          <p:nvPr/>
        </p:nvSpPr>
        <p:spPr bwMode="auto">
          <a:xfrm>
            <a:off x="6199188" y="6526213"/>
            <a:ext cx="262096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© Klett, Pontes, TB, S.66+67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pic>
        <p:nvPicPr>
          <p:cNvPr id="156675" name="Inhaltsplatzhalt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057275"/>
            <a:ext cx="3959225" cy="5457825"/>
          </a:xfrm>
        </p:spPr>
      </p:pic>
      <p:pic>
        <p:nvPicPr>
          <p:cNvPr id="156676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46163"/>
            <a:ext cx="403860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Textfeld 2"/>
          <p:cNvSpPr txBox="1">
            <a:spLocks noChangeArrowheads="1"/>
          </p:cNvSpPr>
          <p:nvPr/>
        </p:nvSpPr>
        <p:spPr bwMode="auto">
          <a:xfrm>
            <a:off x="6372225" y="6486525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© Klett, Pontes, TB, S.86+87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pic>
        <p:nvPicPr>
          <p:cNvPr id="157699" name="Inhaltsplatzhalter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052513"/>
            <a:ext cx="3887787" cy="5472112"/>
          </a:xfrm>
        </p:spPr>
      </p:pic>
      <p:pic>
        <p:nvPicPr>
          <p:cNvPr id="157700" name="Grafi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1538" y="1052513"/>
            <a:ext cx="3973512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1" name="Textfeld 2"/>
          <p:cNvSpPr txBox="1">
            <a:spLocks noChangeArrowheads="1"/>
          </p:cNvSpPr>
          <p:nvPr/>
        </p:nvSpPr>
        <p:spPr bwMode="auto">
          <a:xfrm>
            <a:off x="6372225" y="6559550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© Klett, Pontes, TB, S.70+71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pic>
        <p:nvPicPr>
          <p:cNvPr id="159747" name="Inhaltsplatzhalter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125538"/>
            <a:ext cx="3887787" cy="5334000"/>
          </a:xfrm>
        </p:spPr>
      </p:pic>
      <p:pic>
        <p:nvPicPr>
          <p:cNvPr id="159748" name="Grafi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123950"/>
            <a:ext cx="3922712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9" name="Textfeld 2"/>
          <p:cNvSpPr txBox="1">
            <a:spLocks noChangeArrowheads="1"/>
          </p:cNvSpPr>
          <p:nvPr/>
        </p:nvSpPr>
        <p:spPr bwMode="auto">
          <a:xfrm>
            <a:off x="6372225" y="6434138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© Klett, Pontes, TB, S.126+127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161795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i="1" smtClean="0"/>
              <a:t>Viele und abwechslungsreiche Übungen im Buch (+ Differenzierungsmaterial)</a:t>
            </a:r>
          </a:p>
          <a:p>
            <a:pPr eaLnBrk="1" hangingPunct="1"/>
            <a:r>
              <a:rPr lang="de-DE" i="1" smtClean="0"/>
              <a:t>Jeweils mit Hinweis auf abgefragte Kompetenzen</a:t>
            </a:r>
          </a:p>
          <a:p>
            <a:pPr eaLnBrk="1" hangingPunct="1"/>
            <a:r>
              <a:rPr lang="de-DE" i="1" smtClean="0"/>
              <a:t>Inhaltsverzeichnis sehr übersichtlich</a:t>
            </a:r>
          </a:p>
          <a:p>
            <a:pPr eaLnBrk="1" hangingPunct="1"/>
            <a:r>
              <a:rPr lang="de-DE" i="1" smtClean="0"/>
              <a:t>Keine Angabe bei den Lektionen, welches Thema behandelt wird</a:t>
            </a:r>
          </a:p>
          <a:p>
            <a:pPr eaLnBrk="1" hangingPunct="1"/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162819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sz="3600" i="1" smtClean="0"/>
              <a:t>Nach jeder Sequenz (3 pro Buch): Selbstevaluation</a:t>
            </a:r>
          </a:p>
          <a:p>
            <a:pPr eaLnBrk="1" hangingPunct="1"/>
            <a:r>
              <a:rPr lang="de-DE" sz="3600" i="1" smtClean="0"/>
              <a:t>Nach Selbstevaluation folgt Doppelseite mit Übersetzungstext und Übungen zum abschließenden Training</a:t>
            </a:r>
          </a:p>
          <a:p>
            <a:pPr eaLnBrk="1" hangingPunct="1"/>
            <a:r>
              <a:rPr lang="de-DE" sz="3600" i="1" smtClean="0"/>
              <a:t>Lösungen zur Selbstevaluation am Ende des Buchs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pic>
        <p:nvPicPr>
          <p:cNvPr id="163843" name="Inhaltsplatzhalt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052513"/>
            <a:ext cx="3976687" cy="5329237"/>
          </a:xfrm>
        </p:spPr>
      </p:pic>
      <p:pic>
        <p:nvPicPr>
          <p:cNvPr id="163844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25" y="1052513"/>
            <a:ext cx="3960813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5" name="Textfeld 2"/>
          <p:cNvSpPr txBox="1">
            <a:spLocks noChangeArrowheads="1"/>
          </p:cNvSpPr>
          <p:nvPr/>
        </p:nvSpPr>
        <p:spPr bwMode="auto">
          <a:xfrm>
            <a:off x="6300788" y="6381750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© Klett, Pontes, TB, S.72+73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58340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   </a:t>
            </a:r>
            <a:endParaRPr lang="de-DE" sz="2400" dirty="0"/>
          </a:p>
        </p:txBody>
      </p:sp>
      <p:pic>
        <p:nvPicPr>
          <p:cNvPr id="27652" name="Grafi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33463"/>
            <a:ext cx="37528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Grafi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033463"/>
            <a:ext cx="38544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755650" y="1557338"/>
            <a:ext cx="1731963" cy="29511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7655" name="Textfeld 2"/>
          <p:cNvSpPr txBox="1">
            <a:spLocks noChangeArrowheads="1"/>
          </p:cNvSpPr>
          <p:nvPr/>
        </p:nvSpPr>
        <p:spPr bwMode="auto">
          <a:xfrm>
            <a:off x="6300788" y="6443663"/>
            <a:ext cx="24066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Buchner, prima nova, TB, S. 80 + 81</a:t>
            </a:r>
          </a:p>
        </p:txBody>
      </p:sp>
      <p:sp>
        <p:nvSpPr>
          <p:cNvPr id="2" name="Rechteck 8"/>
          <p:cNvSpPr/>
          <p:nvPr/>
        </p:nvSpPr>
        <p:spPr>
          <a:xfrm>
            <a:off x="7380288" y="1341438"/>
            <a:ext cx="939800" cy="13668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pic>
        <p:nvPicPr>
          <p:cNvPr id="164867" name="Inhaltsplatzhalt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052513"/>
            <a:ext cx="3979862" cy="5329237"/>
          </a:xfrm>
        </p:spPr>
      </p:pic>
      <p:pic>
        <p:nvPicPr>
          <p:cNvPr id="164868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052513"/>
            <a:ext cx="3992562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9" name="Textfeld 2"/>
          <p:cNvSpPr txBox="1">
            <a:spLocks noChangeArrowheads="1"/>
          </p:cNvSpPr>
          <p:nvPr/>
        </p:nvSpPr>
        <p:spPr bwMode="auto">
          <a:xfrm>
            <a:off x="6443663" y="6423025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© Klett, Pontes, TB, S.74+75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pic>
        <p:nvPicPr>
          <p:cNvPr id="165891" name="Inhaltsplatzhalter 2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981075"/>
            <a:ext cx="4032250" cy="5495925"/>
          </a:xfrm>
        </p:spPr>
      </p:pic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Beispielseite Vokabeln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Mit Wiederholungs-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i="1" smtClean="0"/>
              <a:t>     Vokabeln</a:t>
            </a:r>
            <a:endParaRPr lang="de-DE" i="1" dirty="0" smtClean="0"/>
          </a:p>
          <a:p>
            <a:pPr eaLnBrk="1" fontAlgn="auto" hangingPunct="1">
              <a:lnSpc>
                <a:spcPts val="336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Stammformen / Genitiv in eigener Spalte</a:t>
            </a:r>
          </a:p>
          <a:p>
            <a:pPr eaLnBrk="1" fontAlgn="auto" hangingPunct="1">
              <a:lnSpc>
                <a:spcPts val="336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4. Spalte mit kleinen Sätzen / Verweisen auf Grammatikbeiheft</a:t>
            </a:r>
            <a:endParaRPr lang="de-DE" i="1" dirty="0"/>
          </a:p>
        </p:txBody>
      </p:sp>
      <p:sp>
        <p:nvSpPr>
          <p:cNvPr id="165893" name="Textfeld 2"/>
          <p:cNvSpPr txBox="1">
            <a:spLocks noChangeArrowheads="1"/>
          </p:cNvSpPr>
          <p:nvPr/>
        </p:nvSpPr>
        <p:spPr bwMode="auto">
          <a:xfrm>
            <a:off x="323850" y="6546850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© Klett, Pontes, TB, S.156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/>
              <a:t>Grammatische </a:t>
            </a:r>
            <a:r>
              <a:rPr lang="de-DE" i="1" dirty="0" smtClean="0"/>
              <a:t>Progression Band 1</a:t>
            </a:r>
            <a:endParaRPr lang="de-DE" i="1" dirty="0"/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i="1" dirty="0"/>
              <a:t>3.Sg a-, e-, </a:t>
            </a:r>
            <a:r>
              <a:rPr lang="de-DE" sz="3200" i="1" dirty="0" smtClean="0"/>
              <a:t>i-, </a:t>
            </a:r>
            <a:r>
              <a:rPr lang="de-DE" sz="3200" i="1" dirty="0" err="1" smtClean="0"/>
              <a:t>kons</a:t>
            </a:r>
            <a:r>
              <a:rPr lang="de-DE" sz="3200" i="1" dirty="0" smtClean="0"/>
              <a:t>. </a:t>
            </a:r>
            <a:r>
              <a:rPr lang="de-DE" sz="3200" i="1" dirty="0" err="1" smtClean="0"/>
              <a:t>Konj</a:t>
            </a:r>
            <a:r>
              <a:rPr lang="de-DE" sz="3200" i="1" dirty="0"/>
              <a:t>. + esse; </a:t>
            </a:r>
            <a:r>
              <a:rPr lang="de-DE" sz="3200" i="1" dirty="0" smtClean="0"/>
              <a:t>               gesamtes </a:t>
            </a:r>
            <a:r>
              <a:rPr lang="de-DE" sz="3200" i="1" dirty="0"/>
              <a:t>Präsens ab L </a:t>
            </a:r>
            <a:r>
              <a:rPr lang="de-DE" sz="3200" i="1" dirty="0" smtClean="0"/>
              <a:t>3</a:t>
            </a:r>
            <a:endParaRPr lang="de-DE" sz="3200" i="1" dirty="0"/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i="1" dirty="0"/>
              <a:t>a-, </a:t>
            </a:r>
            <a:r>
              <a:rPr lang="de-DE" sz="3200" i="1" dirty="0" smtClean="0"/>
              <a:t>o-, konsonantische (!) Deklination </a:t>
            </a:r>
            <a:r>
              <a:rPr lang="de-DE" sz="3200" i="1" dirty="0"/>
              <a:t>a</a:t>
            </a:r>
            <a:r>
              <a:rPr lang="de-DE" sz="3200" i="1" dirty="0" smtClean="0"/>
              <a:t>b L1</a:t>
            </a:r>
            <a:endParaRPr lang="de-DE" sz="3200" i="1" dirty="0"/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i="1" dirty="0"/>
              <a:t>Akk</a:t>
            </a:r>
            <a:r>
              <a:rPr lang="de-DE" sz="3200" i="1" dirty="0" smtClean="0"/>
              <a:t>. (L1/2) – </a:t>
            </a:r>
            <a:r>
              <a:rPr lang="de-DE" sz="3200" i="1" dirty="0"/>
              <a:t>Gen. </a:t>
            </a:r>
            <a:r>
              <a:rPr lang="de-DE" sz="3200" i="1" dirty="0" smtClean="0"/>
              <a:t>–  </a:t>
            </a:r>
            <a:r>
              <a:rPr lang="de-DE" sz="3200" i="1" dirty="0"/>
              <a:t>Abl. (L </a:t>
            </a:r>
            <a:r>
              <a:rPr lang="de-DE" sz="3200" i="1" dirty="0" smtClean="0"/>
              <a:t>7) </a:t>
            </a:r>
            <a:r>
              <a:rPr lang="de-DE" sz="3200" i="1" dirty="0"/>
              <a:t>– Dat. 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i="1" dirty="0" smtClean="0"/>
              <a:t>Perfekt </a:t>
            </a:r>
            <a:r>
              <a:rPr lang="de-DE" sz="3200" i="1" dirty="0"/>
              <a:t>L </a:t>
            </a:r>
            <a:r>
              <a:rPr lang="de-DE" sz="3200" i="1" dirty="0" smtClean="0"/>
              <a:t>10, </a:t>
            </a:r>
            <a:r>
              <a:rPr lang="de-DE" sz="3200" i="1" dirty="0"/>
              <a:t>Imperfekt L </a:t>
            </a:r>
            <a:r>
              <a:rPr lang="de-DE" sz="3200" i="1" dirty="0" smtClean="0"/>
              <a:t>11</a:t>
            </a:r>
            <a:endParaRPr lang="de-DE" sz="3200" i="1" dirty="0"/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i="1" dirty="0"/>
              <a:t>AcI L </a:t>
            </a:r>
            <a:r>
              <a:rPr lang="de-DE" sz="3200" i="1" dirty="0" smtClean="0"/>
              <a:t>8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i="1" dirty="0" smtClean="0"/>
              <a:t>Adjektive o-/a- </a:t>
            </a:r>
            <a:r>
              <a:rPr lang="de-DE" sz="3200" i="1" dirty="0" err="1" smtClean="0"/>
              <a:t>Dekl</a:t>
            </a:r>
            <a:r>
              <a:rPr lang="de-DE" sz="3200" i="1" dirty="0" smtClean="0"/>
              <a:t>. L5, zugehörige Adverbien L9</a:t>
            </a:r>
            <a:endParaRPr lang="de-DE" i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167939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sz="3600" i="1" smtClean="0"/>
              <a:t>Layout</a:t>
            </a:r>
          </a:p>
          <a:p>
            <a:pPr lvl="1" eaLnBrk="1" hangingPunct="1"/>
            <a:r>
              <a:rPr lang="de-DE" sz="3200" i="1" smtClean="0"/>
              <a:t>Schriftbild deutlich</a:t>
            </a:r>
          </a:p>
          <a:p>
            <a:pPr lvl="1" eaLnBrk="1" hangingPunct="1"/>
            <a:r>
              <a:rPr lang="de-DE" sz="3200" i="1" smtClean="0"/>
              <a:t>Vokabeln durch Rahmenlinien getrennt</a:t>
            </a:r>
          </a:p>
          <a:p>
            <a:pPr lvl="1" eaLnBrk="1" hangingPunct="1"/>
            <a:r>
              <a:rPr lang="de-DE" sz="3200" i="1" smtClean="0"/>
              <a:t>Inhaltsverzeichnis Anfang Textbuch durch Spaltenschreibweise übersichtlich</a:t>
            </a:r>
          </a:p>
          <a:p>
            <a:pPr lvl="1" eaLnBrk="1" hangingPunct="1"/>
            <a:r>
              <a:rPr lang="de-DE" sz="3200" i="1" smtClean="0"/>
              <a:t>Textbuch1: Fotos und Zeichnungen halten sich ungefähr die Waage</a:t>
            </a:r>
          </a:p>
          <a:p>
            <a:pPr lvl="1" eaLnBrk="1" hangingPunct="1"/>
            <a:r>
              <a:rPr lang="de-DE" sz="3200" i="1" smtClean="0"/>
              <a:t>Zeichnungen ähnlich wie in Lehrwerken für moderne Fremdsprachen</a:t>
            </a:r>
          </a:p>
          <a:p>
            <a:pPr eaLnBrk="1" hangingPunct="1"/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168963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sz="3600" i="1" smtClean="0"/>
              <a:t>Grammatisches Beiheft</a:t>
            </a:r>
          </a:p>
          <a:p>
            <a:pPr lvl="1" eaLnBrk="1" hangingPunct="1"/>
            <a:r>
              <a:rPr lang="de-DE" sz="3200" i="1" smtClean="0"/>
              <a:t>Tipps zur Vorbereitung</a:t>
            </a:r>
          </a:p>
          <a:p>
            <a:pPr lvl="1" eaLnBrk="1" hangingPunct="1"/>
            <a:r>
              <a:rPr lang="de-DE" sz="3200" i="1" smtClean="0"/>
              <a:t>Viele Bilder</a:t>
            </a:r>
          </a:p>
          <a:p>
            <a:pPr lvl="1" eaLnBrk="1" hangingPunct="1"/>
            <a:r>
              <a:rPr lang="de-DE" sz="3200" i="1" smtClean="0"/>
              <a:t>Farbliche Unterstützung neuer Phänomene</a:t>
            </a:r>
          </a:p>
          <a:p>
            <a:pPr lvl="1" eaLnBrk="1" hangingPunct="1"/>
            <a:r>
              <a:rPr lang="de-DE" sz="3200" i="1" smtClean="0"/>
              <a:t>Satzteil-Fußballmannschaft eher verwirrend denn erhellend</a:t>
            </a:r>
          </a:p>
          <a:p>
            <a:pPr lvl="1" eaLnBrk="1" hangingPunct="1"/>
            <a:r>
              <a:rPr lang="de-DE" sz="3200" i="1" smtClean="0"/>
              <a:t>Regeln im grünen R-egelkasten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pic>
        <p:nvPicPr>
          <p:cNvPr id="169987" name="Inhaltsplatzhalt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044575"/>
            <a:ext cx="3960813" cy="5284788"/>
          </a:xfrm>
        </p:spPr>
      </p:pic>
      <p:pic>
        <p:nvPicPr>
          <p:cNvPr id="169988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052513"/>
            <a:ext cx="3973512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9" name="Textfeld 2"/>
          <p:cNvSpPr txBox="1">
            <a:spLocks noChangeArrowheads="1"/>
          </p:cNvSpPr>
          <p:nvPr/>
        </p:nvSpPr>
        <p:spPr bwMode="auto">
          <a:xfrm>
            <a:off x="468313" y="6453188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Klett, Pontes, GB, S.41</a:t>
            </a:r>
          </a:p>
        </p:txBody>
      </p:sp>
      <p:sp>
        <p:nvSpPr>
          <p:cNvPr id="169990" name="Textfeld 2"/>
          <p:cNvSpPr txBox="1">
            <a:spLocks noChangeArrowheads="1"/>
          </p:cNvSpPr>
          <p:nvPr/>
        </p:nvSpPr>
        <p:spPr bwMode="auto">
          <a:xfrm>
            <a:off x="6443663" y="6453188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© Klett, Pontes, GB, S.42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i="1" dirty="0" smtClean="0"/>
              <a:t>Arbeitsheft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Pro Lektion 2 Doppelseiten Übungen mit Angabe der Kompetenz und des Anspruchsniveaus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Übungen vielseitig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Ansprechende Illustrationen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 smtClean="0"/>
              <a:t>Lösungsheft?  Lösungs-CD? </a:t>
            </a:r>
            <a:endParaRPr lang="de-DE" i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i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pic>
        <p:nvPicPr>
          <p:cNvPr id="172035" name="Inhaltsplatzhalt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981075"/>
            <a:ext cx="3816350" cy="5507038"/>
          </a:xfrm>
        </p:spPr>
      </p:pic>
      <p:pic>
        <p:nvPicPr>
          <p:cNvPr id="172036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052513"/>
            <a:ext cx="382587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7" name="Textfeld 2"/>
          <p:cNvSpPr txBox="1">
            <a:spLocks noChangeArrowheads="1"/>
          </p:cNvSpPr>
          <p:nvPr/>
        </p:nvSpPr>
        <p:spPr bwMode="auto">
          <a:xfrm>
            <a:off x="6443663" y="6546850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© Klett, Pontes, AH, S.40+41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>
                <a:solidFill>
                  <a:prstClr val="black"/>
                </a:solidFill>
              </a:rPr>
              <a:t>Bildquellennachweis: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err="1" smtClean="0">
                <a:solidFill>
                  <a:prstClr val="black"/>
                </a:solidFill>
              </a:rPr>
              <a:t>Pontes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>
                <a:solidFill>
                  <a:prstClr val="black"/>
                </a:solidFill>
              </a:rPr>
              <a:t>Autoren: Marie-Luise Bothe, Antje Hellwig,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smtClean="0">
                <a:solidFill>
                  <a:prstClr val="black"/>
                </a:solidFill>
              </a:rPr>
              <a:t>                Dagmar </a:t>
            </a:r>
            <a:r>
              <a:rPr lang="de-DE" sz="2400" dirty="0" err="1" smtClean="0">
                <a:solidFill>
                  <a:prstClr val="black"/>
                </a:solidFill>
              </a:rPr>
              <a:t>Schücker-Elkheir</a:t>
            </a:r>
            <a:r>
              <a:rPr lang="de-DE" sz="2400" dirty="0" smtClean="0">
                <a:solidFill>
                  <a:prstClr val="black"/>
                </a:solidFill>
              </a:rPr>
              <a:t>, Walter Siewert,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smtClean="0">
                <a:solidFill>
                  <a:prstClr val="black"/>
                </a:solidFill>
              </a:rPr>
              <a:t>                Karl-Wilhelm </a:t>
            </a:r>
            <a:r>
              <a:rPr lang="de-DE" sz="2400" dirty="0" err="1" smtClean="0">
                <a:solidFill>
                  <a:prstClr val="black"/>
                </a:solidFill>
              </a:rPr>
              <a:t>Weeber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Abkürzungen:  </a:t>
            </a:r>
            <a:r>
              <a:rPr lang="de-DE" sz="2400" dirty="0" smtClean="0">
                <a:solidFill>
                  <a:prstClr val="black"/>
                </a:solidFill>
              </a:rPr>
              <a:t>     TB </a:t>
            </a:r>
            <a:r>
              <a:rPr lang="de-DE" sz="2400" dirty="0">
                <a:solidFill>
                  <a:prstClr val="black"/>
                </a:solidFill>
              </a:rPr>
              <a:t>= </a:t>
            </a:r>
            <a:r>
              <a:rPr lang="de-DE" sz="2400" dirty="0" smtClean="0">
                <a:solidFill>
                  <a:prstClr val="black"/>
                </a:solidFill>
              </a:rPr>
              <a:t>Textband 1 Prüfauflage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		</a:t>
            </a:r>
            <a:r>
              <a:rPr lang="de-DE" sz="2400" dirty="0" smtClean="0">
                <a:solidFill>
                  <a:prstClr val="black"/>
                </a:solidFill>
              </a:rPr>
              <a:t>     GB </a:t>
            </a:r>
            <a:r>
              <a:rPr lang="de-DE" sz="2400" dirty="0">
                <a:solidFill>
                  <a:prstClr val="black"/>
                </a:solidFill>
              </a:rPr>
              <a:t>= </a:t>
            </a:r>
            <a:r>
              <a:rPr lang="de-DE" sz="2400" dirty="0" smtClean="0">
                <a:solidFill>
                  <a:prstClr val="black"/>
                </a:solidFill>
              </a:rPr>
              <a:t>Grammatisches Beiheft Teildrucke L1-L9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		</a:t>
            </a:r>
            <a:r>
              <a:rPr lang="de-DE" sz="2400" dirty="0" smtClean="0">
                <a:solidFill>
                  <a:prstClr val="black"/>
                </a:solidFill>
              </a:rPr>
              <a:t>     AH </a:t>
            </a:r>
            <a:r>
              <a:rPr lang="de-DE" sz="2400" dirty="0">
                <a:solidFill>
                  <a:prstClr val="black"/>
                </a:solidFill>
              </a:rPr>
              <a:t>= </a:t>
            </a:r>
            <a:r>
              <a:rPr lang="de-DE" sz="2400" dirty="0" smtClean="0">
                <a:solidFill>
                  <a:prstClr val="black"/>
                </a:solidFill>
              </a:rPr>
              <a:t>Arbeitsheft Teildruck L1-L9</a:t>
            </a:r>
            <a:endParaRPr lang="de-DE" sz="24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el 4"/>
          <p:cNvSpPr>
            <a:spLocks noGrp="1"/>
          </p:cNvSpPr>
          <p:nvPr>
            <p:ph type="title"/>
          </p:nvPr>
        </p:nvSpPr>
        <p:spPr>
          <a:xfrm>
            <a:off x="395288" y="1557338"/>
            <a:ext cx="8229600" cy="2951162"/>
          </a:xfr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de-DE" sz="6600" smtClean="0"/>
              <a:t/>
            </a:r>
            <a:br>
              <a:rPr lang="de-DE" sz="6600" smtClean="0"/>
            </a:br>
            <a:r>
              <a:rPr lang="de-DE" sz="6600" smtClean="0"/>
              <a:t>Einführung von</a:t>
            </a:r>
            <a:br>
              <a:rPr lang="de-DE" sz="6600" smtClean="0"/>
            </a:br>
            <a:r>
              <a:rPr lang="de-DE" sz="6600" smtClean="0"/>
              <a:t>AcI und PC</a:t>
            </a:r>
            <a:br>
              <a:rPr lang="de-DE" sz="6600" smtClean="0"/>
            </a:br>
            <a:endParaRPr lang="de-DE" sz="6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28675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de-DE" smtClean="0"/>
              <a:t>Strukturierung des Übungsmaterials</a:t>
            </a:r>
          </a:p>
          <a:p>
            <a:pPr lvl="1" eaLnBrk="1" hangingPunct="1">
              <a:spcAft>
                <a:spcPts val="1200"/>
              </a:spcAft>
            </a:pPr>
            <a:r>
              <a:rPr lang="de-DE" sz="2400" smtClean="0"/>
              <a:t>Übungsseite beginnt oft mit kurzem Text, der grammatische Phänomene des G-Stücks (S. 1) aufgreift</a:t>
            </a:r>
          </a:p>
          <a:p>
            <a:pPr lvl="1" eaLnBrk="1" hangingPunct="1">
              <a:spcAft>
                <a:spcPts val="1200"/>
              </a:spcAft>
            </a:pPr>
            <a:r>
              <a:rPr lang="de-DE" sz="2400" smtClean="0"/>
              <a:t>Viele Übungen mit Hinweis auf abgefragte Kompetenz</a:t>
            </a:r>
          </a:p>
          <a:p>
            <a:pPr lvl="1" eaLnBrk="1" hangingPunct="1"/>
            <a:r>
              <a:rPr lang="de-DE" sz="2400" smtClean="0"/>
              <a:t>Zusatztext (S.4) zu immanenten (phasenverschobenen) Grammatikwiederholung und inhaltlichen Abrundung des Lektionstextes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1196975"/>
            <a:ext cx="8229600" cy="4929188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4400" u="sng" dirty="0" smtClean="0"/>
              <a:t>Einführung AcI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 smtClean="0"/>
              <a:t>Lektionen </a:t>
            </a:r>
            <a:r>
              <a:rPr lang="de-DE" altLang="de-DE" sz="3600" dirty="0"/>
              <a:t>12 und 18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/>
              <a:t>L12: Gleichzeitigkeit / Vorzeitigkeit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sz="3600" dirty="0"/>
              <a:t>           AcI als satzwertige Konstruktion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/>
              <a:t>L18: erweiterter AcI (Objekte, Adverbiale, 	   </a:t>
            </a:r>
            <a:r>
              <a:rPr lang="de-DE" altLang="de-DE" sz="3600" dirty="0" smtClean="0"/>
              <a:t>Prädikatsnomina)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3600" dirty="0"/>
              <a:t> </a:t>
            </a:r>
            <a:r>
              <a:rPr lang="de-DE" altLang="de-DE" sz="3600" dirty="0" smtClean="0"/>
              <a:t>           Satzgliedfunktion </a:t>
            </a:r>
            <a:r>
              <a:rPr lang="de-DE" altLang="de-DE" sz="3600" dirty="0"/>
              <a:t>(AcI als </a:t>
            </a:r>
            <a:r>
              <a:rPr lang="de-DE" altLang="de-DE" sz="3600" dirty="0" smtClean="0"/>
              <a:t>Subjekt/      	   Objekt</a:t>
            </a:r>
            <a:r>
              <a:rPr lang="de-DE" altLang="de-DE" sz="36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dirty="0"/>
              <a:t>	Lektion L12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Verben / Ausdrücke </a:t>
            </a:r>
            <a:r>
              <a:rPr lang="de-DE" altLang="de-DE" dirty="0"/>
              <a:t>des Lektionstextes, von denen ein AcI abhängt: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dirty="0"/>
              <a:t>	</a:t>
            </a:r>
            <a:r>
              <a:rPr lang="de-DE" altLang="de-DE" dirty="0" err="1"/>
              <a:t>videre</a:t>
            </a:r>
            <a:r>
              <a:rPr lang="de-DE" altLang="de-DE" dirty="0"/>
              <a:t>, </a:t>
            </a:r>
            <a:r>
              <a:rPr lang="de-DE" altLang="de-DE" dirty="0" err="1"/>
              <a:t>putare</a:t>
            </a:r>
            <a:r>
              <a:rPr lang="de-DE" altLang="de-DE" dirty="0"/>
              <a:t>, </a:t>
            </a:r>
            <a:r>
              <a:rPr lang="de-DE" altLang="de-DE" dirty="0" err="1"/>
              <a:t>scire</a:t>
            </a:r>
            <a:r>
              <a:rPr lang="de-DE" altLang="de-DE" dirty="0"/>
              <a:t>, </a:t>
            </a:r>
            <a:r>
              <a:rPr lang="de-DE" altLang="de-DE" dirty="0" err="1"/>
              <a:t>audire</a:t>
            </a:r>
            <a:r>
              <a:rPr lang="de-DE" altLang="de-DE" dirty="0"/>
              <a:t>, </a:t>
            </a:r>
            <a:r>
              <a:rPr lang="de-DE" altLang="de-DE" dirty="0" err="1"/>
              <a:t>iubere</a:t>
            </a:r>
            <a:r>
              <a:rPr lang="de-DE" altLang="de-DE" dirty="0"/>
              <a:t>, </a:t>
            </a:r>
            <a:r>
              <a:rPr lang="de-DE" altLang="de-DE" dirty="0" err="1"/>
              <a:t>constat</a:t>
            </a:r>
            <a:endParaRPr lang="de-DE" alt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altLang="de-DE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  <p:pic>
        <p:nvPicPr>
          <p:cNvPr id="17715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2138" y="3716338"/>
            <a:ext cx="486568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178179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de-DE" altLang="de-DE" smtClean="0"/>
              <a:t>Übungen: B    Endungen ergänzen</a:t>
            </a:r>
          </a:p>
          <a:p>
            <a:pPr eaLnBrk="1" hangingPunct="1">
              <a:buFontTx/>
              <a:buNone/>
            </a:pPr>
            <a:r>
              <a:rPr lang="de-DE" altLang="de-DE" smtClean="0"/>
              <a:t>			   C    AcI oder nicht AcI?</a:t>
            </a:r>
          </a:p>
          <a:p>
            <a:pPr eaLnBrk="1" hangingPunct="1">
              <a:buFontTx/>
              <a:buNone/>
            </a:pPr>
            <a:r>
              <a:rPr lang="de-DE" altLang="de-DE" smtClean="0"/>
              <a:t>			   D    Übersetzung prüfen</a:t>
            </a:r>
          </a:p>
          <a:p>
            <a:pPr eaLnBrk="1" hangingPunct="1"/>
            <a:r>
              <a:rPr lang="de-DE" altLang="de-DE" smtClean="0"/>
              <a:t>Zusatztext: 7 AcI (narrare, videre, scire, 			     gaudere, probare, dicere)</a:t>
            </a:r>
          </a:p>
          <a:p>
            <a:pPr eaLnBrk="1" hangingPunct="1">
              <a:buFontTx/>
              <a:buNone/>
            </a:pPr>
            <a:r>
              <a:rPr lang="de-DE" altLang="de-DE" smtClean="0"/>
              <a:t>			</a:t>
            </a:r>
          </a:p>
          <a:p>
            <a:pPr eaLnBrk="1" hangingPunct="1"/>
            <a:endParaRPr lang="de-DE" smtClean="0"/>
          </a:p>
        </p:txBody>
      </p:sp>
      <p:pic>
        <p:nvPicPr>
          <p:cNvPr id="1781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4149725"/>
            <a:ext cx="4103688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dirty="0"/>
              <a:t>Lektion 18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/>
              <a:t>8 erweiterte AcI; Präsens und Perfekt; </a:t>
            </a:r>
            <a:endParaRPr lang="de-DE" altLang="de-DE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dirty="0"/>
              <a:t> </a:t>
            </a:r>
            <a:r>
              <a:rPr lang="de-DE" altLang="de-DE" dirty="0" smtClean="0"/>
              <a:t>   </a:t>
            </a:r>
            <a:r>
              <a:rPr lang="de-DE" altLang="de-DE" dirty="0" err="1" smtClean="0"/>
              <a:t>glz</a:t>
            </a:r>
            <a:r>
              <a:rPr lang="de-DE" altLang="de-DE" dirty="0"/>
              <a:t>. und </a:t>
            </a:r>
            <a:r>
              <a:rPr lang="de-DE" altLang="de-DE" dirty="0" err="1"/>
              <a:t>vz</a:t>
            </a:r>
            <a:r>
              <a:rPr lang="de-DE" altLang="de-DE" dirty="0"/>
              <a:t>.; kein Perf. </a:t>
            </a:r>
            <a:r>
              <a:rPr lang="de-DE" altLang="de-DE" dirty="0" err="1"/>
              <a:t>vz</a:t>
            </a:r>
            <a:r>
              <a:rPr lang="de-DE" altLang="de-DE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/>
              <a:t>Übungen: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dirty="0"/>
              <a:t>	</a:t>
            </a:r>
            <a:r>
              <a:rPr lang="de-DE" altLang="de-DE" dirty="0" smtClean="0"/>
              <a:t>A   zwei </a:t>
            </a:r>
            <a:r>
              <a:rPr lang="de-DE" altLang="de-DE" dirty="0"/>
              <a:t>Sätze per AcI verbinden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dirty="0"/>
              <a:t>	</a:t>
            </a:r>
            <a:r>
              <a:rPr lang="de-DE" altLang="de-DE" dirty="0" smtClean="0"/>
              <a:t>C   vorgegebene </a:t>
            </a:r>
            <a:r>
              <a:rPr lang="de-DE" altLang="de-DE" dirty="0"/>
              <a:t>Endungen ergänzen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dirty="0"/>
              <a:t>	</a:t>
            </a:r>
            <a:r>
              <a:rPr lang="de-DE" altLang="de-DE" dirty="0" smtClean="0"/>
              <a:t>F   Übersetzung </a:t>
            </a:r>
            <a:r>
              <a:rPr lang="de-DE" altLang="de-DE" dirty="0"/>
              <a:t>überprüfen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4400" u="sng" dirty="0"/>
              <a:t>Einführung AcI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 smtClean="0"/>
              <a:t>Lektion 10 (Grammatik: AcI und relativ. Satzanschluss)</a:t>
            </a:r>
            <a:endParaRPr lang="de-DE" altLang="de-DE" sz="36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 smtClean="0"/>
              <a:t>Gleichzeitigkeit </a:t>
            </a:r>
            <a:r>
              <a:rPr lang="de-DE" altLang="de-DE" sz="3600" dirty="0"/>
              <a:t>/ Vorzeitigkeit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 smtClean="0"/>
              <a:t>AcI </a:t>
            </a:r>
            <a:r>
              <a:rPr lang="de-DE" altLang="de-DE" sz="3600" dirty="0"/>
              <a:t>als satzwertige Konstruktion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 smtClean="0"/>
              <a:t>erweiterter </a:t>
            </a:r>
            <a:r>
              <a:rPr lang="de-DE" altLang="de-DE" sz="3600" dirty="0"/>
              <a:t>AcI </a:t>
            </a:r>
            <a:r>
              <a:rPr lang="de-DE" altLang="de-DE" sz="3600" dirty="0" smtClean="0"/>
              <a:t>verwendet, nicht thematisiert</a:t>
            </a:r>
            <a:endParaRPr lang="de-DE" altLang="de-DE" sz="36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 smtClean="0"/>
              <a:t>Satzgliedfunktion </a:t>
            </a:r>
            <a:r>
              <a:rPr lang="de-DE" altLang="de-DE" sz="3600" dirty="0"/>
              <a:t>(AcI als Subjekt/     </a:t>
            </a:r>
            <a:r>
              <a:rPr lang="de-DE" altLang="de-DE" sz="3600" dirty="0" smtClean="0"/>
              <a:t>Objekt</a:t>
            </a:r>
            <a:r>
              <a:rPr lang="de-DE" altLang="de-DE" sz="36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3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Verben /Ausdrücke </a:t>
            </a:r>
            <a:r>
              <a:rPr lang="de-DE" altLang="de-DE" dirty="0"/>
              <a:t>des Lektionstextes, von denen ein AcI abhängt: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dirty="0"/>
              <a:t>	</a:t>
            </a:r>
            <a:r>
              <a:rPr lang="de-DE" altLang="de-DE" dirty="0" err="1" smtClean="0"/>
              <a:t>constat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ignotum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est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credere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mirum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est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scire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putare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videre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fama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est</a:t>
            </a:r>
            <a:endParaRPr lang="de-DE" altLang="de-DE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6000" dirty="0"/>
          </a:p>
        </p:txBody>
      </p:sp>
      <p:pic>
        <p:nvPicPr>
          <p:cNvPr id="1822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6113" y="3284538"/>
            <a:ext cx="486568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Übungen</a:t>
            </a:r>
            <a:r>
              <a:rPr lang="de-DE" sz="4400" dirty="0" smtClean="0"/>
              <a:t>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Ü 7 einzige (!) Übung, die sich dezidiert mit AcI beschäftigt  (AcI in richtigem Zeitverhältnis übersetzen)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Arbeitsheft</a:t>
            </a:r>
            <a:r>
              <a:rPr lang="de-DE" sz="4000" dirty="0" smtClean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Was ich schon kann 6 (AcI finden/markieren)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Mein Training 5 (AcI ja oder nein?)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 </a:t>
            </a:r>
            <a:r>
              <a:rPr lang="de-DE" dirty="0"/>
              <a:t>	</a:t>
            </a:r>
            <a:r>
              <a:rPr lang="de-DE" dirty="0" smtClean="0"/>
              <a:t>	         6+7 (Zeitverhältnis; richtige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	       Übersetzung)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395288" y="1052513"/>
            <a:ext cx="8229600" cy="503078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4400" u="sng" dirty="0" smtClean="0"/>
              <a:t>Einführung AcI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 smtClean="0"/>
              <a:t>Lektion 19 Gleichzeitigkeit / Vorzeitigkeit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 smtClean="0"/>
              <a:t>AcI als satzwertige Konstruktion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 smtClean="0"/>
              <a:t>erweiterter AcI </a:t>
            </a:r>
            <a:r>
              <a:rPr lang="de-DE" altLang="de-DE" sz="3600" dirty="0"/>
              <a:t>verwendet, nicht </a:t>
            </a:r>
            <a:r>
              <a:rPr lang="de-DE" altLang="de-DE" sz="3600" dirty="0" smtClean="0"/>
              <a:t>thematisiert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sz="3600" dirty="0" smtClean="0"/>
              <a:t>Satzgliedfunktion (AcI als Subjekt/Objekt)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186371" name="Inhaltsplatzhalter 9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altLang="de-DE" smtClean="0"/>
              <a:t>Verben / Ausdrücke des Lektionstextes, von denen ein AcI abhängt:</a:t>
            </a:r>
          </a:p>
          <a:p>
            <a:pPr eaLnBrk="1" hangingPunct="1">
              <a:buFontTx/>
              <a:buNone/>
            </a:pPr>
            <a:r>
              <a:rPr lang="de-DE" altLang="de-DE" smtClean="0"/>
              <a:t>	videre, audire, putare, constat, comperire, intellegere </a:t>
            </a:r>
          </a:p>
          <a:p>
            <a:pPr eaLnBrk="1" hangingPunct="1">
              <a:buFontTx/>
              <a:buNone/>
            </a:pPr>
            <a:endParaRPr lang="de-DE" smtClean="0"/>
          </a:p>
        </p:txBody>
      </p:sp>
      <p:pic>
        <p:nvPicPr>
          <p:cNvPr id="18637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3284538"/>
            <a:ext cx="45783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de-DE" sz="4000" dirty="0" smtClean="0"/>
              <a:t>Schwierigkeiten:</a:t>
            </a:r>
            <a:r>
              <a:rPr lang="de-DE" dirty="0" smtClean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Z.5: </a:t>
            </a:r>
            <a:r>
              <a:rPr lang="de-DE" b="1" i="1" dirty="0" err="1" smtClean="0"/>
              <a:t>Audivi</a:t>
            </a:r>
            <a:r>
              <a:rPr lang="de-DE" i="1" dirty="0" smtClean="0"/>
              <a:t> </a:t>
            </a:r>
            <a:r>
              <a:rPr lang="de-DE" i="1" dirty="0" err="1" smtClean="0"/>
              <a:t>heri</a:t>
            </a:r>
            <a:r>
              <a:rPr lang="de-DE" i="1" dirty="0" smtClean="0"/>
              <a:t> </a:t>
            </a:r>
            <a:r>
              <a:rPr lang="de-DE" i="1" dirty="0" err="1" smtClean="0"/>
              <a:t>multas</a:t>
            </a:r>
            <a:r>
              <a:rPr lang="de-DE" i="1" dirty="0" smtClean="0"/>
              <a:t> </a:t>
            </a:r>
            <a:r>
              <a:rPr lang="de-DE" i="1" dirty="0" err="1" smtClean="0"/>
              <a:t>naves</a:t>
            </a:r>
            <a:r>
              <a:rPr lang="de-DE" i="1" dirty="0" smtClean="0"/>
              <a:t> </a:t>
            </a:r>
            <a:r>
              <a:rPr lang="de-DE" i="1" dirty="0" err="1" smtClean="0"/>
              <a:t>Ostiam</a:t>
            </a:r>
            <a:r>
              <a:rPr lang="de-DE" i="1" dirty="0" smtClean="0"/>
              <a:t> </a:t>
            </a:r>
            <a:r>
              <a:rPr lang="de-DE" b="1" i="1" dirty="0" err="1" smtClean="0"/>
              <a:t>pervenisse</a:t>
            </a:r>
            <a:r>
              <a:rPr lang="de-DE" i="1" dirty="0" smtClean="0"/>
              <a:t>. (vorzeitig)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Übersetzung: </a:t>
            </a:r>
            <a:r>
              <a:rPr lang="de-DE" b="1" dirty="0" smtClean="0"/>
              <a:t>Ich</a:t>
            </a:r>
            <a:r>
              <a:rPr lang="de-DE" dirty="0" smtClean="0"/>
              <a:t> </a:t>
            </a:r>
            <a:r>
              <a:rPr lang="de-DE" b="1" dirty="0" smtClean="0"/>
              <a:t>habe</a:t>
            </a:r>
            <a:r>
              <a:rPr lang="de-DE" dirty="0" smtClean="0"/>
              <a:t> </a:t>
            </a:r>
            <a:r>
              <a:rPr lang="de-DE" b="1" dirty="0" smtClean="0"/>
              <a:t>gehört</a:t>
            </a:r>
            <a:r>
              <a:rPr lang="de-DE" dirty="0" smtClean="0"/>
              <a:t>, dass </a:t>
            </a:r>
            <a:r>
              <a:rPr lang="de-DE" dirty="0"/>
              <a:t>gestern viele </a:t>
            </a:r>
            <a:r>
              <a:rPr lang="de-DE" dirty="0" smtClean="0"/>
              <a:t>Schiffe nach </a:t>
            </a:r>
            <a:r>
              <a:rPr lang="de-DE" dirty="0" err="1" smtClean="0"/>
              <a:t>Ostia</a:t>
            </a:r>
            <a:r>
              <a:rPr lang="de-DE" dirty="0" smtClean="0"/>
              <a:t> </a:t>
            </a:r>
            <a:r>
              <a:rPr lang="de-DE" b="1" dirty="0" smtClean="0"/>
              <a:t>gekommen sind</a:t>
            </a:r>
            <a:r>
              <a:rPr lang="de-DE" dirty="0" smtClean="0"/>
              <a:t>. (gleichzeitig)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Z.19 f.: </a:t>
            </a:r>
            <a:r>
              <a:rPr lang="de-DE" i="1" dirty="0" err="1" smtClean="0"/>
              <a:t>Intellegere</a:t>
            </a:r>
            <a:r>
              <a:rPr lang="de-DE" i="1" dirty="0" smtClean="0"/>
              <a:t> </a:t>
            </a:r>
            <a:r>
              <a:rPr lang="de-DE" i="1" dirty="0" err="1" smtClean="0"/>
              <a:t>potes</a:t>
            </a:r>
            <a:r>
              <a:rPr lang="de-DE" i="1" dirty="0" smtClean="0"/>
              <a:t> </a:t>
            </a:r>
            <a:r>
              <a:rPr lang="de-DE" i="1" dirty="0" err="1" smtClean="0"/>
              <a:t>vitam</a:t>
            </a:r>
            <a:r>
              <a:rPr lang="de-DE" i="1" dirty="0" smtClean="0"/>
              <a:t> … </a:t>
            </a:r>
            <a:r>
              <a:rPr lang="de-DE" i="1" dirty="0" err="1" smtClean="0"/>
              <a:t>plenam</a:t>
            </a:r>
            <a:r>
              <a:rPr lang="de-DE" i="1" dirty="0" smtClean="0"/>
              <a:t>  	 	  </a:t>
            </a:r>
            <a:r>
              <a:rPr lang="de-DE" i="1" dirty="0" err="1" smtClean="0"/>
              <a:t>periculorum</a:t>
            </a:r>
            <a:r>
              <a:rPr lang="de-DE" i="1" dirty="0" smtClean="0"/>
              <a:t> esse.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AcI abhängig von einem Infinitiv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</a:t>
            </a:r>
            <a:r>
              <a:rPr lang="de-DE" dirty="0" smtClean="0"/>
              <a:t>  </a:t>
            </a:r>
            <a:r>
              <a:rPr lang="de-DE" sz="2400" dirty="0" smtClean="0"/>
              <a:t> </a:t>
            </a:r>
            <a:endParaRPr lang="de-DE" sz="2400" dirty="0"/>
          </a:p>
        </p:txBody>
      </p:sp>
      <p:pic>
        <p:nvPicPr>
          <p:cNvPr id="29700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052513"/>
            <a:ext cx="3816350" cy="5343525"/>
          </a:xfrm>
        </p:spPr>
      </p:pic>
      <p:pic>
        <p:nvPicPr>
          <p:cNvPr id="29701" name="Grafi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071563"/>
            <a:ext cx="3732212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feld 2"/>
          <p:cNvSpPr txBox="1">
            <a:spLocks noChangeArrowheads="1"/>
          </p:cNvSpPr>
          <p:nvPr/>
        </p:nvSpPr>
        <p:spPr bwMode="auto">
          <a:xfrm>
            <a:off x="6300788" y="6381750"/>
            <a:ext cx="23447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Buchner, prima nova, TB, S. 82 + 83</a:t>
            </a:r>
          </a:p>
        </p:txBody>
      </p:sp>
      <p:sp>
        <p:nvSpPr>
          <p:cNvPr id="9" name="Rechteck 8"/>
          <p:cNvSpPr/>
          <p:nvPr/>
        </p:nvSpPr>
        <p:spPr>
          <a:xfrm>
            <a:off x="5148263" y="1412875"/>
            <a:ext cx="3168650" cy="1871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dirty="0" smtClean="0"/>
              <a:t>G-</a:t>
            </a:r>
            <a:r>
              <a:rPr lang="de-DE" sz="4000" dirty="0" err="1" smtClean="0"/>
              <a:t>rammatikeinführung</a:t>
            </a:r>
            <a:r>
              <a:rPr lang="de-DE" sz="4000" dirty="0" smtClean="0"/>
              <a:t> </a:t>
            </a:r>
            <a:r>
              <a:rPr lang="de-DE" dirty="0" smtClean="0"/>
              <a:t>(vor Lektionstext)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dirty="0" smtClean="0"/>
              <a:t>Erste Übungen </a:t>
            </a:r>
            <a:r>
              <a:rPr lang="de-DE" dirty="0"/>
              <a:t>(vor Lektionstext</a:t>
            </a:r>
            <a:r>
              <a:rPr lang="de-DE" dirty="0" smtClean="0"/>
              <a:t>)</a:t>
            </a:r>
            <a:r>
              <a:rPr lang="de-DE" sz="4000" dirty="0" smtClean="0"/>
              <a:t>: </a:t>
            </a:r>
            <a:endParaRPr lang="de-DE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2	Zwei Sätze per AcI verbinden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3	AcI übersetzen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Übungen:</a:t>
            </a:r>
            <a:endParaRPr lang="de-DE" sz="36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5   </a:t>
            </a:r>
            <a:r>
              <a:rPr lang="de-DE" dirty="0"/>
              <a:t>Zwei Sätze per AcI </a:t>
            </a:r>
            <a:r>
              <a:rPr lang="de-DE" dirty="0" smtClean="0"/>
              <a:t>verbinden</a:t>
            </a:r>
            <a:endParaRPr lang="de-DE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dirty="0" smtClean="0"/>
              <a:t>Arbeitsheft: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3   Deutsche Satzbestandteile lateinischen AcI        zuordnen (eher Überprüfung von Vokabelkenntnissen)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4   </a:t>
            </a:r>
            <a:r>
              <a:rPr lang="de-DE" dirty="0"/>
              <a:t>Zwei Sätze per AcI verbinden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3600" u="sng" dirty="0"/>
              <a:t>Einführung AcI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/>
              <a:t>Lektionen </a:t>
            </a:r>
            <a:r>
              <a:rPr lang="de-DE" altLang="de-DE" dirty="0" smtClean="0"/>
              <a:t>9 (</a:t>
            </a:r>
            <a:r>
              <a:rPr lang="de-DE" altLang="de-DE" dirty="0" err="1" smtClean="0"/>
              <a:t>gleichz</a:t>
            </a:r>
            <a:r>
              <a:rPr lang="de-DE" altLang="de-DE" dirty="0" smtClean="0"/>
              <a:t>.) </a:t>
            </a:r>
            <a:r>
              <a:rPr lang="de-DE" altLang="de-DE" dirty="0"/>
              <a:t>und </a:t>
            </a:r>
            <a:r>
              <a:rPr lang="de-DE" altLang="de-DE" dirty="0" smtClean="0"/>
              <a:t>14 (</a:t>
            </a:r>
            <a:r>
              <a:rPr lang="de-DE" altLang="de-DE" dirty="0" err="1" smtClean="0"/>
              <a:t>vorz</a:t>
            </a:r>
            <a:r>
              <a:rPr lang="de-DE" altLang="de-DE" dirty="0" smtClean="0"/>
              <a:t>.)</a:t>
            </a:r>
            <a:endParaRPr lang="de-DE" alt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L9: </a:t>
            </a:r>
            <a:r>
              <a:rPr lang="de-DE" altLang="de-DE" dirty="0"/>
              <a:t>AcI </a:t>
            </a:r>
            <a:r>
              <a:rPr lang="de-DE" altLang="de-DE" dirty="0" smtClean="0"/>
              <a:t>„typische lateinische Spracherscheinung“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erweiterter </a:t>
            </a:r>
            <a:r>
              <a:rPr lang="de-DE" altLang="de-DE" dirty="0"/>
              <a:t>AcI (</a:t>
            </a:r>
            <a:r>
              <a:rPr lang="de-DE" altLang="de-DE" dirty="0" smtClean="0"/>
              <a:t>Objekte, Prädikatsnomina</a:t>
            </a:r>
            <a:r>
              <a:rPr lang="de-DE" altLang="de-DE" dirty="0"/>
              <a:t>) </a:t>
            </a:r>
            <a:r>
              <a:rPr lang="de-DE" altLang="de-DE" dirty="0" smtClean="0"/>
              <a:t>       </a:t>
            </a:r>
            <a:endParaRPr lang="de-DE" alt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Begrifflichkeiten: „AcI-Auslöser“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</a:t>
            </a:r>
            <a:r>
              <a:rPr lang="de-DE" dirty="0" smtClean="0"/>
              <a:t>                                  „In den meisten Fällen 	      	                          kannst du den AcI im   	  	                          Deutschen nicht wörtlich 			      nachmachen.“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/>
              <a:t>Verben </a:t>
            </a:r>
            <a:r>
              <a:rPr lang="de-DE" altLang="de-DE" dirty="0" smtClean="0"/>
              <a:t>/Ausdrücke des </a:t>
            </a:r>
            <a:r>
              <a:rPr lang="de-DE" altLang="de-DE" dirty="0"/>
              <a:t>Lektionstextes, von denen ein AcI abhängt: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dirty="0"/>
              <a:t>	</a:t>
            </a:r>
            <a:r>
              <a:rPr lang="la-Latn" altLang="de-DE" dirty="0" smtClean="0"/>
              <a:t>censere, ignorare, putare, dicere, necesse est, iubere, constat, videre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la-Latn" altLang="de-DE" dirty="0" smtClean="0"/>
              <a:t>acht AcI Präsens gleichzeitig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la-Latn" altLang="de-DE" dirty="0" smtClean="0"/>
              <a:t>Schwierigkeit: allererster AcI mit zwei Infinitiven (</a:t>
            </a:r>
            <a:r>
              <a:rPr lang="la-Latn" altLang="de-DE" i="1" dirty="0" smtClean="0"/>
              <a:t>Cato censet liberos semper parere debere</a:t>
            </a:r>
            <a:r>
              <a:rPr lang="la-Latn" altLang="de-DE" dirty="0" smtClean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la-Lat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900" dirty="0" smtClean="0"/>
              <a:t>Übungen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1   Übersetzen und Konstruktion beschreiben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11   Übersetzen und Verben systematisieren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12   Klammern und übersetzen</a:t>
            </a:r>
          </a:p>
          <a:p>
            <a:pPr eaLnBrk="1" fontAlgn="auto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13   zwei Sätze per AcI verbinden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900" dirty="0" smtClean="0"/>
              <a:t>Arbeitsheft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4  </a:t>
            </a:r>
            <a:r>
              <a:rPr lang="de-DE" dirty="0"/>
              <a:t>Klammern und </a:t>
            </a:r>
            <a:r>
              <a:rPr lang="de-DE" dirty="0" smtClean="0"/>
              <a:t>übersetzen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5   AcI ja oder nein?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6   AcI Satzbaukasten und übersetzen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7   zwei </a:t>
            </a:r>
            <a:r>
              <a:rPr lang="de-DE" dirty="0"/>
              <a:t>Sätze per AcI verbinden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96611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altLang="de-DE" sz="3600" smtClean="0"/>
              <a:t>L14: Gleichzeitigkeit / Vorzeitigkeit</a:t>
            </a:r>
          </a:p>
          <a:p>
            <a:pPr eaLnBrk="1" hangingPunct="1"/>
            <a:r>
              <a:rPr lang="de-DE" altLang="de-DE" sz="3600" smtClean="0"/>
              <a:t>Keine Erwähnung finden Satzgliedfunktion (AcI als Subjekt/Objekt) und satzwertige Konstruktion </a:t>
            </a:r>
          </a:p>
          <a:p>
            <a:pPr eaLnBrk="1" hangingPunct="1"/>
            <a:r>
              <a:rPr lang="de-DE" altLang="de-DE" sz="3600" smtClean="0"/>
              <a:t>Formulierung der Übersetzung bei Gleichzeitigkeit bzw. Vorzeitigkeit unscharf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 14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Schwierigkeiten: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</a:t>
            </a:r>
            <a:r>
              <a:rPr lang="de-DE" dirty="0" smtClean="0"/>
              <a:t>  „</a:t>
            </a:r>
            <a:r>
              <a:rPr lang="de-DE" dirty="0" err="1" smtClean="0"/>
              <a:t>Publius</a:t>
            </a:r>
            <a:r>
              <a:rPr lang="de-DE" dirty="0" smtClean="0"/>
              <a:t> </a:t>
            </a:r>
            <a:r>
              <a:rPr lang="de-DE" dirty="0" err="1" smtClean="0"/>
              <a:t>dixit</a:t>
            </a:r>
            <a:r>
              <a:rPr lang="de-DE" dirty="0" smtClean="0"/>
              <a:t> Germanos </a:t>
            </a:r>
            <a:r>
              <a:rPr lang="de-DE" dirty="0" err="1" smtClean="0"/>
              <a:t>copias</a:t>
            </a:r>
            <a:r>
              <a:rPr lang="de-DE" dirty="0" smtClean="0"/>
              <a:t> </a:t>
            </a:r>
            <a:r>
              <a:rPr lang="de-DE" dirty="0" err="1" smtClean="0"/>
              <a:t>nostras</a:t>
            </a:r>
            <a:r>
              <a:rPr lang="de-DE" dirty="0" smtClean="0"/>
              <a:t> </a:t>
            </a:r>
            <a:r>
              <a:rPr lang="de-DE" dirty="0" err="1" smtClean="0"/>
              <a:t>vicisse</a:t>
            </a:r>
            <a:r>
              <a:rPr lang="de-DE" dirty="0" smtClean="0"/>
              <a:t>.“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    Das Deutsche zwingt zur Übersetzung in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    Gleichzeitigkeit. </a:t>
            </a:r>
          </a:p>
        </p:txBody>
      </p:sp>
      <p:pic>
        <p:nvPicPr>
          <p:cNvPr id="1986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2938" y="1125538"/>
            <a:ext cx="4968875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900" dirty="0"/>
              <a:t>Übungen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1   Übersetzen und Konstruktion beschreiben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11 Zeitverhältnis bestimmen </a:t>
            </a:r>
            <a:r>
              <a:rPr lang="de-DE" dirty="0" smtClean="0"/>
              <a:t>und übersetzen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12 Zeitverhältnis bestimmen und übersetzen</a:t>
            </a:r>
            <a:r>
              <a:rPr lang="de-DE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13   Infinitive einsetzen</a:t>
            </a:r>
            <a:endParaRPr lang="de-DE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900" dirty="0"/>
              <a:t>Arbeitsheft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4  </a:t>
            </a:r>
            <a:r>
              <a:rPr lang="de-DE" dirty="0" smtClean="0"/>
              <a:t>Zeitverhältnis bestimmen und im Deutschen richtig        wiedergeben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5   AcI </a:t>
            </a:r>
            <a:r>
              <a:rPr lang="de-DE" dirty="0" smtClean="0"/>
              <a:t>klammern + Zeitverhältnis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6   vorgegebene Infinitive auswählen und einsetzen  </a:t>
            </a:r>
            <a:endParaRPr lang="de-DE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Alle Prädikate, von denen ein AcI abhängt, stehen ausschließlich im Präsens.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3600" u="sng" dirty="0"/>
              <a:t>Einführung AcI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/>
              <a:t>Lektionen </a:t>
            </a:r>
            <a:r>
              <a:rPr lang="de-DE" altLang="de-DE" dirty="0" smtClean="0"/>
              <a:t>6/2 </a:t>
            </a:r>
            <a:r>
              <a:rPr lang="de-DE" altLang="de-DE" dirty="0"/>
              <a:t>und </a:t>
            </a:r>
            <a:r>
              <a:rPr lang="de-DE" altLang="de-DE" dirty="0" smtClean="0"/>
              <a:t>10/1+2</a:t>
            </a:r>
            <a:endParaRPr lang="de-DE" alt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L6/2: AcI </a:t>
            </a:r>
            <a:r>
              <a:rPr lang="de-DE" altLang="de-DE" dirty="0"/>
              <a:t>als satzwertige Konstruktion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L10/1: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altLang="de-DE" sz="3200" dirty="0" smtClean="0"/>
              <a:t>erweiterter </a:t>
            </a:r>
            <a:r>
              <a:rPr lang="de-DE" altLang="de-DE" sz="3200" dirty="0"/>
              <a:t>AcI (Objekte, Adverbiale, 	   Prädikatsnomina</a:t>
            </a:r>
            <a:r>
              <a:rPr lang="de-DE" altLang="de-DE" sz="3200" dirty="0" smtClean="0"/>
              <a:t>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altLang="de-DE" sz="3200" dirty="0" smtClean="0"/>
              <a:t>Gleichzeitigkeit </a:t>
            </a:r>
            <a:r>
              <a:rPr lang="de-DE" altLang="de-DE" sz="3200" dirty="0"/>
              <a:t>/ Vorzeitigkeit</a:t>
            </a:r>
            <a:r>
              <a:rPr lang="de-DE" altLang="de-DE" sz="3200" dirty="0" smtClean="0"/>
              <a:t> </a:t>
            </a:r>
            <a:endParaRPr lang="de-DE" altLang="de-DE" sz="32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altLang="de-DE" sz="3200" dirty="0" smtClean="0"/>
              <a:t>Satzgliedfunktion </a:t>
            </a:r>
            <a:r>
              <a:rPr lang="de-DE" altLang="de-DE" sz="3200" dirty="0"/>
              <a:t>(AcI als </a:t>
            </a:r>
            <a:r>
              <a:rPr lang="de-DE" altLang="de-DE" sz="3200" dirty="0" smtClean="0"/>
              <a:t>Subjekt/Objekt</a:t>
            </a:r>
            <a:r>
              <a:rPr lang="de-DE" altLang="de-DE" sz="32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  <p:sp>
        <p:nvSpPr>
          <p:cNvPr id="20173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sz="3600" dirty="0"/>
              <a:t>Lektion </a:t>
            </a:r>
            <a:r>
              <a:rPr lang="de-DE" altLang="de-DE" sz="3600" dirty="0" smtClean="0"/>
              <a:t>L6/2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Verben / Ausdrücke </a:t>
            </a:r>
            <a:r>
              <a:rPr lang="de-DE" altLang="de-DE" dirty="0"/>
              <a:t>des Lektionstextes, von denen ein AcI </a:t>
            </a:r>
            <a:r>
              <a:rPr lang="de-DE" altLang="de-DE" dirty="0" smtClean="0"/>
              <a:t>abhängt:   </a:t>
            </a:r>
            <a:r>
              <a:rPr lang="de-DE" altLang="de-DE" dirty="0" err="1" smtClean="0"/>
              <a:t>videre</a:t>
            </a:r>
            <a:r>
              <a:rPr lang="de-DE" altLang="de-DE" dirty="0"/>
              <a:t>, </a:t>
            </a:r>
            <a:r>
              <a:rPr lang="de-DE" altLang="de-DE" dirty="0" err="1" smtClean="0"/>
              <a:t>audire</a:t>
            </a:r>
            <a:r>
              <a:rPr lang="de-DE" altLang="de-DE" dirty="0"/>
              <a:t>, </a:t>
            </a:r>
            <a:r>
              <a:rPr lang="de-DE" altLang="de-DE" dirty="0" err="1" smtClean="0"/>
              <a:t>scire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gaudere</a:t>
            </a:r>
            <a:endParaRPr lang="de-DE" alt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fünf AcI Präsens gleichzeitig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3600" dirty="0" smtClean="0"/>
              <a:t>Übungen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d)  Infinitiv oder dass-Satz(?)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3600" dirty="0" smtClean="0"/>
              <a:t>Training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2   wie d)   </a:t>
            </a:r>
            <a:endParaRPr lang="de-DE" alt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  <p:sp>
        <p:nvSpPr>
          <p:cNvPr id="20377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Am Ende jeder Sequenz: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Doppelseite „differenziert üben“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Kompetenzseite / Kulturseite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Sequenzteiler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Inhaltverzeichnis (zu Beginn des Buches):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Hinweise auf Struktur des Begleitbandes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F-</a:t>
            </a:r>
            <a:r>
              <a:rPr lang="de-DE" sz="2400" dirty="0" err="1" smtClean="0"/>
              <a:t>ormenlehre</a:t>
            </a:r>
            <a:endParaRPr lang="de-DE" sz="24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M-</a:t>
            </a:r>
            <a:r>
              <a:rPr lang="de-DE" sz="2400" dirty="0" err="1" smtClean="0"/>
              <a:t>ethoden</a:t>
            </a:r>
            <a:endParaRPr lang="de-DE" sz="24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S-</a:t>
            </a:r>
            <a:r>
              <a:rPr lang="de-DE" sz="2400" dirty="0" err="1" smtClean="0"/>
              <a:t>yntax</a:t>
            </a:r>
            <a:r>
              <a:rPr lang="de-DE" sz="2400" dirty="0" smtClean="0"/>
              <a:t> / S-</a:t>
            </a:r>
            <a:r>
              <a:rPr lang="de-DE" sz="2400" dirty="0" err="1" smtClean="0"/>
              <a:t>emantik</a:t>
            </a:r>
            <a:endParaRPr lang="de-DE" sz="24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T-</a:t>
            </a:r>
            <a:r>
              <a:rPr lang="de-DE" sz="2400" dirty="0" err="1" smtClean="0"/>
              <a:t>extgrammatik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altLang="de-DE" sz="3600" dirty="0"/>
              <a:t>Lektion </a:t>
            </a:r>
            <a:r>
              <a:rPr lang="de-DE" altLang="de-DE" sz="3600" dirty="0" smtClean="0"/>
              <a:t>L10/1</a:t>
            </a:r>
            <a:endParaRPr lang="de-DE" altLang="de-DE" sz="36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Verben /Ausdrücke </a:t>
            </a:r>
            <a:r>
              <a:rPr lang="de-DE" altLang="de-DE" dirty="0"/>
              <a:t>des Lektionstextes, von denen ein AcI abhängt:   </a:t>
            </a:r>
            <a:endParaRPr lang="de-DE" altLang="de-DE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dirty="0" smtClean="0"/>
              <a:t>    </a:t>
            </a:r>
            <a:r>
              <a:rPr lang="de-DE" altLang="de-DE" dirty="0" err="1" smtClean="0"/>
              <a:t>audire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videre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putare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scire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animadvertere</a:t>
            </a:r>
            <a:r>
              <a:rPr lang="de-DE" altLang="de-DE" dirty="0" smtClean="0"/>
              <a:t>,                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dirty="0"/>
              <a:t> </a:t>
            </a:r>
            <a:r>
              <a:rPr lang="de-DE" altLang="de-DE" dirty="0" smtClean="0"/>
              <a:t>   </a:t>
            </a:r>
            <a:r>
              <a:rPr lang="de-DE" altLang="de-DE" dirty="0" err="1" smtClean="0"/>
              <a:t>sentire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constat</a:t>
            </a:r>
            <a:r>
              <a:rPr lang="de-DE" altLang="de-DE" dirty="0" smtClean="0"/>
              <a:t> </a:t>
            </a:r>
            <a:endParaRPr lang="de-DE" alt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  <p:sp>
        <p:nvSpPr>
          <p:cNvPr id="20480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  <p:pic>
        <p:nvPicPr>
          <p:cNvPr id="20480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3789363"/>
            <a:ext cx="450532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3600" dirty="0"/>
              <a:t>Übungen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E1  direkte Aussage / AcI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a) zwei Sätze per AcI verbinden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b), c) , d)  übersetzen</a:t>
            </a:r>
            <a:endParaRPr lang="de-DE" altLang="de-DE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3600" dirty="0"/>
              <a:t>Training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/>
              <a:t>2   </a:t>
            </a:r>
            <a:r>
              <a:rPr lang="de-DE" altLang="de-DE" dirty="0" smtClean="0"/>
              <a:t>Endungen im AcI bilden bei vorgegebener Übersetzung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3+4    AcI übersetzen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5   deutsch-lateinische Übersetzung mit AcI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dirty="0" smtClean="0"/>
              <a:t>Weitere Übungen (auch mit Pronomina) in 10/2   </a:t>
            </a:r>
            <a:endParaRPr lang="de-DE" alt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  <p:sp>
        <p:nvSpPr>
          <p:cNvPr id="20582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sz="4000" i="1" u="sng" dirty="0"/>
              <a:t>Einführung AcI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i="1" dirty="0"/>
              <a:t>Lektion 8</a:t>
            </a:r>
            <a:r>
              <a:rPr lang="de-DE" altLang="de-DE" i="1" dirty="0" smtClean="0"/>
              <a:t> </a:t>
            </a:r>
            <a:r>
              <a:rPr lang="de-DE" altLang="de-DE" i="1" dirty="0"/>
              <a:t>(Grammatik: AcI und </a:t>
            </a:r>
            <a:r>
              <a:rPr lang="de-DE" altLang="de-DE" i="1" dirty="0" smtClean="0"/>
              <a:t>Demonstrativ-pronomina </a:t>
            </a:r>
            <a:r>
              <a:rPr lang="de-DE" altLang="de-DE" i="1" dirty="0" err="1" smtClean="0"/>
              <a:t>hic</a:t>
            </a:r>
            <a:r>
              <a:rPr lang="de-DE" altLang="de-DE" i="1" dirty="0" smtClean="0"/>
              <a:t> und </a:t>
            </a:r>
            <a:r>
              <a:rPr lang="de-DE" altLang="de-DE" i="1" dirty="0" err="1" smtClean="0"/>
              <a:t>ille</a:t>
            </a:r>
            <a:r>
              <a:rPr lang="de-DE" altLang="de-DE" i="1" dirty="0" smtClean="0"/>
              <a:t>)</a:t>
            </a:r>
            <a:endParaRPr lang="de-DE" altLang="de-DE" i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i="1" dirty="0" smtClean="0"/>
              <a:t>AcI </a:t>
            </a:r>
            <a:r>
              <a:rPr lang="de-DE" altLang="de-DE" i="1" dirty="0"/>
              <a:t>als satzwertige Konstruktion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i="1" dirty="0"/>
              <a:t>erweiterter </a:t>
            </a:r>
            <a:r>
              <a:rPr lang="de-DE" altLang="de-DE" i="1" dirty="0" smtClean="0"/>
              <a:t>AcI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i="1" dirty="0"/>
              <a:t>Methoden zum Finden/Analysieren eines </a:t>
            </a:r>
            <a:r>
              <a:rPr lang="de-DE" i="1" dirty="0" smtClean="0"/>
              <a:t>AcI </a:t>
            </a:r>
            <a:endParaRPr lang="de-DE" altLang="de-DE" i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i="1" dirty="0" smtClean="0"/>
              <a:t>Kein Zeitverhältnis</a:t>
            </a:r>
            <a:r>
              <a:rPr lang="de-DE" altLang="de-DE" i="1" dirty="0"/>
              <a:t> </a:t>
            </a:r>
            <a:r>
              <a:rPr lang="de-DE" altLang="de-DE" i="1" dirty="0" smtClean="0"/>
              <a:t>(Perfekt erst ab L 10)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i="1" dirty="0" smtClean="0"/>
              <a:t>keine Satzgliedfunktion</a:t>
            </a:r>
            <a:endParaRPr lang="de-D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i="1" dirty="0" smtClean="0"/>
              <a:t>Lektion 8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i="1" dirty="0"/>
              <a:t>Verben /Ausdrücke des Lektionstextes, von denen ein AcI abhängt:   </a:t>
            </a:r>
            <a:endParaRPr lang="de-DE" altLang="de-DE" i="1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altLang="de-DE" i="1" dirty="0" smtClean="0"/>
              <a:t>    </a:t>
            </a:r>
            <a:r>
              <a:rPr lang="de-DE" altLang="de-DE" i="1" dirty="0" err="1" smtClean="0"/>
              <a:t>audire</a:t>
            </a:r>
            <a:r>
              <a:rPr lang="de-DE" altLang="de-DE" i="1" dirty="0" smtClean="0"/>
              <a:t>, </a:t>
            </a:r>
            <a:r>
              <a:rPr lang="de-DE" altLang="de-DE" i="1" dirty="0" err="1" smtClean="0"/>
              <a:t>gaudere</a:t>
            </a:r>
            <a:r>
              <a:rPr lang="de-DE" altLang="de-DE" i="1" dirty="0" smtClean="0"/>
              <a:t>, </a:t>
            </a:r>
            <a:r>
              <a:rPr lang="de-DE" altLang="de-DE" i="1" dirty="0" err="1" smtClean="0"/>
              <a:t>cupere</a:t>
            </a:r>
            <a:r>
              <a:rPr lang="de-DE" altLang="de-DE" i="1" dirty="0" smtClean="0"/>
              <a:t>, </a:t>
            </a:r>
            <a:r>
              <a:rPr lang="de-DE" altLang="de-DE" i="1" dirty="0" err="1" smtClean="0"/>
              <a:t>videre</a:t>
            </a:r>
            <a:endParaRPr lang="de-DE" altLang="de-DE" i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altLang="de-DE" i="1" dirty="0" smtClean="0"/>
              <a:t>Insgesamt 6 AcI Präsens gleichzeitig im Lektionstext</a:t>
            </a:r>
            <a:endParaRPr lang="de-DE" altLang="de-DE" i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de-DE" sz="2000" smtClean="0"/>
              <a:t>Pontes  Pontes  Pontes  Pontes  Pontes  Pontes  Pontes  Pontes  Pontes  Pontes </a:t>
            </a:r>
          </a:p>
        </p:txBody>
      </p:sp>
      <p:sp>
        <p:nvSpPr>
          <p:cNvPr id="209923" name="Inhaltsplatzhalter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i="1" smtClean="0"/>
              <a:t>Übungen</a:t>
            </a:r>
          </a:p>
          <a:p>
            <a:pPr lvl="1" eaLnBrk="1" hangingPunct="1"/>
            <a:r>
              <a:rPr lang="de-DE" i="1" smtClean="0"/>
              <a:t>5	AcI-Baukasten</a:t>
            </a:r>
          </a:p>
          <a:p>
            <a:pPr lvl="1" eaLnBrk="1" hangingPunct="1"/>
            <a:r>
              <a:rPr lang="de-DE" i="1" smtClean="0"/>
              <a:t>6	Bestandteile AcI erkennen und übersetzen</a:t>
            </a:r>
          </a:p>
          <a:p>
            <a:pPr lvl="1" eaLnBrk="1" hangingPunct="1"/>
            <a:r>
              <a:rPr lang="de-DE" i="1" smtClean="0"/>
              <a:t>7	AcI ja oder nein?</a:t>
            </a:r>
          </a:p>
          <a:p>
            <a:pPr lvl="1" eaLnBrk="1" hangingPunct="1"/>
            <a:r>
              <a:rPr lang="de-DE" i="1" smtClean="0"/>
              <a:t>Übungen 5 und 7 mit Differenzierungsangebot</a:t>
            </a:r>
          </a:p>
          <a:p>
            <a:pPr eaLnBrk="1" hangingPunct="1"/>
            <a:r>
              <a:rPr lang="de-DE" i="1" smtClean="0"/>
              <a:t>Arbeitsheft</a:t>
            </a:r>
          </a:p>
          <a:p>
            <a:pPr lvl="1" eaLnBrk="1" hangingPunct="1"/>
            <a:r>
              <a:rPr lang="de-DE" i="1" smtClean="0"/>
              <a:t>5	 Bestandteile AcI erkennen und übersetzen</a:t>
            </a:r>
          </a:p>
          <a:p>
            <a:pPr lvl="1" eaLnBrk="1" hangingPunct="1"/>
            <a:r>
              <a:rPr lang="de-DE" i="1" smtClean="0"/>
              <a:t>6	 AcI erkennen und übersetzen</a:t>
            </a:r>
          </a:p>
          <a:p>
            <a:pPr lvl="1" eaLnBrk="1" hangingPunct="1"/>
            <a:endParaRPr lang="de-DE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dirty="0" smtClean="0"/>
              <a:t>Einführung PC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Lektionen 25 (PPP) und 27 (PPA)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PC als satzwertige Konstruktion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Satzgliedfunktion Attribut oder Adverbiale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Übersetzungsmöglichkeiten: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</a:t>
            </a:r>
            <a:r>
              <a:rPr lang="de-DE" dirty="0" smtClean="0"/>
              <a:t>   wörtlich / Relativsatz und Adverbialsatz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Zeitverhältnis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Methoden zum Finden/Analysieren eines PC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Lektion 25 Lesestück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insgesamt neun PC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Schwierigkeiten: mehrmals </a:t>
            </a:r>
            <a:r>
              <a:rPr lang="de-DE" dirty="0" err="1" smtClean="0"/>
              <a:t>commotus</a:t>
            </a:r>
            <a:r>
              <a:rPr lang="de-DE" dirty="0" smtClean="0"/>
              <a:t> / </a:t>
            </a:r>
            <a:r>
              <a:rPr lang="de-DE" dirty="0" err="1" smtClean="0"/>
              <a:t>permotus</a:t>
            </a:r>
            <a:r>
              <a:rPr lang="de-DE" dirty="0" smtClean="0"/>
              <a:t> / </a:t>
            </a:r>
            <a:r>
              <a:rPr lang="de-DE" dirty="0" err="1" smtClean="0"/>
              <a:t>motus</a:t>
            </a:r>
            <a:r>
              <a:rPr lang="de-DE" dirty="0"/>
              <a:t> </a:t>
            </a:r>
            <a:r>
              <a:rPr lang="de-DE" dirty="0" smtClean="0"/>
              <a:t>– wird im Deutschen nicht übersetzt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Übungen</a:t>
            </a:r>
            <a:r>
              <a:rPr lang="de-DE" dirty="0" smtClean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D   vorgegebene PC einfügen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E    PC nach System erkennen und übersetzen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Lektion 27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Einführung des PPA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Acht PC gleichzeitig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Übungen ähnlich wie L 25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Schwierigkeiten: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 25 führt PPP als Form und zugleich PC ein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Keine Beiordnung, kein präpositionaler Ausdruck als Übersetzungsmöglichkeit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214019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de-DE" smtClean="0"/>
              <a:t>Arbeitsheft L25</a:t>
            </a:r>
          </a:p>
          <a:p>
            <a:pPr lvl="1" eaLnBrk="1" hangingPunct="1"/>
            <a:r>
              <a:rPr lang="de-DE" smtClean="0"/>
              <a:t>1	PPP erkennen</a:t>
            </a:r>
          </a:p>
          <a:p>
            <a:pPr lvl="1" eaLnBrk="1" hangingPunct="1"/>
            <a:r>
              <a:rPr lang="de-DE" smtClean="0"/>
              <a:t>2	PPP bilden</a:t>
            </a:r>
          </a:p>
          <a:p>
            <a:pPr lvl="1" eaLnBrk="1" hangingPunct="1"/>
            <a:r>
              <a:rPr lang="de-DE" smtClean="0"/>
              <a:t>5+6       PC erkennen und übersetzen</a:t>
            </a:r>
          </a:p>
          <a:p>
            <a:pPr eaLnBrk="1" hangingPunct="1"/>
            <a:r>
              <a:rPr lang="de-DE" smtClean="0"/>
              <a:t>Arbeitsheft L27</a:t>
            </a:r>
          </a:p>
          <a:p>
            <a:pPr lvl="1" eaLnBrk="1" hangingPunct="1"/>
            <a:r>
              <a:rPr lang="de-DE" smtClean="0"/>
              <a:t>1	PPA erkennen</a:t>
            </a:r>
          </a:p>
          <a:p>
            <a:pPr lvl="1" eaLnBrk="1" hangingPunct="1"/>
            <a:r>
              <a:rPr lang="de-DE" smtClean="0"/>
              <a:t>2	Partizipien nach Kongruenz zuordnen</a:t>
            </a:r>
          </a:p>
          <a:p>
            <a:pPr lvl="1" eaLnBrk="1" hangingPunct="1"/>
            <a:r>
              <a:rPr lang="de-DE" smtClean="0"/>
              <a:t>4	Sprachvergleich E – F</a:t>
            </a:r>
          </a:p>
          <a:p>
            <a:pPr lvl="1" eaLnBrk="1" hangingPunct="1"/>
            <a:r>
              <a:rPr lang="de-DE" smtClean="0"/>
              <a:t>5+6	PC erkennen/bilden und übersetzen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 fontScale="5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7200" dirty="0"/>
              <a:t>Einführung PC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6000" dirty="0"/>
              <a:t>Lektionen </a:t>
            </a:r>
            <a:r>
              <a:rPr lang="de-DE" sz="6000" dirty="0" smtClean="0"/>
              <a:t>15 </a:t>
            </a:r>
            <a:r>
              <a:rPr lang="de-DE" sz="6000" dirty="0"/>
              <a:t>(PPP) und </a:t>
            </a:r>
            <a:r>
              <a:rPr lang="de-DE" sz="6000" dirty="0" smtClean="0"/>
              <a:t>17 </a:t>
            </a:r>
            <a:r>
              <a:rPr lang="de-DE" sz="6000" dirty="0"/>
              <a:t>(PPA)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6000" dirty="0" smtClean="0"/>
              <a:t>PC als satzwertige Konstruktion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6000" dirty="0" smtClean="0"/>
              <a:t>Zeitverhältnis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6000" dirty="0" smtClean="0"/>
              <a:t>Übersetzungsmöglichkeiten (L 15 und 17): </a:t>
            </a:r>
            <a:endParaRPr lang="de-DE" sz="60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6000" dirty="0"/>
              <a:t>    </a:t>
            </a:r>
            <a:r>
              <a:rPr lang="de-DE" sz="6000" dirty="0" smtClean="0"/>
              <a:t>Beiordnung /Nebensatz (=Adverbialsatz)/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6000" dirty="0"/>
              <a:t> </a:t>
            </a:r>
            <a:r>
              <a:rPr lang="de-DE" sz="6000" dirty="0" smtClean="0"/>
              <a:t>   präpositionale Verbindung und Relativsatz</a:t>
            </a:r>
            <a:endParaRPr lang="de-DE" sz="6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6000" dirty="0" smtClean="0"/>
              <a:t>Satzgliedfunktion (mit Betonung des Adverbiale)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6000" dirty="0" smtClean="0"/>
              <a:t>„feste“ PC-Wendungen (z.B. </a:t>
            </a:r>
            <a:r>
              <a:rPr lang="de-DE" sz="6000" dirty="0" err="1" smtClean="0"/>
              <a:t>amore</a:t>
            </a:r>
            <a:r>
              <a:rPr lang="de-DE" sz="6000" dirty="0" smtClean="0"/>
              <a:t> </a:t>
            </a:r>
            <a:r>
              <a:rPr lang="de-DE" sz="6000" dirty="0" err="1" smtClean="0"/>
              <a:t>captus</a:t>
            </a:r>
            <a:r>
              <a:rPr lang="de-DE" sz="60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pic>
        <p:nvPicPr>
          <p:cNvPr id="32771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052513"/>
            <a:ext cx="3744913" cy="5360987"/>
          </a:xfrm>
        </p:spPr>
      </p:pic>
      <p:pic>
        <p:nvPicPr>
          <p:cNvPr id="32772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082675"/>
            <a:ext cx="3906837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feld 2"/>
          <p:cNvSpPr txBox="1">
            <a:spLocks noChangeArrowheads="1"/>
          </p:cNvSpPr>
          <p:nvPr/>
        </p:nvSpPr>
        <p:spPr bwMode="auto">
          <a:xfrm>
            <a:off x="6227763" y="6380163"/>
            <a:ext cx="25019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Buchner, prima nova, TB, S. 104 + 105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dirty="0" smtClean="0"/>
              <a:t>Lektion 15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fünf PC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Übungen:  9   PC übersetzen (fakultativ)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Arbeitsheft (L 15 und L 17 ähnlich):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Was ich schon kann: PC erkennen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Mein Training: Kongruenzen erkennen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	     PC einfügen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dirty="0"/>
              <a:t>Lektion </a:t>
            </a:r>
            <a:r>
              <a:rPr lang="de-DE" sz="4000" dirty="0" smtClean="0"/>
              <a:t>17 </a:t>
            </a:r>
            <a:endParaRPr lang="de-DE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>
                <a:solidFill>
                  <a:prstClr val="black"/>
                </a:solidFill>
              </a:rPr>
              <a:t>Einführung des PPA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prstClr val="black"/>
                </a:solidFill>
              </a:rPr>
              <a:t>Sechs PC gleichzeitig, fünf PC vorzeitig</a:t>
            </a:r>
            <a:endParaRPr lang="de-DE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>
                <a:solidFill>
                  <a:prstClr val="black"/>
                </a:solidFill>
              </a:rPr>
              <a:t>Übungen ähnlich wie L </a:t>
            </a:r>
            <a:r>
              <a:rPr lang="de-DE" dirty="0" smtClean="0">
                <a:solidFill>
                  <a:prstClr val="black"/>
                </a:solidFill>
              </a:rPr>
              <a:t>15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 smtClean="0">
                <a:solidFill>
                  <a:prstClr val="black"/>
                </a:solidFill>
              </a:rPr>
              <a:t>Schwierigkeiten L 17: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prstClr val="black"/>
                </a:solidFill>
              </a:rPr>
              <a:t>Erstes PC ohne explizites Bezugswort (Subjekt des vorherigen Satzes / Personalendung </a:t>
            </a:r>
            <a:r>
              <a:rPr lang="de-DE" dirty="0" err="1" smtClean="0">
                <a:solidFill>
                  <a:prstClr val="black"/>
                </a:solidFill>
              </a:rPr>
              <a:t>Präd</a:t>
            </a:r>
            <a:r>
              <a:rPr lang="de-DE" dirty="0" smtClean="0">
                <a:solidFill>
                  <a:prstClr val="black"/>
                </a:solidFill>
              </a:rPr>
              <a:t>.)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prstClr val="black"/>
                </a:solidFill>
              </a:rPr>
              <a:t>PC mit Relativpronomen als Bezugswort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prstClr val="black"/>
                </a:solidFill>
              </a:rPr>
              <a:t>PC in Satz „ohne Prädikat“ (fehlendes „</a:t>
            </a:r>
            <a:r>
              <a:rPr lang="de-DE" dirty="0" err="1" smtClean="0">
                <a:solidFill>
                  <a:prstClr val="black"/>
                </a:solidFill>
              </a:rPr>
              <a:t>dixit</a:t>
            </a:r>
            <a:r>
              <a:rPr lang="de-DE" dirty="0" smtClean="0">
                <a:solidFill>
                  <a:prstClr val="black"/>
                </a:solidFill>
              </a:rPr>
              <a:t>“)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dirty="0"/>
              <a:t>Einführung PC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Lektionen </a:t>
            </a:r>
            <a:r>
              <a:rPr lang="de-DE" dirty="0" smtClean="0"/>
              <a:t>39 </a:t>
            </a:r>
            <a:r>
              <a:rPr lang="de-DE" dirty="0"/>
              <a:t>(PPP) und </a:t>
            </a:r>
            <a:r>
              <a:rPr lang="de-DE" dirty="0" smtClean="0"/>
              <a:t>41 </a:t>
            </a:r>
            <a:r>
              <a:rPr lang="de-DE" dirty="0"/>
              <a:t>(PPA)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Satzgliedfunktion </a:t>
            </a:r>
            <a:r>
              <a:rPr lang="de-DE" dirty="0"/>
              <a:t>Attribut oder Adverbiale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Übersetzungsmöglichkeiten: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   wörtlich / Relativsatz und </a:t>
            </a:r>
            <a:r>
              <a:rPr lang="de-DE" dirty="0" smtClean="0"/>
              <a:t>Adverbialsatz;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    Beiordnung / Präpositionalausdruck (L 41)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PC als satzwertige </a:t>
            </a:r>
            <a:r>
              <a:rPr lang="de-DE" dirty="0" smtClean="0"/>
              <a:t>Konstruktion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Zeitverhältnis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Lektion </a:t>
            </a:r>
            <a:r>
              <a:rPr lang="de-DE" sz="3600" dirty="0" smtClean="0"/>
              <a:t>39 </a:t>
            </a:r>
            <a:r>
              <a:rPr lang="de-DE" sz="3600" dirty="0"/>
              <a:t>Lesestück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insgesamt </a:t>
            </a:r>
            <a:r>
              <a:rPr lang="de-DE" dirty="0" smtClean="0"/>
              <a:t>sechs PC</a:t>
            </a:r>
            <a:endParaRPr lang="de-DE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Übungen</a:t>
            </a:r>
            <a:r>
              <a:rPr lang="de-DE" dirty="0" smtClean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Vor dem Lektionstext: G-</a:t>
            </a:r>
            <a:r>
              <a:rPr lang="de-DE" dirty="0" err="1" smtClean="0"/>
              <a:t>rammatikeinführung</a:t>
            </a:r>
            <a:r>
              <a:rPr lang="de-DE" dirty="0" smtClean="0"/>
              <a:t> und eine PC-Übung (jeweils Einzelsätze)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Nach dem Lektionstext: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4   PC übersetzen (dreimal </a:t>
            </a:r>
            <a:r>
              <a:rPr lang="de-DE" dirty="0" err="1" smtClean="0"/>
              <a:t>commotus</a:t>
            </a:r>
            <a:r>
              <a:rPr lang="de-DE" dirty="0" smtClean="0"/>
              <a:t> </a:t>
            </a:r>
            <a:r>
              <a:rPr lang="de-DE" dirty="0" err="1" smtClean="0"/>
              <a:t>u.ä.</a:t>
            </a:r>
            <a:r>
              <a:rPr lang="de-DE" dirty="0" smtClean="0"/>
              <a:t>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5   aus Adverbialsätzen/Relativsätzen PC formen (Zweck?)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Lektion 41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>
                <a:solidFill>
                  <a:prstClr val="black"/>
                </a:solidFill>
              </a:rPr>
              <a:t>Einführung des PPA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prstClr val="black"/>
                </a:solidFill>
              </a:rPr>
              <a:t>Acht PC </a:t>
            </a:r>
            <a:r>
              <a:rPr lang="de-DE" dirty="0">
                <a:solidFill>
                  <a:prstClr val="black"/>
                </a:solidFill>
              </a:rPr>
              <a:t>gleichzeitig, </a:t>
            </a:r>
            <a:r>
              <a:rPr lang="de-DE" dirty="0" smtClean="0">
                <a:solidFill>
                  <a:prstClr val="black"/>
                </a:solidFill>
              </a:rPr>
              <a:t>zwei PC </a:t>
            </a:r>
            <a:r>
              <a:rPr lang="de-DE" dirty="0">
                <a:solidFill>
                  <a:prstClr val="black"/>
                </a:solidFill>
              </a:rPr>
              <a:t>vorzeitig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>
                <a:solidFill>
                  <a:prstClr val="black"/>
                </a:solidFill>
              </a:rPr>
              <a:t>Übungen ähnlich wie L </a:t>
            </a:r>
            <a:r>
              <a:rPr lang="de-DE" dirty="0" smtClean="0">
                <a:solidFill>
                  <a:prstClr val="black"/>
                </a:solidFill>
              </a:rPr>
              <a:t>39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Arbeitsheft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 39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/>
              <a:t>Vorgegebene Partizipien in PC einfügen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/>
              <a:t>Zwei Sätze per PC verbinden (Relevanz</a:t>
            </a:r>
            <a:r>
              <a:rPr lang="de-DE" dirty="0" smtClean="0"/>
              <a:t>?)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 41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/>
              <a:t>Vorgegebene </a:t>
            </a:r>
            <a:r>
              <a:rPr lang="de-DE" dirty="0" smtClean="0"/>
              <a:t>Partizipien heraussuchen und </a:t>
            </a:r>
            <a:r>
              <a:rPr lang="de-DE" dirty="0"/>
              <a:t>in PC einfügen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dirty="0"/>
              <a:t>Einführung PC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Lektionen </a:t>
            </a:r>
            <a:r>
              <a:rPr lang="de-DE" dirty="0" smtClean="0"/>
              <a:t>27 </a:t>
            </a:r>
            <a:r>
              <a:rPr lang="de-DE" dirty="0"/>
              <a:t>(</a:t>
            </a:r>
            <a:r>
              <a:rPr lang="de-DE" dirty="0" smtClean="0"/>
              <a:t>PPA) </a:t>
            </a:r>
            <a:r>
              <a:rPr lang="de-DE" dirty="0"/>
              <a:t>und </a:t>
            </a:r>
            <a:r>
              <a:rPr lang="de-DE" dirty="0" smtClean="0"/>
              <a:t>28 </a:t>
            </a:r>
            <a:r>
              <a:rPr lang="de-DE" dirty="0"/>
              <a:t>(</a:t>
            </a:r>
            <a:r>
              <a:rPr lang="de-DE" dirty="0" smtClean="0"/>
              <a:t>PPP) [Reihenfolge!]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Übersetzungsmöglichkeiten</a:t>
            </a:r>
            <a:r>
              <a:rPr lang="de-DE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   wörtlich / Relativsatz und </a:t>
            </a:r>
            <a:r>
              <a:rPr lang="de-DE" dirty="0" smtClean="0"/>
              <a:t>Adverbialsatz /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</a:t>
            </a:r>
            <a:r>
              <a:rPr lang="de-DE" dirty="0" smtClean="0"/>
              <a:t>   Beiordnung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Satzgliedfunktion </a:t>
            </a:r>
            <a:r>
              <a:rPr lang="de-DE" dirty="0"/>
              <a:t>Attribut oder </a:t>
            </a:r>
            <a:r>
              <a:rPr lang="de-DE" dirty="0" smtClean="0"/>
              <a:t>Adverbiale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Zeitverhältnis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Methoden zum Finden/Analysieren eines </a:t>
            </a:r>
            <a:r>
              <a:rPr lang="de-DE" dirty="0" smtClean="0"/>
              <a:t>PC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Nicht erwähnt: satzwertige Konstruktion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Regel zur Kongruenz beim PC unklar</a:t>
            </a:r>
            <a:endParaRPr lang="de-DE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 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Lektion </a:t>
            </a:r>
            <a:r>
              <a:rPr lang="de-DE" sz="3600" dirty="0" smtClean="0"/>
              <a:t>27 </a:t>
            </a:r>
            <a:r>
              <a:rPr lang="de-DE" sz="3600" dirty="0"/>
              <a:t>Lesestück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insgesamt </a:t>
            </a:r>
            <a:r>
              <a:rPr lang="de-DE" dirty="0" smtClean="0"/>
              <a:t>sieben PC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Schwierigkeiten: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/>
              <a:t>L </a:t>
            </a:r>
            <a:r>
              <a:rPr lang="de-DE" dirty="0" smtClean="0"/>
              <a:t>27 </a:t>
            </a:r>
            <a:r>
              <a:rPr lang="de-DE" dirty="0"/>
              <a:t>führt </a:t>
            </a:r>
            <a:r>
              <a:rPr lang="de-DE" dirty="0" smtClean="0"/>
              <a:t>PPA </a:t>
            </a:r>
            <a:r>
              <a:rPr lang="de-DE" dirty="0"/>
              <a:t>als Form und zugleich PC </a:t>
            </a:r>
            <a:r>
              <a:rPr lang="de-DE" dirty="0" smtClean="0"/>
              <a:t>ein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PC im </a:t>
            </a:r>
            <a:r>
              <a:rPr lang="de-DE" dirty="0" err="1" smtClean="0"/>
              <a:t>ut</a:t>
            </a:r>
            <a:r>
              <a:rPr lang="de-DE" dirty="0" smtClean="0"/>
              <a:t>-Satz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Zwei PC mit „</a:t>
            </a:r>
            <a:r>
              <a:rPr lang="de-DE" dirty="0" err="1" smtClean="0"/>
              <a:t>iudicare</a:t>
            </a:r>
            <a:r>
              <a:rPr lang="de-DE" dirty="0" smtClean="0"/>
              <a:t>“ a) beurteilen   b) halten für</a:t>
            </a:r>
            <a:endParaRPr lang="de-DE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Übungen</a:t>
            </a:r>
            <a:r>
              <a:rPr lang="de-DE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1+9+11+12   Sätze mit PC übersetzen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10   Auf Deutsch(!) wörtliche PC-Übersetzungen in Adverbialsätze umformen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Lektion </a:t>
            </a:r>
            <a:r>
              <a:rPr lang="de-DE" sz="3600" dirty="0" smtClean="0"/>
              <a:t>28 </a:t>
            </a:r>
            <a:r>
              <a:rPr lang="de-DE" sz="3600" dirty="0"/>
              <a:t>Lesestück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insgesamt </a:t>
            </a:r>
            <a:r>
              <a:rPr lang="de-DE" dirty="0" smtClean="0"/>
              <a:t>fünf PC </a:t>
            </a:r>
            <a:r>
              <a:rPr lang="de-DE" dirty="0" err="1" smtClean="0"/>
              <a:t>glz</a:t>
            </a:r>
            <a:r>
              <a:rPr lang="de-DE" dirty="0" smtClean="0"/>
              <a:t>. und sechs PC </a:t>
            </a:r>
            <a:r>
              <a:rPr lang="de-DE" dirty="0" err="1" smtClean="0"/>
              <a:t>vz</a:t>
            </a:r>
            <a:r>
              <a:rPr lang="de-DE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Übungen ähnlich wie L 27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Schwierigkeiten</a:t>
            </a:r>
            <a:r>
              <a:rPr lang="de-DE" dirty="0" smtClean="0"/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Formulierung „Die Partizipialhandlung … muss im Passiv übersetzt werden“ entspricht nicht der Zielsprache Deutsch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Perfekt/Präteritum (nicht </a:t>
            </a:r>
            <a:r>
              <a:rPr lang="de-DE" dirty="0" err="1" smtClean="0"/>
              <a:t>Plsqu</a:t>
            </a:r>
            <a:r>
              <a:rPr lang="de-DE" dirty="0" smtClean="0"/>
              <a:t>.) gibt Vorzeitigkeit zum Präsens wieder</a:t>
            </a:r>
            <a:r>
              <a:rPr lang="de-DE" i="1" dirty="0" smtClean="0"/>
              <a:t> </a:t>
            </a:r>
            <a:endParaRPr lang="de-D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dirty="0"/>
              <a:t>Einführung PC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Lektionen </a:t>
            </a:r>
            <a:r>
              <a:rPr lang="de-DE" dirty="0" smtClean="0"/>
              <a:t>18/3 </a:t>
            </a:r>
            <a:r>
              <a:rPr lang="de-DE" dirty="0"/>
              <a:t>(PPP) und </a:t>
            </a:r>
            <a:r>
              <a:rPr lang="de-DE" dirty="0" smtClean="0"/>
              <a:t>19/2+3 </a:t>
            </a:r>
            <a:r>
              <a:rPr lang="de-DE" dirty="0"/>
              <a:t>(PPA)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PC als satzwertige Konstruktion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Satzgliedfunktion Attribut oder Adverbiale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Übersetzungsmöglichkeiten: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   wörtlich / Relativsatz und Adverbialsatz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Zeitverhältnis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Methoden zum Finden/Analysieren eines PC </a:t>
            </a: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„feste“ PC-Wendungen (z.B. </a:t>
            </a:r>
            <a:r>
              <a:rPr lang="de-DE" dirty="0" err="1"/>
              <a:t>amore</a:t>
            </a:r>
            <a:r>
              <a:rPr lang="de-DE" dirty="0"/>
              <a:t> </a:t>
            </a:r>
            <a:r>
              <a:rPr lang="de-DE" dirty="0" err="1" smtClean="0"/>
              <a:t>motus</a:t>
            </a:r>
            <a:r>
              <a:rPr lang="de-DE" dirty="0" smtClean="0"/>
              <a:t>)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Weitere Übersetzungsmöglichkeiten Präpositionalausdruck und Beiordnung (19/3)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  <p:sp>
        <p:nvSpPr>
          <p:cNvPr id="22835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 rtlCol="0">
            <a:normAutofit/>
          </a:bodyPr>
          <a:lstStyle/>
          <a:p>
            <a:pPr marL="3657600" lvl="8" indent="0">
              <a:buFont typeface="Arial" pitchFamily="34" charset="0"/>
              <a:buNone/>
              <a:defRPr/>
            </a:pPr>
            <a:r>
              <a:rPr lang="de-DE" sz="2800" dirty="0" smtClean="0"/>
              <a:t>   Ende des Textbandes:</a:t>
            </a:r>
          </a:p>
          <a:p>
            <a:pPr lvl="8">
              <a:defRPr/>
            </a:pPr>
            <a:r>
              <a:rPr lang="de-DE" sz="2400" dirty="0" smtClean="0"/>
              <a:t>Namensverzeichnis</a:t>
            </a:r>
          </a:p>
          <a:p>
            <a:pPr lvl="8">
              <a:defRPr/>
            </a:pPr>
            <a:r>
              <a:rPr lang="de-DE" sz="2400" dirty="0" smtClean="0"/>
              <a:t>Alphabetisches Vokabelverzeichnis (lat.-dt.)</a:t>
            </a:r>
          </a:p>
          <a:p>
            <a:pPr lvl="8">
              <a:defRPr/>
            </a:pPr>
            <a:endParaRPr lang="de-DE" sz="2800" dirty="0"/>
          </a:p>
          <a:p>
            <a:pPr marL="3657600" lvl="8" indent="0">
              <a:buFont typeface="Arial" pitchFamily="34" charset="0"/>
              <a:buNone/>
              <a:defRPr/>
            </a:pPr>
            <a:r>
              <a:rPr lang="de-DE" sz="2800" dirty="0" smtClean="0"/>
              <a:t>   Einband</a:t>
            </a:r>
          </a:p>
          <a:p>
            <a:pPr lvl="8">
              <a:defRPr/>
            </a:pPr>
            <a:r>
              <a:rPr lang="de-DE" sz="2400" dirty="0" smtClean="0"/>
              <a:t>Vorne: Karte von Rom</a:t>
            </a:r>
          </a:p>
          <a:p>
            <a:pPr marL="3657600" lvl="8" indent="0">
              <a:buFont typeface="Arial" pitchFamily="34" charset="0"/>
              <a:buNone/>
              <a:defRPr/>
            </a:pPr>
            <a:r>
              <a:rPr lang="de-DE" sz="2400" dirty="0"/>
              <a:t>	 </a:t>
            </a:r>
            <a:r>
              <a:rPr lang="de-DE" sz="2400" dirty="0" smtClean="0"/>
              <a:t>  Karte von Italien</a:t>
            </a:r>
          </a:p>
          <a:p>
            <a:pPr lvl="8">
              <a:defRPr/>
            </a:pPr>
            <a:r>
              <a:rPr lang="de-DE" sz="2400" dirty="0" smtClean="0"/>
              <a:t>Hinten: Karte des Imperium 	    Romanum</a:t>
            </a:r>
          </a:p>
          <a:p>
            <a:pPr lvl="8">
              <a:defRPr/>
            </a:pPr>
            <a:endParaRPr lang="de-DE" dirty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25538"/>
            <a:ext cx="37719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feld 2"/>
          <p:cNvSpPr txBox="1">
            <a:spLocks noChangeArrowheads="1"/>
          </p:cNvSpPr>
          <p:nvPr/>
        </p:nvSpPr>
        <p:spPr bwMode="auto">
          <a:xfrm>
            <a:off x="2051050" y="6507163"/>
            <a:ext cx="21907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Buchner, prima nova, TB, S. 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Lektion </a:t>
            </a:r>
            <a:r>
              <a:rPr lang="de-DE" sz="3600" dirty="0" smtClean="0"/>
              <a:t>18/3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Einführungssätze und zwei vorausgehende Übungen (zweite Übung anspruchsvoll)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Lesestück </a:t>
            </a:r>
            <a:r>
              <a:rPr lang="de-DE" smtClean="0"/>
              <a:t>insgesamt zehn PC</a:t>
            </a: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Folgeübung: vorgegebene Partizipien einsetzen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Lektion </a:t>
            </a:r>
            <a:r>
              <a:rPr lang="de-DE" sz="3600" dirty="0" smtClean="0"/>
              <a:t>19/2+3</a:t>
            </a:r>
            <a:endParaRPr lang="de-DE" sz="36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Einführungssätze </a:t>
            </a:r>
            <a:r>
              <a:rPr lang="de-DE" dirty="0" smtClean="0"/>
              <a:t>/vorausgehende Übungen / Folgeübungen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Lesestücke 9 PC </a:t>
            </a:r>
            <a:r>
              <a:rPr lang="de-DE" dirty="0" err="1" smtClean="0"/>
              <a:t>glz</a:t>
            </a:r>
            <a:r>
              <a:rPr lang="de-DE" dirty="0" smtClean="0"/>
              <a:t>. </a:t>
            </a:r>
            <a:r>
              <a:rPr lang="de-DE" dirty="0"/>
              <a:t>b</a:t>
            </a:r>
            <a:r>
              <a:rPr lang="de-DE" dirty="0" smtClean="0"/>
              <a:t>zw. 8 PC (4 </a:t>
            </a:r>
            <a:r>
              <a:rPr lang="de-DE" dirty="0" err="1" smtClean="0"/>
              <a:t>glz</a:t>
            </a:r>
            <a:r>
              <a:rPr lang="de-DE" dirty="0" smtClean="0"/>
              <a:t>. / 4 </a:t>
            </a:r>
            <a:r>
              <a:rPr lang="de-DE" dirty="0" err="1" smtClean="0"/>
              <a:t>vz</a:t>
            </a:r>
            <a:r>
              <a:rPr lang="de-DE" dirty="0" smtClean="0"/>
              <a:t>.)</a:t>
            </a:r>
            <a:endParaRPr lang="de-DE" dirty="0"/>
          </a:p>
        </p:txBody>
      </p:sp>
      <p:sp>
        <p:nvSpPr>
          <p:cNvPr id="22937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4819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mtClean="0"/>
              <a:t>    Begleitband</a:t>
            </a:r>
          </a:p>
          <a:p>
            <a:pPr lvl="1" eaLnBrk="1" hangingPunct="1"/>
            <a:r>
              <a:rPr lang="de-DE" sz="2400" smtClean="0"/>
              <a:t>Wortschatz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3263" y="981075"/>
            <a:ext cx="3960812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feld 2"/>
          <p:cNvSpPr txBox="1">
            <a:spLocks noChangeArrowheads="1"/>
          </p:cNvSpPr>
          <p:nvPr/>
        </p:nvSpPr>
        <p:spPr bwMode="auto">
          <a:xfrm>
            <a:off x="5222875" y="6421438"/>
            <a:ext cx="25892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© Buchner, prima nova, BB, S. 66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6867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mtClean="0"/>
              <a:t>    Begleitband</a:t>
            </a:r>
          </a:p>
          <a:p>
            <a:pPr lvl="1" eaLnBrk="1" hangingPunct="1"/>
            <a:r>
              <a:rPr lang="de-DE" sz="2400" smtClean="0"/>
              <a:t>Formenlehre und Syntax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052513"/>
            <a:ext cx="3648075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600" y="2276475"/>
            <a:ext cx="38004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feld 2"/>
          <p:cNvSpPr txBox="1">
            <a:spLocks noChangeArrowheads="1"/>
          </p:cNvSpPr>
          <p:nvPr/>
        </p:nvSpPr>
        <p:spPr bwMode="auto">
          <a:xfrm>
            <a:off x="611188" y="6518275"/>
            <a:ext cx="232727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Buchner, prima nova, BB, S.48</a:t>
            </a:r>
          </a:p>
        </p:txBody>
      </p:sp>
      <p:sp>
        <p:nvSpPr>
          <p:cNvPr id="36871" name="Textfeld 2"/>
          <p:cNvSpPr txBox="1">
            <a:spLocks noChangeArrowheads="1"/>
          </p:cNvSpPr>
          <p:nvPr/>
        </p:nvSpPr>
        <p:spPr bwMode="auto">
          <a:xfrm>
            <a:off x="6419850" y="6516688"/>
            <a:ext cx="24003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© Buchner, prima nova, BB, S.67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4800" dirty="0" smtClean="0"/>
              <a:t>Kriterien für ein gutes Lehrbuch</a:t>
            </a:r>
            <a:endParaRPr lang="de-DE" sz="4800" dirty="0"/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de-DE" sz="4000" smtClean="0"/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de-DE" sz="4000" smtClean="0"/>
              <a:t>Der </a:t>
            </a:r>
            <a:r>
              <a:rPr lang="de-DE" sz="4000" b="1" smtClean="0"/>
              <a:t>Umfang</a:t>
            </a:r>
            <a:r>
              <a:rPr lang="de-DE" sz="4000" smtClean="0"/>
              <a:t> des Lehrbuchs sollte in der zur Verfügung stehenden Zeit </a:t>
            </a:r>
            <a:r>
              <a:rPr lang="de-DE" sz="4000" b="1" smtClean="0"/>
              <a:t>zu</a:t>
            </a:r>
            <a:r>
              <a:rPr lang="de-DE" sz="4000" smtClean="0"/>
              <a:t> </a:t>
            </a:r>
            <a:r>
              <a:rPr lang="de-DE" sz="4000" b="1" smtClean="0"/>
              <a:t>bewältigen</a:t>
            </a:r>
            <a:r>
              <a:rPr lang="de-DE" sz="4000" smtClean="0"/>
              <a:t> sein!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7891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mtClean="0"/>
              <a:t>    Begleitband</a:t>
            </a:r>
          </a:p>
          <a:p>
            <a:pPr lvl="1" eaLnBrk="1" hangingPunct="1"/>
            <a:r>
              <a:rPr lang="de-DE" sz="2400" smtClean="0"/>
              <a:t>Methoden 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125538"/>
            <a:ext cx="376237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8" y="2530475"/>
            <a:ext cx="3729037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feld 2"/>
          <p:cNvSpPr txBox="1">
            <a:spLocks noChangeArrowheads="1"/>
          </p:cNvSpPr>
          <p:nvPr/>
        </p:nvSpPr>
        <p:spPr bwMode="auto">
          <a:xfrm>
            <a:off x="250825" y="6402388"/>
            <a:ext cx="21907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Buchner, prima nova, BB, S.10</a:t>
            </a:r>
          </a:p>
        </p:txBody>
      </p:sp>
      <p:sp>
        <p:nvSpPr>
          <p:cNvPr id="37895" name="Textfeld 2"/>
          <p:cNvSpPr txBox="1">
            <a:spLocks noChangeArrowheads="1"/>
          </p:cNvSpPr>
          <p:nvPr/>
        </p:nvSpPr>
        <p:spPr bwMode="auto">
          <a:xfrm>
            <a:off x="6084888" y="6402388"/>
            <a:ext cx="21907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© Buchner, prima nova, BB, S.68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8915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mtClean="0"/>
              <a:t>     </a:t>
            </a:r>
            <a:r>
              <a:rPr lang="de-DE" sz="3600" smtClean="0"/>
              <a:t>Inhalte</a:t>
            </a:r>
            <a:r>
              <a:rPr lang="de-DE" smtClean="0"/>
              <a:t> </a:t>
            </a:r>
          </a:p>
          <a:p>
            <a:pPr lvl="1" eaLnBrk="1" hangingPunct="1"/>
            <a:r>
              <a:rPr lang="de-DE" smtClean="0"/>
              <a:t>Keine Identifikationsfamilie</a:t>
            </a:r>
          </a:p>
          <a:p>
            <a:pPr lvl="1" eaLnBrk="1" hangingPunct="1"/>
            <a:r>
              <a:rPr lang="de-DE" smtClean="0"/>
              <a:t>Sequenzen in sich nicht immer inhaltlich durchgängig chronologisch/folgerichtig aufgebaut</a:t>
            </a:r>
          </a:p>
          <a:p>
            <a:pPr marL="914400" lvl="2" indent="0" eaLnBrk="1" hangingPunct="1">
              <a:buFont typeface="Arial" charset="0"/>
              <a:buNone/>
            </a:pPr>
            <a:r>
              <a:rPr lang="de-DE" smtClean="0"/>
              <a:t>Bsp: Sequenz „Mensch und Götter“</a:t>
            </a:r>
          </a:p>
          <a:p>
            <a:pPr marL="914400" lvl="2" indent="0" eaLnBrk="1" hangingPunct="1">
              <a:buFont typeface="Arial" charset="0"/>
              <a:buNone/>
            </a:pPr>
            <a:r>
              <a:rPr lang="de-DE" smtClean="0"/>
              <a:t>    L22 Äneas  </a:t>
            </a:r>
          </a:p>
          <a:p>
            <a:pPr marL="914400" lvl="2" indent="0" eaLnBrk="1" hangingPunct="1">
              <a:buFont typeface="Arial" charset="0"/>
              <a:buNone/>
            </a:pPr>
            <a:r>
              <a:rPr lang="de-DE" smtClean="0"/>
              <a:t>    L23 Krösus   </a:t>
            </a:r>
          </a:p>
          <a:p>
            <a:pPr marL="914400" lvl="2" indent="0" eaLnBrk="1" hangingPunct="1">
              <a:buFont typeface="Arial" charset="0"/>
              <a:buNone/>
            </a:pPr>
            <a:r>
              <a:rPr lang="de-DE" smtClean="0"/>
              <a:t>    L24 Pliniusbrief   </a:t>
            </a:r>
          </a:p>
          <a:p>
            <a:pPr marL="914400" lvl="2" indent="0" eaLnBrk="1" hangingPunct="1">
              <a:buFont typeface="Arial" charset="0"/>
              <a:buNone/>
            </a:pPr>
            <a:r>
              <a:rPr lang="de-DE" smtClean="0"/>
              <a:t>    L25 von Venus zu Augustus  </a:t>
            </a:r>
          </a:p>
          <a:p>
            <a:pPr marL="914400" lvl="2" indent="0" eaLnBrk="1" hangingPunct="1">
              <a:buFont typeface="Arial" charset="0"/>
              <a:buNone/>
            </a:pPr>
            <a:r>
              <a:rPr lang="de-DE" smtClean="0"/>
              <a:t>    L26 Livius: Triumph des Paullus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9939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de-DE" sz="3600" smtClean="0"/>
              <a:t>Arbeitsheft</a:t>
            </a:r>
          </a:p>
          <a:p>
            <a:pPr lvl="1" eaLnBrk="1" hangingPunct="1"/>
            <a:r>
              <a:rPr lang="de-DE" sz="3200" smtClean="0"/>
              <a:t>Pro Lektion eine Doppelseite Übungen</a:t>
            </a:r>
          </a:p>
          <a:p>
            <a:pPr lvl="1" eaLnBrk="1" hangingPunct="1"/>
            <a:r>
              <a:rPr lang="de-DE" sz="3200" smtClean="0"/>
              <a:t>„Teste dich selbst“ in unregelmäßigen Abständen (nach 4 – 7 Lektionen)</a:t>
            </a:r>
          </a:p>
          <a:p>
            <a:pPr lvl="1" eaLnBrk="1" hangingPunct="1"/>
            <a:r>
              <a:rPr lang="de-DE" sz="3200" smtClean="0"/>
              <a:t>Exkursseiten </a:t>
            </a:r>
          </a:p>
          <a:p>
            <a:pPr lvl="1" eaLnBrk="1" hangingPunct="1"/>
            <a:r>
              <a:rPr lang="de-DE" sz="3200" smtClean="0"/>
              <a:t>Lösungen in separatem Beiheft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4096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de-DE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004888"/>
            <a:ext cx="420052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004888"/>
            <a:ext cx="41719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feld 2"/>
          <p:cNvSpPr txBox="1">
            <a:spLocks noChangeArrowheads="1"/>
          </p:cNvSpPr>
          <p:nvPr/>
        </p:nvSpPr>
        <p:spPr bwMode="auto">
          <a:xfrm>
            <a:off x="6443663" y="6462713"/>
            <a:ext cx="25209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© Buchner, prima nova, AH1, S.20+21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43011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06475"/>
            <a:ext cx="3743325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1006475"/>
            <a:ext cx="3902075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feld 2"/>
          <p:cNvSpPr txBox="1">
            <a:spLocks noChangeArrowheads="1"/>
          </p:cNvSpPr>
          <p:nvPr/>
        </p:nvSpPr>
        <p:spPr bwMode="auto">
          <a:xfrm>
            <a:off x="6300788" y="6430963"/>
            <a:ext cx="251936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© Buchner, prima nova, AH1, S.18+19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pic>
        <p:nvPicPr>
          <p:cNvPr id="44035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125538"/>
            <a:ext cx="3743325" cy="5435600"/>
          </a:xfrm>
        </p:spPr>
      </p:pic>
      <p:pic>
        <p:nvPicPr>
          <p:cNvPr id="44036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25538"/>
            <a:ext cx="4030662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feld 2"/>
          <p:cNvSpPr txBox="1">
            <a:spLocks noChangeArrowheads="1"/>
          </p:cNvSpPr>
          <p:nvPr/>
        </p:nvSpPr>
        <p:spPr bwMode="auto">
          <a:xfrm>
            <a:off x="6300788" y="6559550"/>
            <a:ext cx="25923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© Buchner, prima nova, AH1, S.50+51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45059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de-DE" smtClean="0"/>
              <a:t>Grammatische Progression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Ähnlich wie z.B. „Felix neu“ oder „prima A“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3.Sg a-, e-, kons. Konj. + esse; ges. Präsens ab L 5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a-, o-, 3. Dekl. parallel (L 1 – L 28)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Akk. – Abl. – Gen. – Dat.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Perfekt ab L 11, Imperfekt ab L 20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AcI L 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4608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de-DE" smtClean="0"/>
              <a:t>Grammatische Progression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Adjektive (o-/a-) L 13; Adjektive (3. Dekl) ab L 17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PC ab L 25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Abl.abs. ab L 30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Konjunktiv L 37 – L 41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Gerundium / Gerundivum L 43/44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47107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de-DE" sz="3600" smtClean="0"/>
              <a:t>Layout</a:t>
            </a:r>
          </a:p>
          <a:p>
            <a:pPr lvl="1" eaLnBrk="1" hangingPunct="1"/>
            <a:r>
              <a:rPr lang="de-DE" sz="3200" smtClean="0"/>
              <a:t>Übersichtlich</a:t>
            </a:r>
          </a:p>
          <a:p>
            <a:pPr lvl="1" eaLnBrk="1" hangingPunct="1"/>
            <a:r>
              <a:rPr lang="de-DE" sz="3200" smtClean="0"/>
              <a:t>Schriftgröße / Zeilenabstand angemessen</a:t>
            </a:r>
          </a:p>
          <a:p>
            <a:pPr lvl="1" eaLnBrk="1" hangingPunct="1"/>
            <a:r>
              <a:rPr lang="de-DE" sz="3200" smtClean="0"/>
              <a:t>Farbigkeit dient der Hervorhebung</a:t>
            </a:r>
          </a:p>
          <a:p>
            <a:pPr lvl="1" eaLnBrk="1" hangingPunct="1"/>
            <a:r>
              <a:rPr lang="de-DE" sz="3200" smtClean="0"/>
              <a:t>Viele Fotos, wenig Zeichnungen</a:t>
            </a:r>
          </a:p>
          <a:p>
            <a:pPr lvl="1" eaLnBrk="1" hangingPunct="1"/>
            <a:r>
              <a:rPr lang="de-DE" sz="3200" smtClean="0"/>
              <a:t>Bebilderung sachlich, informativ, „intellektuell“ ansprechend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 smtClean="0"/>
              <a:t>Bildquellennachweis: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prima </a:t>
            </a:r>
            <a:r>
              <a:rPr lang="de-DE" sz="2400" dirty="0" err="1" smtClean="0"/>
              <a:t>nova</a:t>
            </a:r>
            <a:r>
              <a:rPr lang="de-DE" sz="2400" dirty="0" smtClean="0"/>
              <a:t>  LATEIN LERNEN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Hrsg. </a:t>
            </a:r>
            <a:r>
              <a:rPr lang="de-DE" sz="2400" dirty="0" err="1" smtClean="0"/>
              <a:t>Clementz</a:t>
            </a:r>
            <a:r>
              <a:rPr lang="de-DE" sz="2400" dirty="0" smtClean="0"/>
              <a:t> Utz, Andrea Kammerer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Buchner-Verlag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Abkürzungen:  	TB = Textband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/>
              <a:t>	</a:t>
            </a:r>
            <a:r>
              <a:rPr lang="de-DE" sz="2400" dirty="0" smtClean="0"/>
              <a:t>		BB = Begleitband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/>
              <a:t>	</a:t>
            </a:r>
            <a:r>
              <a:rPr lang="de-DE" sz="2400" dirty="0" smtClean="0"/>
              <a:t>		AH = Arbeitsheft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4800" dirty="0" smtClean="0"/>
              <a:t>Kriterien für ein gutes Lehrbuch</a:t>
            </a:r>
            <a:endParaRPr lang="de-DE" sz="4800" dirty="0"/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z="4000" smtClean="0"/>
              <a:t>Präsentation des relevanten Stoffs in angemessener Progression und einleuchtender Reihenfolge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4000" smtClean="0">
                <a:latin typeface="Arial" charset="0"/>
                <a:cs typeface="Arial" charset="0"/>
              </a:rPr>
              <a:t>→  </a:t>
            </a:r>
            <a:r>
              <a:rPr lang="de-DE" i="1" u="sng" smtClean="0">
                <a:latin typeface="Arial" charset="0"/>
                <a:cs typeface="Arial" charset="0"/>
              </a:rPr>
              <a:t>Output-Orientierung</a:t>
            </a:r>
            <a:r>
              <a:rPr lang="de-DE" smtClean="0">
                <a:latin typeface="Arial" charset="0"/>
                <a:cs typeface="Arial" charset="0"/>
              </a:rPr>
              <a:t> 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mtClean="0">
                <a:latin typeface="Arial" charset="0"/>
                <a:cs typeface="Arial" charset="0"/>
              </a:rPr>
              <a:t>	</a:t>
            </a:r>
            <a:r>
              <a:rPr lang="de-DE" i="1" smtClean="0">
                <a:latin typeface="Arial" charset="0"/>
                <a:cs typeface="Arial" charset="0"/>
              </a:rPr>
              <a:t>- traditionelle Inhalte kein Selbstzweck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i="1" smtClean="0">
                <a:latin typeface="Arial" charset="0"/>
                <a:cs typeface="Arial" charset="0"/>
              </a:rPr>
              <a:t>	- deklaratives Wissen und Kompetenz</a:t>
            </a:r>
            <a:endParaRPr lang="de-DE" i="1" smtClean="0"/>
          </a:p>
          <a:p>
            <a:pPr marL="0" indent="0" eaLnBrk="1" hangingPunct="1">
              <a:buFont typeface="Arial" charset="0"/>
              <a:buNone/>
            </a:pPr>
            <a:endParaRPr lang="de-DE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Grundl</a:t>
            </a:r>
            <a:r>
              <a:rPr lang="de-DE" sz="4000" dirty="0"/>
              <a:t>egendes </a:t>
            </a:r>
            <a:r>
              <a:rPr lang="de-DE" sz="4000" dirty="0" smtClean="0"/>
              <a:t>Material</a:t>
            </a:r>
            <a:endParaRPr lang="de-DE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3-bändige Ausgabe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Band 1: 12 (+1) Lektionen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Band 2: 12 Lektionen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Band 3: 12 Lektionen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Gesamtausgabe: 36 (+1) Lektionen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Grammatikbegleithefte 1-3 bzw. Grammatik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Arbeitsheft mit Lösungs-CD </a:t>
            </a:r>
            <a:r>
              <a:rPr lang="de-DE" dirty="0"/>
              <a:t>+ Lernsoftware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  <p:pic>
        <p:nvPicPr>
          <p:cNvPr id="49156" name="Picture 2" descr="http://www.cornelsen.de/bgd/97/83/06/12/01/07/4/9783061201074_COVER2D_4C_B1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950" y="1125538"/>
            <a:ext cx="1420813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feld 2"/>
          <p:cNvSpPr txBox="1">
            <a:spLocks noChangeArrowheads="1"/>
          </p:cNvSpPr>
          <p:nvPr/>
        </p:nvSpPr>
        <p:spPr bwMode="auto">
          <a:xfrm>
            <a:off x="6707188" y="6165850"/>
            <a:ext cx="21907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© Cornelsen, VIA MEA, SB1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Weitere </a:t>
            </a:r>
            <a:r>
              <a:rPr lang="de-DE" sz="3600" dirty="0" smtClean="0"/>
              <a:t>Materialien</a:t>
            </a:r>
            <a:endParaRPr lang="de-DE" sz="3600" dirty="0"/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Vokabelheft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Lehrerhandbuch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Digitale Unterrichtsvorbereitung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Whiteboardmaterial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Fördermaterial mit CD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Fördermaterialgenerator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Aufbau eines Einzelbandes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1. Abschnitt: Lektionen </a:t>
            </a:r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Nach jeweils 3 Lektionen doppelseitiger Test und Doppelseite „Heute und damals“</a:t>
            </a:r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2. Abschnitt „lesen – verstehen – übersetzen“ Übersetzungs- und Methodentraining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3. Abschnitt: Vokabeln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52227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de-DE" sz="3600" smtClean="0"/>
              <a:t>Aufbau eines Einzelbandes</a:t>
            </a:r>
          </a:p>
          <a:p>
            <a:pPr lvl="1" eaLnBrk="1" hangingPunct="1">
              <a:spcAft>
                <a:spcPts val="1200"/>
              </a:spcAft>
            </a:pPr>
            <a:r>
              <a:rPr lang="de-DE" sz="3200" smtClean="0"/>
              <a:t>Anhang</a:t>
            </a:r>
          </a:p>
          <a:p>
            <a:pPr lvl="2" eaLnBrk="1" hangingPunct="1"/>
            <a:r>
              <a:rPr lang="de-DE" sz="2800" smtClean="0"/>
              <a:t>Zeittafel</a:t>
            </a:r>
          </a:p>
          <a:p>
            <a:pPr lvl="2" eaLnBrk="1" hangingPunct="1"/>
            <a:r>
              <a:rPr lang="de-DE" sz="2800" smtClean="0"/>
              <a:t>Namensregister</a:t>
            </a:r>
          </a:p>
          <a:p>
            <a:pPr lvl="2" eaLnBrk="1" hangingPunct="1"/>
            <a:r>
              <a:rPr lang="de-DE" sz="2800" smtClean="0"/>
              <a:t>Alphabetisches Vokabelverzeichnis</a:t>
            </a:r>
          </a:p>
          <a:p>
            <a:pPr lvl="2" eaLnBrk="1" hangingPunct="1"/>
            <a:r>
              <a:rPr lang="de-DE" sz="2800" smtClean="0"/>
              <a:t>Unregelmäßige Verben</a:t>
            </a:r>
          </a:p>
          <a:p>
            <a:pPr lvl="2" eaLnBrk="1" hangingPunct="1"/>
            <a:r>
              <a:rPr lang="de-DE" sz="2800" smtClean="0"/>
              <a:t>Lösungen zu den Tests im Buch</a:t>
            </a:r>
          </a:p>
          <a:p>
            <a:pPr lvl="1" eaLnBrk="1" hangingPunct="1"/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53251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/>
          <a:lstStyle/>
          <a:p>
            <a:pPr eaLnBrk="1" hangingPunct="1"/>
            <a:r>
              <a:rPr lang="de-DE" sz="3600" smtClean="0"/>
              <a:t>Aufbau einer Einzellektion</a:t>
            </a:r>
          </a:p>
          <a:p>
            <a:pPr lvl="1" eaLnBrk="1" hangingPunct="1"/>
            <a:r>
              <a:rPr lang="de-DE" sz="3200" smtClean="0"/>
              <a:t>2 Doppelseiten</a:t>
            </a:r>
          </a:p>
          <a:p>
            <a:pPr lvl="1" eaLnBrk="1" hangingPunct="1"/>
            <a:r>
              <a:rPr lang="de-DE" sz="3200" smtClean="0"/>
              <a:t>Seite 1+2: Lektionstext mit Infokasten und Aufgaben (kreativ / textvorerschließend / grammatisch) zum Text </a:t>
            </a:r>
          </a:p>
          <a:p>
            <a:pPr lvl="1" eaLnBrk="1" hangingPunct="1"/>
            <a:r>
              <a:rPr lang="de-DE" sz="3200" smtClean="0"/>
              <a:t>Seite 3+4: Übungen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pic>
        <p:nvPicPr>
          <p:cNvPr id="54275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052513"/>
            <a:ext cx="3641725" cy="5472112"/>
          </a:xfrm>
        </p:spPr>
      </p:pic>
      <p:pic>
        <p:nvPicPr>
          <p:cNvPr id="54276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7888" y="1052513"/>
            <a:ext cx="381635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feld 2"/>
          <p:cNvSpPr txBox="1">
            <a:spLocks noChangeArrowheads="1"/>
          </p:cNvSpPr>
          <p:nvPr/>
        </p:nvSpPr>
        <p:spPr bwMode="auto">
          <a:xfrm>
            <a:off x="6342063" y="6559550"/>
            <a:ext cx="25511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Cornelsen, VIA MEA, SB2, S.46+47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Übungsseiten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Alle Übungen durch Symbole nach Typ und nach Schwierigkeitsgrad (0 – 2 Sternchen) geordnet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W-</a:t>
            </a:r>
            <a:r>
              <a:rPr lang="de-DE" dirty="0" err="1" smtClean="0"/>
              <a:t>ortschatz</a:t>
            </a:r>
            <a:r>
              <a:rPr lang="de-DE" dirty="0" smtClean="0"/>
              <a:t> / F-</a:t>
            </a:r>
            <a:r>
              <a:rPr lang="de-DE" dirty="0" err="1" smtClean="0"/>
              <a:t>ormen</a:t>
            </a:r>
            <a:r>
              <a:rPr lang="de-DE" dirty="0" smtClean="0"/>
              <a:t> / S-</a:t>
            </a:r>
            <a:r>
              <a:rPr lang="de-DE" dirty="0" err="1" smtClean="0"/>
              <a:t>yntax</a:t>
            </a:r>
            <a:r>
              <a:rPr lang="de-DE" dirty="0" smtClean="0"/>
              <a:t> /      			</a:t>
            </a:r>
            <a:r>
              <a:rPr lang="de-DE" dirty="0"/>
              <a:t> </a:t>
            </a:r>
            <a:r>
              <a:rPr lang="de-DE" dirty="0" smtClean="0"/>
              <a:t>    Texterschließung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de-DE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590925"/>
            <a:ext cx="77914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652963"/>
            <a:ext cx="1381125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2063" y="2946400"/>
            <a:ext cx="476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Textfeld 2"/>
          <p:cNvSpPr txBox="1">
            <a:spLocks noChangeArrowheads="1"/>
          </p:cNvSpPr>
          <p:nvPr/>
        </p:nvSpPr>
        <p:spPr bwMode="auto">
          <a:xfrm>
            <a:off x="4205288" y="6021388"/>
            <a:ext cx="46291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© Cornelsen, www.cornelsen.de/lehrkraefte/reihe/r-5832/ra/materialien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5632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/>
          <a:lstStyle/>
          <a:p>
            <a:pPr eaLnBrk="1" hangingPunct="1"/>
            <a:r>
              <a:rPr lang="de-DE" smtClean="0"/>
              <a:t>Übungsseiten</a:t>
            </a:r>
          </a:p>
          <a:p>
            <a:pPr lvl="1" eaLnBrk="1" hangingPunct="1"/>
            <a:r>
              <a:rPr lang="de-DE" smtClean="0"/>
              <a:t>Insgesamt 4 + 2 verschiedene Symbole</a:t>
            </a:r>
          </a:p>
          <a:p>
            <a:pPr lvl="1" eaLnBrk="1" hangingPunct="1"/>
            <a:r>
              <a:rPr lang="de-DE" smtClean="0"/>
              <a:t>3 Schwierigkeitsgrade/ Anspruchsniveaus</a:t>
            </a:r>
          </a:p>
          <a:p>
            <a:pPr lvl="1" eaLnBrk="1" hangingPunct="1"/>
            <a:r>
              <a:rPr lang="de-DE" smtClean="0"/>
              <a:t>Blaue Überschrift: verbindliche Aufgabe</a:t>
            </a:r>
          </a:p>
          <a:p>
            <a:pPr lvl="1" eaLnBrk="1" hangingPunct="1"/>
            <a:r>
              <a:rPr lang="de-DE" smtClean="0"/>
              <a:t>Violette Überschrift: fakultative Aufgabe</a:t>
            </a:r>
          </a:p>
          <a:p>
            <a:pPr lvl="1" eaLnBrk="1" hangingPunct="1"/>
            <a:r>
              <a:rPr lang="de-DE" smtClean="0"/>
              <a:t>Vorbereitungsaufgabe für nächste Lektion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pic>
        <p:nvPicPr>
          <p:cNvPr id="57347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981075"/>
            <a:ext cx="3959225" cy="5529263"/>
          </a:xfrm>
        </p:spPr>
      </p:pic>
      <p:pic>
        <p:nvPicPr>
          <p:cNvPr id="57348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81075"/>
            <a:ext cx="3979863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feld 2"/>
          <p:cNvSpPr txBox="1">
            <a:spLocks noChangeArrowheads="1"/>
          </p:cNvSpPr>
          <p:nvPr/>
        </p:nvSpPr>
        <p:spPr bwMode="auto">
          <a:xfrm>
            <a:off x="6361113" y="6559550"/>
            <a:ext cx="253206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Cornelsen, VIA MEA, SB2, S.48+49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pic>
        <p:nvPicPr>
          <p:cNvPr id="58371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981075"/>
            <a:ext cx="3887787" cy="5472113"/>
          </a:xfrm>
        </p:spPr>
      </p:pic>
      <p:pic>
        <p:nvPicPr>
          <p:cNvPr id="58372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81075"/>
            <a:ext cx="403701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feld 2"/>
          <p:cNvSpPr txBox="1">
            <a:spLocks noChangeArrowheads="1"/>
          </p:cNvSpPr>
          <p:nvPr/>
        </p:nvSpPr>
        <p:spPr bwMode="auto">
          <a:xfrm>
            <a:off x="6227763" y="6473825"/>
            <a:ext cx="26654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© Cornelsen, VIA MEA, SB2, S.58+59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4800" dirty="0" smtClean="0"/>
              <a:t>Kriterien für ein gutes Lehrbuch</a:t>
            </a:r>
            <a:endParaRPr lang="de-DE" sz="4800" dirty="0"/>
          </a:p>
        </p:txBody>
      </p:sp>
      <p:sp>
        <p:nvSpPr>
          <p:cNvPr id="174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z="4000" smtClean="0"/>
              <a:t>Unterstützung bei Diagnose und Rückmeldung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4000" smtClean="0">
                <a:latin typeface="Arial" charset="0"/>
                <a:cs typeface="Arial" charset="0"/>
              </a:rPr>
              <a:t>→</a:t>
            </a:r>
            <a:r>
              <a:rPr lang="de-DE" smtClean="0">
                <a:latin typeface="Arial" charset="0"/>
                <a:cs typeface="Arial" charset="0"/>
              </a:rPr>
              <a:t> </a:t>
            </a:r>
            <a:r>
              <a:rPr lang="de-DE" u="sng" smtClean="0">
                <a:latin typeface="Arial" charset="0"/>
                <a:cs typeface="Arial" charset="0"/>
              </a:rPr>
              <a:t>Individuelle Förderung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mtClean="0">
                <a:latin typeface="Arial" charset="0"/>
                <a:cs typeface="Arial" charset="0"/>
              </a:rPr>
              <a:t>	- Lernstandsdiagnosen als Basis der 	  Beratung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mtClean="0">
                <a:latin typeface="Arial" charset="0"/>
                <a:cs typeface="Arial" charset="0"/>
              </a:rPr>
              <a:t>	- binnendifferenzierte Materialien</a:t>
            </a:r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pic>
        <p:nvPicPr>
          <p:cNvPr id="59395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1041400"/>
            <a:ext cx="4032250" cy="5340350"/>
          </a:xfrm>
        </p:spPr>
      </p:pic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5148263" y="1628775"/>
            <a:ext cx="3671887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Beispiel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     Vokabelseite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 smtClean="0"/>
              <a:t>Keine Wiederholungs-vokabeln </a:t>
            </a:r>
            <a:r>
              <a:rPr lang="de-DE" sz="2800" dirty="0"/>
              <a:t>zu Beginn  </a:t>
            </a:r>
            <a:r>
              <a:rPr lang="de-DE" sz="2800" dirty="0" smtClean="0"/>
              <a:t>einer </a:t>
            </a:r>
            <a:r>
              <a:rPr lang="de-DE" sz="2800" dirty="0"/>
              <a:t>Lektion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  <p:sp>
        <p:nvSpPr>
          <p:cNvPr id="59397" name="Textfeld 2"/>
          <p:cNvSpPr txBox="1">
            <a:spLocks noChangeArrowheads="1"/>
          </p:cNvSpPr>
          <p:nvPr/>
        </p:nvSpPr>
        <p:spPr bwMode="auto">
          <a:xfrm>
            <a:off x="611188" y="6381750"/>
            <a:ext cx="21907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© Cornelsen, VIA MEA, SB2, S.90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Grammatik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000" dirty="0" smtClean="0"/>
              <a:t>Jede Lektion beginnt mit schülergerechter Erklärung, was in der Lektion behandelt wird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000" dirty="0" smtClean="0"/>
              <a:t>Relativ viele Bilder, die jedoch nicht immer den grammatikalischen Inhalt unterstützen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000" dirty="0" smtClean="0"/>
              <a:t>Farbliche Hervorhebung der wichtigen Elemente könnte deutlicher sein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000" dirty="0" smtClean="0"/>
              <a:t>Keine aufschlussgebende Verzahnung Buch – Grammatik im Inhaltsverzeichnis der Grammatik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pic>
        <p:nvPicPr>
          <p:cNvPr id="63491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052513"/>
            <a:ext cx="4175125" cy="5327650"/>
          </a:xfrm>
        </p:spPr>
      </p:pic>
      <p:pic>
        <p:nvPicPr>
          <p:cNvPr id="63492" name="Grafi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052513"/>
            <a:ext cx="374015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feld 2"/>
          <p:cNvSpPr txBox="1">
            <a:spLocks noChangeArrowheads="1"/>
          </p:cNvSpPr>
          <p:nvPr/>
        </p:nvSpPr>
        <p:spPr bwMode="auto">
          <a:xfrm>
            <a:off x="6045200" y="6400800"/>
            <a:ext cx="27749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© Cornelsen, VIA MEA, GB1, S.26+27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Arbeitsheft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Tabellarien in den Umschlagklappen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Zu jeder Lektion 5 Seiten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„Was ich schon kann“ - Selbstdiagnose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„Mein Training“ - gegebenenfalls zur Nachbesserung / Festigung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„Mein Test“ – Kontrolle, ob alles ‚sitzt‘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 Alle Lösungen (nur) auf CD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Arbeitsheft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/>
              <a:t>Alle Aufgaben mit Symbolen wie im Buch</a:t>
            </a:r>
            <a:endParaRPr lang="de-DE" sz="32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„Was ich schon kann“ und „Mein Test“ mit klaren Rückverweisen, falls etwas nicht gekonnt wurde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spc="-10" dirty="0" smtClean="0"/>
              <a:t>Für ‚Könner‘ alle 2 Lektionen „Mein Extra-Training“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de-DE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pic>
        <p:nvPicPr>
          <p:cNvPr id="67587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035050"/>
            <a:ext cx="4032250" cy="5418138"/>
          </a:xfrm>
        </p:spPr>
      </p:pic>
      <p:pic>
        <p:nvPicPr>
          <p:cNvPr id="67588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3588" y="1052513"/>
            <a:ext cx="39592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feld 2"/>
          <p:cNvSpPr txBox="1">
            <a:spLocks noChangeArrowheads="1"/>
          </p:cNvSpPr>
          <p:nvPr/>
        </p:nvSpPr>
        <p:spPr bwMode="auto">
          <a:xfrm>
            <a:off x="5846763" y="6526213"/>
            <a:ext cx="28289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© Cornelsen, VIA MEA, AH1, S. 30+31   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pic>
        <p:nvPicPr>
          <p:cNvPr id="68611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981075"/>
            <a:ext cx="4032250" cy="5576888"/>
          </a:xfrm>
        </p:spPr>
      </p:pic>
      <p:pic>
        <p:nvPicPr>
          <p:cNvPr id="68612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981075"/>
            <a:ext cx="3871913" cy="55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feld 2"/>
          <p:cNvSpPr txBox="1">
            <a:spLocks noChangeArrowheads="1"/>
          </p:cNvSpPr>
          <p:nvPr/>
        </p:nvSpPr>
        <p:spPr bwMode="auto">
          <a:xfrm>
            <a:off x="6176963" y="6561138"/>
            <a:ext cx="27162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© Cornelsen, VIA MEA, AH1, S.32+33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69635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/>
          <a:lstStyle/>
          <a:p>
            <a:pPr eaLnBrk="1" hangingPunct="1"/>
            <a:r>
              <a:rPr lang="de-DE" smtClean="0"/>
              <a:t>Grammatische Progression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3.Sg a-, e- Konj. + esse; ges. Präsens (auch i-Konj.) ab L 3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a-, o- Dekl. (L 1 – L 6)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Akk. – Gen. – Dat. – Abl. (L 6)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Perfekt + Imperfekt beide (!) L 8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AcI L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70659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/>
          <a:lstStyle/>
          <a:p>
            <a:pPr eaLnBrk="1" hangingPunct="1"/>
            <a:r>
              <a:rPr lang="de-DE" smtClean="0"/>
              <a:t>Grammatische Progression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Adjektive (o-/a-) L 2 (!); Adjektive (3. Dekl) ab L 13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PC ab L 15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Abl.abs. ab L 19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Konjunktiv L 21 – L 25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Gerundium L 25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Gerundivum L 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7168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/>
          <a:lstStyle/>
          <a:p>
            <a:pPr eaLnBrk="1" hangingPunct="1"/>
            <a:r>
              <a:rPr lang="de-DE" sz="3600" smtClean="0"/>
              <a:t>Layout</a:t>
            </a:r>
          </a:p>
          <a:p>
            <a:pPr lvl="1" eaLnBrk="1" hangingPunct="1"/>
            <a:r>
              <a:rPr lang="de-DE" sz="3200" smtClean="0"/>
              <a:t>Schriftbild deutlich</a:t>
            </a:r>
          </a:p>
          <a:p>
            <a:pPr lvl="1" eaLnBrk="1" hangingPunct="1"/>
            <a:r>
              <a:rPr lang="de-DE" sz="3200" smtClean="0"/>
              <a:t>Vokabeln durch Rahmenlinien getrennt</a:t>
            </a:r>
          </a:p>
          <a:p>
            <a:pPr lvl="1" eaLnBrk="1" hangingPunct="1"/>
            <a:r>
              <a:rPr lang="de-DE" sz="3200" smtClean="0"/>
              <a:t>Inhaltsverzeichnis Anfang Textbuch könnte deutlicher sein</a:t>
            </a:r>
          </a:p>
          <a:p>
            <a:pPr lvl="1" eaLnBrk="1" hangingPunct="1"/>
            <a:r>
              <a:rPr lang="de-DE" sz="3200" smtClean="0"/>
              <a:t>Keine Verzahnung mit Inhaltsverzeichnis der Grammatikhefte</a:t>
            </a:r>
          </a:p>
          <a:p>
            <a:pPr lvl="1" eaLnBrk="1" hangingPunct="1"/>
            <a:r>
              <a:rPr lang="de-DE" sz="3200" smtClean="0"/>
              <a:t>Textbuch: viele Zeichnungen, weniger Fotos</a:t>
            </a:r>
          </a:p>
          <a:p>
            <a:pPr lvl="1" eaLnBrk="1" hangingPunct="1"/>
            <a:r>
              <a:rPr lang="de-DE" sz="3200" smtClean="0"/>
              <a:t>Zeichnungen nicht jedermanns Geschmack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4800" dirty="0" smtClean="0"/>
              <a:t>Kriterien für ein gutes Lehrbuch</a:t>
            </a:r>
            <a:endParaRPr lang="de-DE" sz="4800" dirty="0"/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z="4000" smtClean="0"/>
              <a:t>Entlastung des Lehrers durch vielfältiges Übungsmaterial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4000" smtClean="0">
                <a:latin typeface="Arial" charset="0"/>
                <a:cs typeface="Arial" charset="0"/>
              </a:rPr>
              <a:t>→ </a:t>
            </a:r>
            <a:r>
              <a:rPr lang="de-DE" i="1" u="sng" smtClean="0">
                <a:latin typeface="Arial" charset="0"/>
                <a:cs typeface="Arial" charset="0"/>
              </a:rPr>
              <a:t>Üben als Gegenstand des Unterrichts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i="1" smtClean="0">
                <a:latin typeface="Arial" charset="0"/>
                <a:cs typeface="Arial" charset="0"/>
              </a:rPr>
              <a:t>	- Üben im Unterricht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i="1" smtClean="0">
                <a:latin typeface="Arial" charset="0"/>
                <a:cs typeface="Arial" charset="0"/>
              </a:rPr>
              <a:t>	- Wechsel der Übungsformen und 		   Methoden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i="1" smtClean="0">
                <a:latin typeface="Arial" charset="0"/>
                <a:cs typeface="Arial" charset="0"/>
              </a:rPr>
              <a:t>	- Planung häuslichen Lernverhaltens </a:t>
            </a:r>
            <a:endParaRPr lang="de-DE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VIA MEA  VIA MEA  VIA MEA  VIA MEA  VIA MEA  VIA MEA  VIA MEA  VIA MEA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27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>
                <a:solidFill>
                  <a:prstClr val="black"/>
                </a:solidFill>
              </a:rPr>
              <a:t>Bildquellennachweis: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>
                <a:solidFill>
                  <a:prstClr val="black"/>
                </a:solidFill>
              </a:rPr>
              <a:t>VIA MEA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Hrsg. </a:t>
            </a:r>
            <a:r>
              <a:rPr lang="de-DE" sz="2400" dirty="0" smtClean="0">
                <a:solidFill>
                  <a:prstClr val="black"/>
                </a:solidFill>
              </a:rPr>
              <a:t>Susanne </a:t>
            </a:r>
            <a:r>
              <a:rPr lang="de-DE" sz="2400" dirty="0" err="1" smtClean="0">
                <a:solidFill>
                  <a:prstClr val="black"/>
                </a:solidFill>
              </a:rPr>
              <a:t>Pinkernell-Kreidt</a:t>
            </a:r>
            <a:r>
              <a:rPr lang="de-DE" sz="2400" dirty="0" smtClean="0">
                <a:solidFill>
                  <a:prstClr val="black"/>
                </a:solidFill>
              </a:rPr>
              <a:t>, Jens Kühne, Peter Kuhlmann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>
                <a:solidFill>
                  <a:prstClr val="black"/>
                </a:solidFill>
              </a:rPr>
              <a:t>Cornelsen-Verlag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Abkürzungen:  	</a:t>
            </a:r>
            <a:r>
              <a:rPr lang="de-DE" sz="2400" dirty="0" smtClean="0">
                <a:solidFill>
                  <a:prstClr val="black"/>
                </a:solidFill>
              </a:rPr>
              <a:t>SB </a:t>
            </a:r>
            <a:r>
              <a:rPr lang="de-DE" sz="2400" dirty="0">
                <a:solidFill>
                  <a:prstClr val="black"/>
                </a:solidFill>
              </a:rPr>
              <a:t>= </a:t>
            </a:r>
            <a:r>
              <a:rPr lang="de-DE" sz="2400" dirty="0" smtClean="0">
                <a:solidFill>
                  <a:prstClr val="black"/>
                </a:solidFill>
              </a:rPr>
              <a:t>Schülerbuch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			</a:t>
            </a:r>
            <a:r>
              <a:rPr lang="de-DE" sz="2400" dirty="0" smtClean="0">
                <a:solidFill>
                  <a:prstClr val="black"/>
                </a:solidFill>
              </a:rPr>
              <a:t>GB </a:t>
            </a:r>
            <a:r>
              <a:rPr lang="de-DE" sz="2400" dirty="0">
                <a:solidFill>
                  <a:prstClr val="black"/>
                </a:solidFill>
              </a:rPr>
              <a:t>= </a:t>
            </a:r>
            <a:r>
              <a:rPr lang="de-DE" sz="2400" dirty="0" smtClean="0">
                <a:solidFill>
                  <a:prstClr val="black"/>
                </a:solidFill>
              </a:rPr>
              <a:t>Grammatik-Begleitheft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			</a:t>
            </a:r>
            <a:r>
              <a:rPr lang="de-DE" sz="2400" dirty="0" smtClean="0">
                <a:solidFill>
                  <a:prstClr val="black"/>
                </a:solidFill>
              </a:rPr>
              <a:t>AH </a:t>
            </a:r>
            <a:r>
              <a:rPr lang="de-DE" sz="2400" dirty="0">
                <a:solidFill>
                  <a:prstClr val="black"/>
                </a:solidFill>
              </a:rPr>
              <a:t>= Arbeitsheft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2562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</a:t>
            </a:r>
            <a:r>
              <a:rPr lang="de-DE" dirty="0" smtClean="0"/>
              <a:t>  </a:t>
            </a:r>
            <a:r>
              <a:rPr lang="de-DE" sz="3600" dirty="0" smtClean="0"/>
              <a:t>Grundlegendes Material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     3-bändiges Lehrwerk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Bd.1	25 + 5 Lektionen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Bd.2	20 + 4 Lektionen</a:t>
            </a:r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Bd.3  	15 + 4 Lektionen			</a:t>
            </a:r>
          </a:p>
          <a:p>
            <a:pPr marL="457200" lvl="1" indent="0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Alle drei Bände umfassen zusammen 60 + 13 (!) Lektionen.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Die Lehrbuchphase (ca. 2 ½ Jahre) hat ca. 75 vollständige Unterrichtswochen.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Fazit: ohne erhebliche Kürzungen und Auslassungen ist das Lehrwerk in der vorgegebenen Zeit nicht zu bewältigen. </a:t>
            </a:r>
            <a:endParaRPr lang="de-DE" sz="2400" dirty="0"/>
          </a:p>
        </p:txBody>
      </p:sp>
      <p:grpSp>
        <p:nvGrpSpPr>
          <p:cNvPr id="74756" name="Gruppieren 4"/>
          <p:cNvGrpSpPr>
            <a:grpSpLocks/>
          </p:cNvGrpSpPr>
          <p:nvPr/>
        </p:nvGrpSpPr>
        <p:grpSpPr bwMode="auto">
          <a:xfrm>
            <a:off x="6243638" y="1268413"/>
            <a:ext cx="1422400" cy="2132012"/>
            <a:chOff x="0" y="0"/>
            <a:chExt cx="3705308" cy="5406887"/>
          </a:xfrm>
        </p:grpSpPr>
        <p:pic>
          <p:nvPicPr>
            <p:cNvPr id="74758" name="Bild 5" descr="http://files.schulbuchzentrum-online.de/shopbilder/220/978-3-14-010401-2.jpg"/>
            <p:cNvPicPr>
              <a:picLocks noChangeAspect="1" noChangeArrowheads="1"/>
            </p:cNvPicPr>
            <p:nvPr/>
          </p:nvPicPr>
          <p:blipFill>
            <a:blip r:embed="rId2"/>
            <a:srcRect l="3790" r="3790"/>
            <a:stretch>
              <a:fillRect/>
            </a:stretch>
          </p:blipFill>
          <p:spPr bwMode="auto">
            <a:xfrm>
              <a:off x="0" y="0"/>
              <a:ext cx="3705308" cy="540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hteck 6"/>
            <p:cNvSpPr/>
            <p:nvPr/>
          </p:nvSpPr>
          <p:spPr>
            <a:xfrm>
              <a:off x="0" y="0"/>
              <a:ext cx="3705308" cy="26813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74757" name="Textfeld 2"/>
          <p:cNvSpPr txBox="1">
            <a:spLocks noChangeArrowheads="1"/>
          </p:cNvSpPr>
          <p:nvPr/>
        </p:nvSpPr>
        <p:spPr bwMode="auto">
          <a:xfrm>
            <a:off x="6084888" y="6237288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© Schöningh , Agite, SB1,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2562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		</a:t>
            </a:r>
            <a:r>
              <a:rPr lang="de-DE" sz="3600" dirty="0" smtClean="0"/>
              <a:t>Weitere Materialien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DE" dirty="0" smtClean="0"/>
              <a:t>Arbeitshefte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DE" dirty="0" smtClean="0"/>
              <a:t>Kurzgrammatik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DE" dirty="0" smtClean="0"/>
              <a:t>Vokabelheft</a:t>
            </a:r>
          </a:p>
          <a:p>
            <a:pPr eaLnBrk="1" fontAlgn="auto" hangingPunct="1">
              <a:spcAft>
                <a:spcPts val="1200"/>
              </a:spcAft>
              <a:buFont typeface="Symbol" pitchFamily="18" charset="2"/>
              <a:buChar char="-"/>
              <a:defRPr/>
            </a:pPr>
            <a:r>
              <a:rPr lang="de-DE" dirty="0" smtClean="0"/>
              <a:t>Lehrerbände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 smtClean="0"/>
              <a:t>Teilweise befinden sich die Materialien noch in Vorbereitung. 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2562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		</a:t>
            </a:r>
            <a:r>
              <a:rPr lang="de-DE" sz="3600" dirty="0" smtClean="0"/>
              <a:t>Aufbau eines Bandes:</a:t>
            </a:r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1. Abschnitt: Lektionen</a:t>
            </a:r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2. Abschnitt: Grammatik und Vokabeln</a:t>
            </a:r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3. Abschnitt: Formenlehre / Tabellarien</a:t>
            </a:r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Anhang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Grammatisches Register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Eigennamenverzeichnis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2400" dirty="0" smtClean="0"/>
              <a:t>Vokabelverzeichnis (lat. – dt.)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/>
              <a:t>	</a:t>
            </a:r>
            <a:endParaRPr lang="de-DE" sz="24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2562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Aufbau einer Einzellektion</a:t>
            </a:r>
          </a:p>
          <a:p>
            <a:pPr marL="0" indent="0" eaLnBrk="1" fontAlgn="auto" hangingPunct="1">
              <a:spcAft>
                <a:spcPts val="1800"/>
              </a:spcAft>
              <a:buFont typeface="Arial" pitchFamily="34" charset="0"/>
              <a:buNone/>
              <a:defRPr/>
            </a:pPr>
            <a:r>
              <a:rPr lang="de-DE" dirty="0"/>
              <a:t>     Pro Lektion </a:t>
            </a:r>
            <a:r>
              <a:rPr lang="de-DE" dirty="0" smtClean="0"/>
              <a:t>4-5 Seiten</a:t>
            </a:r>
          </a:p>
          <a:p>
            <a:pPr lvl="1"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DE" dirty="0" smtClean="0"/>
              <a:t>Seite 1: Infoseite (nur dt. Text, keine textvorerschließenden Aufgaben o.ä.)</a:t>
            </a:r>
          </a:p>
          <a:p>
            <a:pPr lvl="1"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DE" dirty="0" smtClean="0"/>
              <a:t>Seite 2: G-</a:t>
            </a:r>
            <a:r>
              <a:rPr lang="de-DE" dirty="0" err="1" smtClean="0"/>
              <a:t>rammatikeinführung</a:t>
            </a:r>
            <a:r>
              <a:rPr lang="de-DE" dirty="0" smtClean="0"/>
              <a:t> (Einzelsätze), erste Übungen, W-</a:t>
            </a:r>
            <a:r>
              <a:rPr lang="de-DE" dirty="0" err="1" smtClean="0"/>
              <a:t>ortschatzeinführung</a:t>
            </a:r>
            <a:r>
              <a:rPr lang="de-DE" dirty="0" smtClean="0"/>
              <a:t> (kl. Text)</a:t>
            </a:r>
          </a:p>
          <a:p>
            <a:pPr lvl="1" eaLnBrk="1" fontAlgn="auto" hangingPunct="1"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DE" dirty="0" smtClean="0"/>
              <a:t>Seite 3: Lektionstext</a:t>
            </a:r>
          </a:p>
          <a:p>
            <a:pPr lvl="1" eaLnBrk="1" fontAlgn="auto" hangingPunct="1">
              <a:spcAft>
                <a:spcPts val="1800"/>
              </a:spcAft>
              <a:buFont typeface="Symbol" pitchFamily="18" charset="2"/>
              <a:buChar char="-"/>
              <a:defRPr/>
            </a:pPr>
            <a:r>
              <a:rPr lang="de-DE" dirty="0" smtClean="0"/>
              <a:t>Seite 4 (oder 4/5): Übungen</a:t>
            </a:r>
          </a:p>
          <a:p>
            <a:pPr marL="0" indent="0" eaLnBrk="1" fontAlgn="auto" hangingPunct="1">
              <a:spcAft>
                <a:spcPts val="1800"/>
              </a:spcAft>
              <a:buFont typeface="Arial" pitchFamily="34" charset="0"/>
              <a:buNone/>
              <a:defRPr/>
            </a:pP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pic>
        <p:nvPicPr>
          <p:cNvPr id="79875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131888"/>
            <a:ext cx="3671888" cy="5332412"/>
          </a:xfrm>
        </p:spPr>
      </p:pic>
      <p:pic>
        <p:nvPicPr>
          <p:cNvPr id="79876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131888"/>
            <a:ext cx="3806825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extfeld 2"/>
          <p:cNvSpPr txBox="1">
            <a:spLocks noChangeArrowheads="1"/>
          </p:cNvSpPr>
          <p:nvPr/>
        </p:nvSpPr>
        <p:spPr bwMode="auto">
          <a:xfrm>
            <a:off x="6040438" y="6472238"/>
            <a:ext cx="27797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© Schöningh , Agite, SB1, S.128+129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pic>
        <p:nvPicPr>
          <p:cNvPr id="80899" name="Grafik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146175"/>
            <a:ext cx="3821112" cy="5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Inhaltsplatzhalter 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68313" y="1114425"/>
            <a:ext cx="3760787" cy="5429250"/>
          </a:xfrm>
        </p:spPr>
      </p:pic>
      <p:sp>
        <p:nvSpPr>
          <p:cNvPr id="6" name="Rechteck 5"/>
          <p:cNvSpPr/>
          <p:nvPr/>
        </p:nvSpPr>
        <p:spPr>
          <a:xfrm>
            <a:off x="468313" y="5084763"/>
            <a:ext cx="2232025" cy="14589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0902" name="Textfeld 2"/>
          <p:cNvSpPr txBox="1">
            <a:spLocks noChangeArrowheads="1"/>
          </p:cNvSpPr>
          <p:nvPr/>
        </p:nvSpPr>
        <p:spPr bwMode="auto">
          <a:xfrm>
            <a:off x="6054725" y="6543675"/>
            <a:ext cx="27654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© Schöningh , Agite, SB1, S.130+131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968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Große Schrift und große Abstände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Vergleichsweise wenig Übungen im Buch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Wenig Hinweis auf abgefragte Kompetenzen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Inhaltsverzeichnis könnte übersichtlicher sein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Keine Angabe bei den Lektionen, welches Thema behandelt wird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400" dirty="0" smtClean="0"/>
              <a:t>Grammatik- und Vokabelteil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Grammatik optisch recht übersichtlich, aber nahezu ohne farbliche Hervorhebung des Wichtigen / Neuen (nur Fettdruck)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Vokabeln übersichtlich, gut lesbar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Wiederholungsvokabeln ohne Übersetzung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pic>
        <p:nvPicPr>
          <p:cNvPr id="86019" name="Inhaltsplatzhalter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1185863"/>
            <a:ext cx="3671887" cy="5207000"/>
          </a:xfrm>
        </p:spPr>
      </p:pic>
      <p:pic>
        <p:nvPicPr>
          <p:cNvPr id="86020" name="Grafi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185863"/>
            <a:ext cx="3706812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feld 2"/>
          <p:cNvSpPr txBox="1">
            <a:spLocks noChangeArrowheads="1"/>
          </p:cNvSpPr>
          <p:nvPr/>
        </p:nvSpPr>
        <p:spPr bwMode="auto">
          <a:xfrm>
            <a:off x="539750" y="6430963"/>
            <a:ext cx="29527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© Schöningh , Agite, SB1, S.208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6022" name="Textfeld 2"/>
          <p:cNvSpPr txBox="1">
            <a:spLocks noChangeArrowheads="1"/>
          </p:cNvSpPr>
          <p:nvPr/>
        </p:nvSpPr>
        <p:spPr bwMode="auto">
          <a:xfrm>
            <a:off x="6227763" y="6430963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© Schöningh , Agite, SB1, S.222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4800" dirty="0" smtClean="0"/>
              <a:t>Kriterien für ein gutes Lehrbuch</a:t>
            </a:r>
            <a:endParaRPr lang="de-DE" sz="4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4000" dirty="0" smtClean="0"/>
              <a:t>Ansprechendes und motivierendes Layout für Schüler </a:t>
            </a:r>
            <a:r>
              <a:rPr lang="de-DE" sz="4000" u="sng" dirty="0" smtClean="0"/>
              <a:t>und</a:t>
            </a:r>
            <a:r>
              <a:rPr lang="de-DE" sz="4000" dirty="0" smtClean="0"/>
              <a:t> Lehrer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4000" dirty="0" smtClean="0"/>
              <a:t>Gute „Orientierungsmöglichkeit“  für Schüler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4000" dirty="0" smtClean="0"/>
              <a:t>Korrektheit in Fachterminologie und in der Darstellung grammatikalischer Phänomene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25621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Arbeitsheft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Pro Lektion 2-3 Seiten Übungen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Übungen mit Angabe des Inhalts/der Kompetenz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Vielfältige Übungsformen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Lösungen in beiliegendem Heft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Anspruchsniveau </a:t>
            </a:r>
            <a:r>
              <a:rPr lang="de-DE" sz="3200" dirty="0"/>
              <a:t>der Aufgaben</a:t>
            </a:r>
            <a:r>
              <a:rPr lang="de-DE" sz="3200" dirty="0" smtClean="0"/>
              <a:t>?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Farbliche Gestaltung des Arbeitshefts monochrom (grün/grau/schwarz), wenig motivierend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pic>
        <p:nvPicPr>
          <p:cNvPr id="89091" name="Inhaltsplatzhalter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052513"/>
            <a:ext cx="3959225" cy="5408612"/>
          </a:xfrm>
        </p:spPr>
      </p:pic>
      <p:pic>
        <p:nvPicPr>
          <p:cNvPr id="89092" name="Grafi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066800"/>
            <a:ext cx="404177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feld 2"/>
          <p:cNvSpPr txBox="1">
            <a:spLocks noChangeArrowheads="1"/>
          </p:cNvSpPr>
          <p:nvPr/>
        </p:nvSpPr>
        <p:spPr bwMode="auto">
          <a:xfrm>
            <a:off x="6202363" y="6426200"/>
            <a:ext cx="27622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© Schöningh , Agite, AH1, S.86+87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91139" name="Inhaltsplatzhalt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040312"/>
          </a:xfrm>
        </p:spPr>
        <p:txBody>
          <a:bodyPr/>
          <a:lstStyle/>
          <a:p>
            <a:pPr eaLnBrk="1" hangingPunct="1"/>
            <a:r>
              <a:rPr lang="de-DE" smtClean="0"/>
              <a:t>Nach jeder Plateaulektion „Das kann ich schon“ Test zur Selbsteinschätzung</a:t>
            </a:r>
          </a:p>
          <a:p>
            <a:pPr eaLnBrk="1" hangingPunct="1"/>
            <a:r>
              <a:rPr lang="de-DE" smtClean="0"/>
              <a:t>Hinweis / Rückverweis auf Kompetenzen und ihr Erscheinen im Lehrbuch</a:t>
            </a:r>
          </a:p>
          <a:p>
            <a:pPr eaLnBrk="1" hangingPunct="1"/>
            <a:r>
              <a:rPr lang="de-DE" smtClean="0"/>
              <a:t>Keine Gewichtung der Einzelkompetenzen</a:t>
            </a:r>
          </a:p>
          <a:p>
            <a:pPr eaLnBrk="1" hangingPunct="1"/>
            <a:r>
              <a:rPr lang="de-DE" smtClean="0"/>
              <a:t>Keine Möglichkeit zu überprüfen, ob Selbsteinschätzung korrekt 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pic>
        <p:nvPicPr>
          <p:cNvPr id="92163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1125538"/>
            <a:ext cx="3886200" cy="5424487"/>
          </a:xfrm>
        </p:spPr>
      </p:pic>
      <p:pic>
        <p:nvPicPr>
          <p:cNvPr id="92164" name="Grafi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123950"/>
            <a:ext cx="379571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feld 2"/>
          <p:cNvSpPr txBox="1">
            <a:spLocks noChangeArrowheads="1"/>
          </p:cNvSpPr>
          <p:nvPr/>
        </p:nvSpPr>
        <p:spPr bwMode="auto">
          <a:xfrm>
            <a:off x="6300788" y="6550025"/>
            <a:ext cx="26638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© Schöningh , Agite, AH1, S.74+75</a:t>
            </a:r>
            <a:endParaRPr lang="de-DE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94211" name="Inhaltsplatzhalter 9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173662"/>
          </a:xfrm>
        </p:spPr>
        <p:txBody>
          <a:bodyPr/>
          <a:lstStyle/>
          <a:p>
            <a:pPr eaLnBrk="1" hangingPunct="1"/>
            <a:r>
              <a:rPr lang="de-DE" smtClean="0"/>
              <a:t>Grammatische Progression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3.Sg a-, e-, i-Konj. + esse; ges. Präsens ab L 4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a-, o- Dekl. (L 1 – L 11)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Akk. – Dat. – Gen. –  Abl. (L 8)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Imperfekt L 10, Perfekt L 13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AcI L 19</a:t>
            </a:r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95235" name="Inhaltsplatzhalter 9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eaLnBrk="1" hangingPunct="1"/>
            <a:r>
              <a:rPr lang="de-DE" smtClean="0"/>
              <a:t>Grammatische Progression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Adjektive (o-/a-) L 7 ; Adjektive (3. Dekl) ab L 20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PC ab L 39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Abl.abs. ab L 44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Konjunktiv L 27 – L 33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z="3200" smtClean="0"/>
              <a:t>Gerundium / Gerundivum Bd.3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96259" name="Inhaltsplatzhalter 9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sz="3600" smtClean="0"/>
              <a:t>Layout</a:t>
            </a:r>
          </a:p>
          <a:p>
            <a:pPr lvl="1" eaLnBrk="1" hangingPunct="1"/>
            <a:r>
              <a:rPr lang="de-DE" sz="3200" smtClean="0"/>
              <a:t>Übersichtliches Schriftbild, große Schrift, große Zeilenabstände</a:t>
            </a:r>
          </a:p>
          <a:p>
            <a:pPr lvl="1" eaLnBrk="1" hangingPunct="1"/>
            <a:r>
              <a:rPr lang="de-DE" sz="3200" smtClean="0"/>
              <a:t>Grüner Balken am oberen Rand jeder Seite ohne Funktion</a:t>
            </a:r>
          </a:p>
          <a:p>
            <a:pPr lvl="1" eaLnBrk="1" hangingPunct="1"/>
            <a:r>
              <a:rPr lang="de-DE" sz="3200" smtClean="0"/>
              <a:t>Wenig Zeichnungen, überwiegend Fotos</a:t>
            </a:r>
          </a:p>
          <a:p>
            <a:pPr lvl="1" eaLnBrk="1" hangingPunct="1"/>
            <a:r>
              <a:rPr lang="de-DE" sz="3200" smtClean="0"/>
              <a:t>Farbliche Gestaltung des Arbeitshefts wenig motivierend</a:t>
            </a:r>
          </a:p>
          <a:p>
            <a:pPr eaLnBrk="1" hangingPunct="1"/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de-DE" sz="2000" smtClean="0"/>
              <a:t>Agite  Agite  Agite  Agite  Agite  Agite  Agite  Agite  Agite  Agite  Agite </a:t>
            </a:r>
          </a:p>
        </p:txBody>
      </p:sp>
      <p:sp>
        <p:nvSpPr>
          <p:cNvPr id="98307" name="Inhaltsplatzhalter 9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z="2800" smtClean="0">
                <a:solidFill>
                  <a:srgbClr val="000000"/>
                </a:solidFill>
              </a:rPr>
              <a:t>Bildquellennachweis:</a:t>
            </a:r>
          </a:p>
          <a:p>
            <a:pPr marL="0" indent="0" eaLnBrk="1" hangingPunct="1">
              <a:buFont typeface="Arial" charset="0"/>
              <a:buNone/>
            </a:pPr>
            <a:endParaRPr lang="de-DE" sz="2400" smtClean="0">
              <a:solidFill>
                <a:srgbClr val="00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de-DE" sz="2400" smtClean="0">
                <a:solidFill>
                  <a:srgbClr val="000000"/>
                </a:solidFill>
              </a:rPr>
              <a:t>Agite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2400" smtClean="0">
                <a:solidFill>
                  <a:srgbClr val="000000"/>
                </a:solidFill>
              </a:rPr>
              <a:t>Hrsg. Jörgen Vogel, Benedikt van Vlugt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2400" smtClean="0">
                <a:solidFill>
                  <a:srgbClr val="000000"/>
                </a:solidFill>
              </a:rPr>
              <a:t>Schöningh-Verlag</a:t>
            </a:r>
          </a:p>
          <a:p>
            <a:pPr marL="0" indent="0" eaLnBrk="1" hangingPunct="1">
              <a:buFont typeface="Arial" charset="0"/>
              <a:buNone/>
            </a:pPr>
            <a:endParaRPr lang="de-DE" sz="2400" smtClean="0">
              <a:solidFill>
                <a:srgbClr val="00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de-DE" sz="2400" smtClean="0">
                <a:solidFill>
                  <a:srgbClr val="000000"/>
                </a:solidFill>
              </a:rPr>
              <a:t>Abkürzungen:  	SB = Schülerband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2400" smtClean="0">
                <a:solidFill>
                  <a:srgbClr val="000000"/>
                </a:solidFill>
              </a:rPr>
              <a:t>			AH = Arbeitsheft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 </a:t>
            </a:r>
            <a:r>
              <a:rPr lang="de-DE" sz="3600" dirty="0" smtClean="0"/>
              <a:t>  </a:t>
            </a:r>
            <a:r>
              <a:rPr lang="de-DE" sz="4000" dirty="0" smtClean="0"/>
              <a:t>Grundlegendes </a:t>
            </a:r>
            <a:r>
              <a:rPr lang="de-DE" sz="4000" dirty="0"/>
              <a:t>Material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    3-bändiges Lehrwerk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/>
              <a:t>Bd.1	</a:t>
            </a:r>
            <a:r>
              <a:rPr lang="de-DE" sz="3200" dirty="0" smtClean="0"/>
              <a:t>17 Lektionen in 6 Blöcken</a:t>
            </a:r>
            <a:endParaRPr lang="de-DE" sz="32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/>
              <a:t>Bd.2	</a:t>
            </a:r>
            <a:r>
              <a:rPr lang="de-DE" sz="3200" dirty="0" smtClean="0"/>
              <a:t>15 Lektionen in 5 Blöcken</a:t>
            </a:r>
            <a:endParaRPr lang="de-DE" sz="3200" dirty="0"/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sz="3200" dirty="0"/>
              <a:t>Bd.3  	</a:t>
            </a:r>
            <a:r>
              <a:rPr lang="de-DE" sz="3200" dirty="0" smtClean="0"/>
              <a:t>13 (6+7) Lektionen</a:t>
            </a:r>
          </a:p>
          <a:p>
            <a:pPr marL="457200" lvl="1" indent="0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de-DE" sz="2400" dirty="0"/>
              <a:t>	</a:t>
            </a:r>
            <a:r>
              <a:rPr lang="de-DE" sz="2400" dirty="0" smtClean="0"/>
              <a:t>	</a:t>
            </a:r>
          </a:p>
        </p:txBody>
      </p:sp>
      <p:pic>
        <p:nvPicPr>
          <p:cNvPr id="99332" name="Bild 6" descr="VIVA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1247775"/>
            <a:ext cx="143192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feld 2"/>
          <p:cNvSpPr txBox="1">
            <a:spLocks noChangeArrowheads="1"/>
          </p:cNvSpPr>
          <p:nvPr/>
        </p:nvSpPr>
        <p:spPr bwMode="auto">
          <a:xfrm>
            <a:off x="6084888" y="6308725"/>
            <a:ext cx="26257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© Vandenhoeck&amp;Ruprecht , VIVA, SB1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lnSpcReduction="10000"/>
          </a:bodyPr>
          <a:lstStyle/>
          <a:p>
            <a:pPr marL="457200" lvl="1" indent="0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de-DE" sz="4000" dirty="0" smtClean="0"/>
              <a:t>Weitere Materialien</a:t>
            </a:r>
            <a:endParaRPr lang="de-DE" sz="4000" dirty="0"/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Schüler-Arbeitsheft</a:t>
            </a:r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Vokabeltrainer</a:t>
            </a:r>
            <a:endParaRPr lang="de-DE" sz="3200" dirty="0"/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Arbeitsheft </a:t>
            </a:r>
            <a:r>
              <a:rPr lang="de-DE" sz="3200" dirty="0"/>
              <a:t>„Diagnose und individuelle Förderung</a:t>
            </a:r>
            <a:r>
              <a:rPr lang="de-DE" sz="3200" dirty="0" smtClean="0"/>
              <a:t>“</a:t>
            </a:r>
          </a:p>
          <a:p>
            <a:pPr lvl="1" eaLnBrk="1" fontAlgn="auto" hangingPunct="1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Lehrerband </a:t>
            </a:r>
          </a:p>
          <a:p>
            <a:pPr marL="457200" lvl="1" indent="0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de-DE" dirty="0" smtClean="0"/>
              <a:t>Materialien noch nicht komplett zu beiden existierenden Bänden vorhanden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ild 3" descr="Cover: prima.nova"/>
          <p:cNvPicPr>
            <a:picLocks noChangeAspect="1" noChangeArrowheads="1"/>
          </p:cNvPicPr>
          <p:nvPr/>
        </p:nvPicPr>
        <p:blipFill>
          <a:blip r:embed="rId3"/>
          <a:srcRect l="3545" r="3545"/>
          <a:stretch>
            <a:fillRect/>
          </a:stretch>
        </p:blipFill>
        <p:spPr bwMode="auto">
          <a:xfrm>
            <a:off x="814388" y="1268413"/>
            <a:ext cx="1420812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Bild 4" descr="http://www.cornelsen.de/bgd/97/83/06/12/01/07/4/9783061201074_COVER2D_4C_B110.png"/>
          <p:cNvPicPr>
            <a:picLocks noChangeAspect="1" noChangeArrowheads="1"/>
          </p:cNvPicPr>
          <p:nvPr/>
        </p:nvPicPr>
        <p:blipFill>
          <a:blip r:embed="rId4"/>
          <a:srcRect l="3812" r="3812"/>
          <a:stretch>
            <a:fillRect/>
          </a:stretch>
        </p:blipFill>
        <p:spPr bwMode="auto">
          <a:xfrm>
            <a:off x="3546475" y="1268413"/>
            <a:ext cx="1420813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Bild 6" descr="VIVA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8" y="4005263"/>
            <a:ext cx="1433512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Bild 7" descr="Cover: Textband (Campus A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6475" y="3981450"/>
            <a:ext cx="143192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feld 8"/>
          <p:cNvSpPr txBox="1">
            <a:spLocks noChangeArrowheads="1"/>
          </p:cNvSpPr>
          <p:nvPr/>
        </p:nvSpPr>
        <p:spPr bwMode="auto">
          <a:xfrm>
            <a:off x="539750" y="476250"/>
            <a:ext cx="8208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600">
                <a:latin typeface="Calibri" pitchFamily="34" charset="0"/>
              </a:rPr>
              <a:t>  Neue Lehrwerke – Vorteile-Nachteile</a:t>
            </a:r>
          </a:p>
        </p:txBody>
      </p:sp>
      <p:sp>
        <p:nvSpPr>
          <p:cNvPr id="20487" name="Textfeld 9"/>
          <p:cNvSpPr txBox="1">
            <a:spLocks noChangeArrowheads="1"/>
          </p:cNvSpPr>
          <p:nvPr/>
        </p:nvSpPr>
        <p:spPr bwMode="auto">
          <a:xfrm>
            <a:off x="611188" y="3400425"/>
            <a:ext cx="7056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>
                <a:latin typeface="Calibri" pitchFamily="34" charset="0"/>
              </a:rPr>
              <a:t>  ©Buchner</a:t>
            </a:r>
            <a:r>
              <a:rPr lang="de-DE">
                <a:latin typeface="Calibri" pitchFamily="34" charset="0"/>
              </a:rPr>
              <a:t>	                   ©</a:t>
            </a:r>
            <a:r>
              <a:rPr lang="de-DE" sz="1600">
                <a:latin typeface="Calibri" pitchFamily="34" charset="0"/>
              </a:rPr>
              <a:t>Cornelsen</a:t>
            </a:r>
            <a:r>
              <a:rPr lang="de-DE">
                <a:latin typeface="Calibri" pitchFamily="34" charset="0"/>
              </a:rPr>
              <a:t>	                 ©</a:t>
            </a:r>
            <a:r>
              <a:rPr lang="de-DE" sz="1600">
                <a:latin typeface="Calibri" pitchFamily="34" charset="0"/>
              </a:rPr>
              <a:t>Schöningh</a:t>
            </a:r>
          </a:p>
        </p:txBody>
      </p:sp>
      <p:sp>
        <p:nvSpPr>
          <p:cNvPr id="20488" name="Textfeld 10"/>
          <p:cNvSpPr txBox="1">
            <a:spLocks noChangeArrowheads="1"/>
          </p:cNvSpPr>
          <p:nvPr/>
        </p:nvSpPr>
        <p:spPr bwMode="auto">
          <a:xfrm>
            <a:off x="539750" y="6145213"/>
            <a:ext cx="7218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>
                <a:latin typeface="Calibri" pitchFamily="34" charset="0"/>
              </a:rPr>
              <a:t>  © V &amp; R</a:t>
            </a:r>
            <a:r>
              <a:rPr lang="de-DE">
                <a:latin typeface="Calibri" pitchFamily="34" charset="0"/>
              </a:rPr>
              <a:t>			   ©</a:t>
            </a:r>
            <a:r>
              <a:rPr lang="de-DE" sz="1600">
                <a:latin typeface="Calibri" pitchFamily="34" charset="0"/>
              </a:rPr>
              <a:t>Buchner</a:t>
            </a:r>
            <a:r>
              <a:rPr lang="de-DE">
                <a:latin typeface="Calibri" pitchFamily="34" charset="0"/>
              </a:rPr>
              <a:t>	                  ©</a:t>
            </a:r>
            <a:r>
              <a:rPr lang="de-DE" sz="1600">
                <a:latin typeface="Calibri" pitchFamily="34" charset="0"/>
              </a:rPr>
              <a:t>Klett</a:t>
            </a:r>
          </a:p>
        </p:txBody>
      </p:sp>
      <p:grpSp>
        <p:nvGrpSpPr>
          <p:cNvPr id="20489" name="Gruppieren 13"/>
          <p:cNvGrpSpPr>
            <a:grpSpLocks/>
          </p:cNvGrpSpPr>
          <p:nvPr/>
        </p:nvGrpSpPr>
        <p:grpSpPr bwMode="auto">
          <a:xfrm>
            <a:off x="6142038" y="1268413"/>
            <a:ext cx="1616075" cy="2132012"/>
            <a:chOff x="0" y="0"/>
            <a:chExt cx="3705308" cy="5406887"/>
          </a:xfrm>
        </p:grpSpPr>
        <p:pic>
          <p:nvPicPr>
            <p:cNvPr id="20491" name="Bild 5" descr="http://files.schulbuchzentrum-online.de/shopbilder/220/978-3-14-010401-2.jpg"/>
            <p:cNvPicPr>
              <a:picLocks noChangeAspect="1" noChangeArrowheads="1"/>
            </p:cNvPicPr>
            <p:nvPr/>
          </p:nvPicPr>
          <p:blipFill>
            <a:blip r:embed="rId7"/>
            <a:srcRect l="3790" r="3790"/>
            <a:stretch>
              <a:fillRect/>
            </a:stretch>
          </p:blipFill>
          <p:spPr bwMode="auto">
            <a:xfrm>
              <a:off x="0" y="0"/>
              <a:ext cx="3705308" cy="540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hteck 19"/>
            <p:cNvSpPr/>
            <p:nvPr/>
          </p:nvSpPr>
          <p:spPr>
            <a:xfrm>
              <a:off x="0" y="0"/>
              <a:ext cx="3705308" cy="26813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20490" name="Picture 2" descr="Ponte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2038" y="3992563"/>
            <a:ext cx="1525587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0240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smtClean="0"/>
              <a:t>Aufbau eines Bandes:</a:t>
            </a:r>
          </a:p>
          <a:p>
            <a:pPr lvl="1" eaLnBrk="1" hangingPunct="1"/>
            <a:r>
              <a:rPr lang="de-DE" smtClean="0"/>
              <a:t>1. Abschnitt: Lektionen</a:t>
            </a:r>
          </a:p>
          <a:p>
            <a:pPr lvl="1" eaLnBrk="1" hangingPunct="1"/>
            <a:r>
              <a:rPr lang="de-DE" smtClean="0"/>
              <a:t>2. Abschnitt: Wortschatz</a:t>
            </a:r>
          </a:p>
          <a:p>
            <a:pPr lvl="1" eaLnBrk="1" hangingPunct="1"/>
            <a:r>
              <a:rPr lang="de-DE" smtClean="0"/>
              <a:t>3. Abschnitt: Grammatik</a:t>
            </a:r>
          </a:p>
          <a:p>
            <a:pPr lvl="1" eaLnBrk="1" hangingPunct="1"/>
            <a:r>
              <a:rPr lang="de-DE" smtClean="0"/>
              <a:t>Anhang</a:t>
            </a:r>
          </a:p>
          <a:p>
            <a:pPr lvl="2" eaLnBrk="1" hangingPunct="1"/>
            <a:r>
              <a:rPr lang="de-DE" smtClean="0"/>
              <a:t>Grammatikregister</a:t>
            </a:r>
          </a:p>
          <a:p>
            <a:pPr lvl="2" eaLnBrk="1" hangingPunct="1"/>
            <a:r>
              <a:rPr lang="de-DE" smtClean="0"/>
              <a:t>Tabellarien</a:t>
            </a:r>
          </a:p>
          <a:p>
            <a:pPr lvl="2" eaLnBrk="1" hangingPunct="1"/>
            <a:r>
              <a:rPr lang="de-DE" smtClean="0"/>
              <a:t>Eigennamenverzeichnis</a:t>
            </a:r>
          </a:p>
          <a:p>
            <a:pPr lvl="2" eaLnBrk="1" hangingPunct="1"/>
            <a:r>
              <a:rPr lang="de-DE" smtClean="0"/>
              <a:t>Alphabetisches Lernwortverzeichnis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03427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eaLnBrk="1" hangingPunct="1"/>
            <a:r>
              <a:rPr lang="de-DE" sz="3600" smtClean="0"/>
              <a:t>Aufbau Einzellektion</a:t>
            </a:r>
          </a:p>
          <a:p>
            <a:pPr lvl="1" eaLnBrk="1" hangingPunct="1"/>
            <a:r>
              <a:rPr lang="de-DE" sz="3200" smtClean="0"/>
              <a:t>4 Seiten</a:t>
            </a:r>
          </a:p>
          <a:p>
            <a:pPr lvl="1" eaLnBrk="1" hangingPunct="1"/>
            <a:r>
              <a:rPr lang="de-DE" sz="3200" smtClean="0"/>
              <a:t>Seite 1+2: jeweils Text mit texterschließenden/kreativen Aufgaben</a:t>
            </a:r>
          </a:p>
          <a:p>
            <a:pPr lvl="1" eaLnBrk="1" hangingPunct="1"/>
            <a:r>
              <a:rPr lang="de-DE" sz="3200" smtClean="0"/>
              <a:t>Seite 3+4: Übungen</a:t>
            </a:r>
          </a:p>
          <a:p>
            <a:pPr lvl="1" eaLnBrk="1" hangingPunct="1"/>
            <a:r>
              <a:rPr lang="de-DE" sz="3200" smtClean="0"/>
              <a:t>Übungen mit klaren Aufträgen</a:t>
            </a:r>
          </a:p>
          <a:p>
            <a:pPr lvl="1" eaLnBrk="1" hangingPunct="1"/>
            <a:r>
              <a:rPr lang="de-DE" sz="3200" smtClean="0"/>
              <a:t>Schwierigere Aufgaben (</a:t>
            </a:r>
            <a:r>
              <a:rPr lang="de-DE" sz="3200" smtClean="0">
                <a:latin typeface="Arial" charset="0"/>
                <a:cs typeface="Arial" charset="0"/>
              </a:rPr>
              <a:t>→</a:t>
            </a:r>
            <a:r>
              <a:rPr lang="de-DE" sz="3200" smtClean="0"/>
              <a:t>Binnendifferenz.) grün gekennzeichnet</a:t>
            </a:r>
          </a:p>
          <a:p>
            <a:pPr lvl="1" eaLnBrk="1" hangingPunct="1"/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04451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" y="1052513"/>
            <a:ext cx="3959225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52513"/>
            <a:ext cx="3959225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4" name="Textfeld 2"/>
          <p:cNvSpPr txBox="1">
            <a:spLocks noChangeArrowheads="1"/>
          </p:cNvSpPr>
          <p:nvPr/>
        </p:nvSpPr>
        <p:spPr bwMode="auto">
          <a:xfrm>
            <a:off x="6227763" y="6303963"/>
            <a:ext cx="2736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© V&amp;R , VIVA, SB1, S.38+39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06499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" y="1052513"/>
            <a:ext cx="4068763" cy="54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052513"/>
            <a:ext cx="4068762" cy="54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2" name="Textfeld 2"/>
          <p:cNvSpPr txBox="1">
            <a:spLocks noChangeArrowheads="1"/>
          </p:cNvSpPr>
          <p:nvPr/>
        </p:nvSpPr>
        <p:spPr bwMode="auto">
          <a:xfrm>
            <a:off x="6262688" y="6543675"/>
            <a:ext cx="27019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© V&amp;R , VIVA, SB1, S.40+41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08547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eaLnBrk="1" hangingPunct="1"/>
            <a:r>
              <a:rPr lang="de-DE" sz="3600" smtClean="0"/>
              <a:t>Nach jeweils 3 Lektionen Haltepunkt:</a:t>
            </a:r>
          </a:p>
          <a:p>
            <a:pPr lvl="1" eaLnBrk="1" hangingPunct="1"/>
            <a:r>
              <a:rPr lang="de-DE" sz="3200" smtClean="0"/>
              <a:t>Doppelseite Kulturkompetenz</a:t>
            </a:r>
          </a:p>
          <a:p>
            <a:pPr lvl="1" eaLnBrk="1" hangingPunct="1"/>
            <a:r>
              <a:rPr lang="de-DE" sz="3200" smtClean="0"/>
              <a:t>Doppelseite Methodenkompetenz</a:t>
            </a:r>
          </a:p>
          <a:p>
            <a:pPr lvl="1" eaLnBrk="1" hangingPunct="1"/>
            <a:r>
              <a:rPr lang="de-DE" sz="3200" smtClean="0"/>
              <a:t>Doppelseite wiederholende Übungen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09571" name="Inhaltsplatzhalt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 eaLnBrk="1" hangingPunct="1"/>
            <a:r>
              <a:rPr lang="de-DE" smtClean="0"/>
              <a:t>Doppelseite Methodenkompetenz</a:t>
            </a: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50" y="1628775"/>
            <a:ext cx="3743325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4063" y="1628775"/>
            <a:ext cx="3743325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feld 2"/>
          <p:cNvSpPr txBox="1">
            <a:spLocks noChangeArrowheads="1"/>
          </p:cNvSpPr>
          <p:nvPr/>
        </p:nvSpPr>
        <p:spPr bwMode="auto">
          <a:xfrm>
            <a:off x="5940425" y="6537325"/>
            <a:ext cx="28797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© V&amp;R , VIVA, SB1, S.44+45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10595" name="Inhaltsplatzhalt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eaLnBrk="1" hangingPunct="1"/>
            <a:r>
              <a:rPr lang="de-DE" smtClean="0"/>
              <a:t>Polysemes Rondogramm zu „petere“</a:t>
            </a:r>
          </a:p>
        </p:txBody>
      </p:sp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2195513"/>
            <a:ext cx="4032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Textfeld 2"/>
          <p:cNvSpPr txBox="1">
            <a:spLocks noChangeArrowheads="1"/>
          </p:cNvSpPr>
          <p:nvPr/>
        </p:nvSpPr>
        <p:spPr bwMode="auto">
          <a:xfrm>
            <a:off x="4340225" y="6237288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© V&amp;R , VIVA, SB1, S.45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11619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eaLnBrk="1" hangingPunct="1"/>
            <a:r>
              <a:rPr lang="de-DE" sz="2400" smtClean="0"/>
              <a:t>Doppelseite wiederholende Übungen</a:t>
            </a:r>
          </a:p>
        </p:txBody>
      </p:sp>
      <p:pic>
        <p:nvPicPr>
          <p:cNvPr id="1116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1557338"/>
            <a:ext cx="3600450" cy="474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25" y="1557338"/>
            <a:ext cx="3600450" cy="474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2" name="Textfeld 2"/>
          <p:cNvSpPr txBox="1">
            <a:spLocks noChangeArrowheads="1"/>
          </p:cNvSpPr>
          <p:nvPr/>
        </p:nvSpPr>
        <p:spPr bwMode="auto">
          <a:xfrm>
            <a:off x="5813425" y="6453188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© V&amp;R , VIVA, SB1, S.46+47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 </a:t>
            </a:r>
            <a:r>
              <a:rPr lang="de-DE" dirty="0" smtClean="0"/>
              <a:t>  </a:t>
            </a:r>
            <a:r>
              <a:rPr lang="de-DE" sz="4400" dirty="0" smtClean="0"/>
              <a:t>Grammatikteil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200" dirty="0" smtClean="0"/>
              <a:t>Neues wird farblich gekennzeichnet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200" dirty="0" smtClean="0"/>
              <a:t>Schriftbild erweckt sehr „puristischen“ Eindruck 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200" dirty="0" smtClean="0"/>
              <a:t>Piktogramme/Zeichnungen </a:t>
            </a:r>
            <a:r>
              <a:rPr lang="de-DE" sz="3200" dirty="0"/>
              <a:t>im Grammatikteil </a:t>
            </a:r>
            <a:r>
              <a:rPr lang="de-DE" sz="3200" dirty="0" smtClean="0"/>
              <a:t>bisweilen weder </a:t>
            </a:r>
            <a:r>
              <a:rPr lang="de-DE" sz="3200" dirty="0"/>
              <a:t>ansprechend noch erhellend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pic>
        <p:nvPicPr>
          <p:cNvPr id="114691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1065213"/>
            <a:ext cx="3887788" cy="5397500"/>
          </a:xfrm>
        </p:spPr>
      </p:pic>
      <p:pic>
        <p:nvPicPr>
          <p:cNvPr id="114692" name="Grafi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3138" y="1052513"/>
            <a:ext cx="38608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Textfeld 2"/>
          <p:cNvSpPr txBox="1">
            <a:spLocks noChangeArrowheads="1"/>
          </p:cNvSpPr>
          <p:nvPr/>
        </p:nvSpPr>
        <p:spPr bwMode="auto">
          <a:xfrm>
            <a:off x="6372225" y="6473825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© V&amp;R , VIVA, SB1, S.152+153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000" dirty="0" smtClean="0"/>
              <a:t>Grundlegendes Material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Textband:	</a:t>
            </a:r>
            <a:r>
              <a:rPr lang="de-DE" sz="2400" dirty="0" smtClean="0"/>
              <a:t>44 Lektionen in 9 Sequenzen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Begleitband:	</a:t>
            </a:r>
            <a:r>
              <a:rPr lang="de-DE" sz="2400" dirty="0" smtClean="0"/>
              <a:t>Wortschatz (</a:t>
            </a:r>
            <a:r>
              <a:rPr lang="de-DE" sz="2400" dirty="0" smtClean="0">
                <a:cs typeface="Arial"/>
              </a:rPr>
              <a:t>→ Bamberger Wortschatz)</a:t>
            </a:r>
            <a:endParaRPr lang="de-DE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/>
              <a:t>	</a:t>
            </a:r>
            <a:r>
              <a:rPr lang="de-DE" sz="2400" dirty="0" smtClean="0"/>
              <a:t>		Grammatik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/>
              <a:t>	</a:t>
            </a:r>
            <a:r>
              <a:rPr lang="de-DE" sz="2400" dirty="0" smtClean="0"/>
              <a:t>		Tabellarien etc.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							</a:t>
            </a:r>
            <a:r>
              <a:rPr lang="de-DE" sz="1200" dirty="0" smtClean="0"/>
              <a:t>© Buchner, prima </a:t>
            </a:r>
            <a:r>
              <a:rPr lang="de-DE" sz="1200" dirty="0" err="1" smtClean="0"/>
              <a:t>nova</a:t>
            </a:r>
            <a:r>
              <a:rPr lang="de-DE" sz="1200" dirty="0" smtClean="0"/>
              <a:t> TB</a:t>
            </a:r>
            <a:endParaRPr lang="de-DE" sz="12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/>
          </a:p>
        </p:txBody>
      </p:sp>
      <p:pic>
        <p:nvPicPr>
          <p:cNvPr id="22532" name="Bild 3" descr="Cover: prima.nova"/>
          <p:cNvPicPr>
            <a:picLocks noChangeAspect="1" noChangeArrowheads="1"/>
          </p:cNvPicPr>
          <p:nvPr/>
        </p:nvPicPr>
        <p:blipFill>
          <a:blip r:embed="rId2"/>
          <a:srcRect l="3545" r="3545"/>
          <a:stretch>
            <a:fillRect/>
          </a:stretch>
        </p:blipFill>
        <p:spPr bwMode="auto">
          <a:xfrm>
            <a:off x="7235825" y="1196975"/>
            <a:ext cx="1420813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    </a:t>
            </a:r>
            <a:r>
              <a:rPr lang="de-DE" sz="4400" dirty="0" smtClean="0"/>
              <a:t>Schüler-Arbeitsheft VIVA 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Pro Lektion 3-4 Seiten Übungen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Text sehr großzügig verteilt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Vielfältige Übungen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Anspruchsniveau?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Fast keine Bebilderung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Monochrome Gestaltung (schwarz / weiß / blau)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pic>
        <p:nvPicPr>
          <p:cNvPr id="117763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052513"/>
            <a:ext cx="3767137" cy="5518150"/>
          </a:xfrm>
        </p:spPr>
      </p:pic>
      <p:pic>
        <p:nvPicPr>
          <p:cNvPr id="117764" name="Grafi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023938"/>
            <a:ext cx="3956050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Textfeld 2"/>
          <p:cNvSpPr txBox="1">
            <a:spLocks noChangeArrowheads="1"/>
          </p:cNvSpPr>
          <p:nvPr/>
        </p:nvSpPr>
        <p:spPr bwMode="auto">
          <a:xfrm>
            <a:off x="6443663" y="6559550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© V&amp;R , VIVA, AH1, S.54+55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Diagnose und individuelle Förderung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1. Abschnitt: Zu jeder Lektion ein Diagnosebogen (1 Seite)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Diagnose mit Selbsteinschätzung und Bewertung, aber ohne Konsequenzen / Rückverweise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Lösungen zu den Diagnosebögen und auch zu den folgenden Freiarbeitsmaterialien fest eingeheftet </a:t>
            </a:r>
            <a:r>
              <a:rPr lang="de-DE" sz="3200" dirty="0" smtClean="0">
                <a:latin typeface="Arial"/>
                <a:cs typeface="Arial"/>
              </a:rPr>
              <a:t>→ </a:t>
            </a:r>
            <a:r>
              <a:rPr lang="de-DE" sz="3200" dirty="0" smtClean="0">
                <a:cs typeface="Arial"/>
              </a:rPr>
              <a:t>Lehrer muss alles selbst korrigieren</a:t>
            </a:r>
            <a:endParaRPr 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20835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/>
            <a:r>
              <a:rPr lang="de-DE" sz="3600" smtClean="0"/>
              <a:t>Diagnose und individuelle Förderung</a:t>
            </a:r>
          </a:p>
          <a:p>
            <a:pPr lvl="1" eaLnBrk="1" hangingPunct="1"/>
            <a:r>
              <a:rPr lang="de-DE" sz="3200" smtClean="0"/>
              <a:t>2. Abschnitt: pro Lektion 4-5 Seiten Freiarbeitsmaterialien (Memory; ausmalen; ausschneiden und zuordnen … ); eher auf Kinder denn auf Jugendliche zugeschnitten</a:t>
            </a:r>
          </a:p>
          <a:p>
            <a:pPr lvl="1" eaLnBrk="1" hangingPunct="1"/>
            <a:r>
              <a:rPr lang="de-DE" sz="3200" smtClean="0"/>
              <a:t>Variation der Übungen eher gering</a:t>
            </a:r>
          </a:p>
          <a:p>
            <a:pPr lvl="1" eaLnBrk="1" hangingPunct="1"/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21859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mtClean="0"/>
              <a:t>  </a:t>
            </a:r>
          </a:p>
          <a:p>
            <a:pPr marL="0" indent="0" eaLnBrk="1" hangingPunct="1">
              <a:buFont typeface="Arial" charset="0"/>
              <a:buNone/>
            </a:pPr>
            <a:endParaRPr lang="de-DE" smtClean="0"/>
          </a:p>
          <a:p>
            <a:pPr marL="0" indent="0" eaLnBrk="1" hangingPunct="1">
              <a:buFont typeface="Arial" charset="0"/>
              <a:buNone/>
            </a:pPr>
            <a:r>
              <a:rPr lang="de-DE" smtClean="0"/>
              <a:t>  Beispiel 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mtClean="0"/>
              <a:t>  Diagnosebogen</a:t>
            </a: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065213"/>
            <a:ext cx="3768725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1" name="Textfeld 2"/>
          <p:cNvSpPr txBox="1">
            <a:spLocks noChangeArrowheads="1"/>
          </p:cNvSpPr>
          <p:nvPr/>
        </p:nvSpPr>
        <p:spPr bwMode="auto">
          <a:xfrm>
            <a:off x="5281613" y="6500813"/>
            <a:ext cx="30353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© V&amp;R , VIVA, DF1, S.10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dirty="0"/>
              <a:t>Grammatische Progression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/>
              <a:t>3.Sg a-, e- </a:t>
            </a:r>
            <a:r>
              <a:rPr lang="de-DE" dirty="0" err="1"/>
              <a:t>Konj</a:t>
            </a:r>
            <a:r>
              <a:rPr lang="de-DE" dirty="0"/>
              <a:t>. + esse; ges. Präsens (auch i-</a:t>
            </a:r>
            <a:r>
              <a:rPr lang="de-DE" dirty="0" err="1"/>
              <a:t>Konj</a:t>
            </a:r>
            <a:r>
              <a:rPr lang="de-DE" dirty="0"/>
              <a:t>.) ab L </a:t>
            </a:r>
            <a:r>
              <a:rPr lang="de-DE" dirty="0" smtClean="0"/>
              <a:t>6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a-</a:t>
            </a:r>
            <a:r>
              <a:rPr lang="de-DE" dirty="0"/>
              <a:t>, o- </a:t>
            </a:r>
            <a:r>
              <a:rPr lang="de-DE" dirty="0" err="1"/>
              <a:t>Dekl</a:t>
            </a:r>
            <a:r>
              <a:rPr lang="de-DE" dirty="0"/>
              <a:t>. (L 1 – L </a:t>
            </a:r>
            <a:r>
              <a:rPr lang="de-DE" dirty="0" smtClean="0"/>
              <a:t>3)</a:t>
            </a:r>
            <a:endParaRPr lang="de-DE" dirty="0"/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/>
              <a:t>Akk. – </a:t>
            </a:r>
            <a:r>
              <a:rPr lang="de-DE" dirty="0" smtClean="0"/>
              <a:t>Abl. (L 5). – Gen. </a:t>
            </a:r>
            <a:r>
              <a:rPr lang="de-DE" dirty="0"/>
              <a:t>– </a:t>
            </a:r>
            <a:r>
              <a:rPr lang="de-DE" dirty="0" smtClean="0"/>
              <a:t>Dat. 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Perfekt L 12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Imperfekt L 15</a:t>
            </a:r>
            <a:endParaRPr lang="de-DE" dirty="0"/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/>
              <a:t>AcI L 9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23907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de-DE" smtClean="0"/>
              <a:t>Grammatische Progression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Adjektive (o-/a-) L 3 (!)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Adjektive (3. Dekl)  L 18</a:t>
            </a:r>
            <a:endParaRPr lang="de-DE" i="1" smtClean="0"/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PC ab L 27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Abl.abs. ab L 30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Konjunktiv L 21 – L 23 </a:t>
            </a:r>
          </a:p>
          <a:p>
            <a:pPr lvl="1" eaLnBrk="1" hangingPunct="1">
              <a:spcBef>
                <a:spcPts val="1200"/>
              </a:spcBef>
            </a:pPr>
            <a:r>
              <a:rPr lang="de-DE" smtClean="0"/>
              <a:t>nd-Formen (?) L 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Layout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übersichtliches Erscheinungsbild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In Textband und Arbeitsheft viel weißer Raum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/>
              <a:t>Texte, Lernwortschatz und Grammatik z.T. in kleiner Schriftgröße/geringem Zeichenabstand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3200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8050"/>
            <a:ext cx="39592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908050"/>
            <a:ext cx="356393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1" name="Textfeld 3"/>
          <p:cNvSpPr txBox="1">
            <a:spLocks noChangeArrowheads="1"/>
          </p:cNvSpPr>
          <p:nvPr/>
        </p:nvSpPr>
        <p:spPr bwMode="auto">
          <a:xfrm>
            <a:off x="6011863" y="6073775"/>
            <a:ext cx="194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       Prima nova</a:t>
            </a:r>
          </a:p>
        </p:txBody>
      </p:sp>
      <p:sp>
        <p:nvSpPr>
          <p:cNvPr id="126982" name="Textfeld 6"/>
          <p:cNvSpPr txBox="1">
            <a:spLocks noChangeArrowheads="1"/>
          </p:cNvSpPr>
          <p:nvPr/>
        </p:nvSpPr>
        <p:spPr bwMode="auto">
          <a:xfrm>
            <a:off x="1331913" y="6073775"/>
            <a:ext cx="1943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         Viva 1</a:t>
            </a:r>
          </a:p>
        </p:txBody>
      </p:sp>
      <p:sp>
        <p:nvSpPr>
          <p:cNvPr id="126983" name="Textfeld 2"/>
          <p:cNvSpPr txBox="1">
            <a:spLocks noChangeArrowheads="1"/>
          </p:cNvSpPr>
          <p:nvPr/>
        </p:nvSpPr>
        <p:spPr bwMode="auto">
          <a:xfrm>
            <a:off x="323850" y="6442075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V&amp;R , VIVA, SB1, S.120</a:t>
            </a:r>
          </a:p>
        </p:txBody>
      </p:sp>
      <p:sp>
        <p:nvSpPr>
          <p:cNvPr id="126984" name="Textfeld 2"/>
          <p:cNvSpPr txBox="1">
            <a:spLocks noChangeArrowheads="1"/>
          </p:cNvSpPr>
          <p:nvPr/>
        </p:nvSpPr>
        <p:spPr bwMode="auto">
          <a:xfrm>
            <a:off x="6300788" y="6442075"/>
            <a:ext cx="26638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© Buchner , prima nova, BB, S.66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Layout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Einband vorne: Karte von Rom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200" dirty="0"/>
              <a:t>	</a:t>
            </a:r>
            <a:r>
              <a:rPr lang="de-DE" sz="3200" dirty="0" smtClean="0"/>
              <a:t>	   hinten: Karte des Mittelmeerraums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Beide Karten eher für Kindergarten / Grundschule geeignet </a:t>
            </a:r>
            <a:r>
              <a:rPr lang="de-DE" sz="3200" dirty="0"/>
              <a:t>	</a:t>
            </a:r>
            <a:r>
              <a:rPr lang="de-DE" sz="3200" dirty="0" smtClean="0"/>
              <a:t>	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Bebilderung (besonders in Band 1, aber auch in Band 2) hauptsächlich durch Zeichnungen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/>
              <a:t>Zeichenstil sehr kindlich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de-DE" sz="3200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sz="2000" smtClean="0"/>
              <a:t>prima nova   prima nova   prima nova   prima nova   prima nova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		Weitere Materialien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Arbeitsheft </a:t>
            </a:r>
            <a:r>
              <a:rPr lang="de-DE" dirty="0"/>
              <a:t>	</a:t>
            </a:r>
            <a:r>
              <a:rPr lang="de-DE" sz="2400" dirty="0" smtClean="0"/>
              <a:t>mit </a:t>
            </a:r>
            <a:r>
              <a:rPr lang="de-DE" sz="2400" dirty="0"/>
              <a:t>separaten </a:t>
            </a:r>
            <a:r>
              <a:rPr lang="de-DE" sz="2400" dirty="0" smtClean="0"/>
              <a:t>Lösungen 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			mit Lernsoftware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Vokabelheft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Vokabelkartei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Lehrerheft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/>
              <a:t>VIVA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  </a:t>
            </a:r>
            <a:r>
              <a:rPr lang="de-DE" sz="2000" dirty="0" err="1" smtClean="0"/>
              <a:t>VIVA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800" dirty="0">
                <a:solidFill>
                  <a:prstClr val="black"/>
                </a:solidFill>
              </a:rPr>
              <a:t>Bildquellennachweis: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>
                <a:solidFill>
                  <a:prstClr val="black"/>
                </a:solidFill>
              </a:rPr>
              <a:t>VIVA Lehrgang für Latein ab Klasse 5 oder 6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Autoren: Verena </a:t>
            </a:r>
            <a:r>
              <a:rPr lang="de-DE" sz="2400" dirty="0" err="1" smtClean="0"/>
              <a:t>Bartoszek</a:t>
            </a:r>
            <a:r>
              <a:rPr lang="de-DE" sz="2400" dirty="0" smtClean="0"/>
              <a:t>, Verena </a:t>
            </a:r>
            <a:r>
              <a:rPr lang="de-DE" sz="2400" dirty="0" err="1" smtClean="0"/>
              <a:t>Datené</a:t>
            </a:r>
            <a:r>
              <a:rPr lang="de-DE" sz="2400" dirty="0"/>
              <a:t>,</a:t>
            </a:r>
            <a:r>
              <a:rPr lang="de-DE" sz="2400" dirty="0" smtClean="0"/>
              <a:t> Sabine Lösch,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/>
              <a:t> </a:t>
            </a:r>
            <a:r>
              <a:rPr lang="de-DE" sz="2400" dirty="0" smtClean="0"/>
              <a:t>                Inge </a:t>
            </a:r>
            <a:r>
              <a:rPr lang="de-DE" sz="2400" dirty="0" err="1" smtClean="0"/>
              <a:t>Mosebach</a:t>
            </a:r>
            <a:r>
              <a:rPr lang="de-DE" sz="2400" dirty="0" smtClean="0"/>
              <a:t>-Kaufmann, Gregor </a:t>
            </a:r>
            <a:r>
              <a:rPr lang="de-DE" sz="2400" dirty="0" err="1" smtClean="0"/>
              <a:t>Nagengast</a:t>
            </a:r>
            <a:r>
              <a:rPr lang="de-DE" sz="2400" dirty="0" smtClean="0"/>
              <a:t>,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/>
              <a:t> </a:t>
            </a:r>
            <a:r>
              <a:rPr lang="de-DE" sz="2400" dirty="0" smtClean="0"/>
              <a:t>                Christian </a:t>
            </a:r>
            <a:r>
              <a:rPr lang="de-DE" sz="2400" dirty="0" err="1" smtClean="0"/>
              <a:t>Schöffel</a:t>
            </a:r>
            <a:r>
              <a:rPr lang="de-DE" sz="2400" dirty="0" smtClean="0"/>
              <a:t>, </a:t>
            </a:r>
            <a:r>
              <a:rPr lang="de-DE" sz="2400" dirty="0" err="1" smtClean="0"/>
              <a:t>Barabara</a:t>
            </a:r>
            <a:r>
              <a:rPr lang="de-DE" sz="2400" dirty="0" smtClean="0"/>
              <a:t> Scholz, Wolfram </a:t>
            </a:r>
            <a:r>
              <a:rPr lang="de-DE" sz="2400" dirty="0" err="1" smtClean="0"/>
              <a:t>Schröttel</a:t>
            </a:r>
            <a:endParaRPr lang="de-DE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/>
              <a:t>Vandenhoeck &amp; Ruprecht Verlag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Abkürzungen:  	</a:t>
            </a:r>
            <a:r>
              <a:rPr lang="de-DE" sz="2400" dirty="0" smtClean="0">
                <a:solidFill>
                  <a:prstClr val="black"/>
                </a:solidFill>
              </a:rPr>
              <a:t>SB </a:t>
            </a:r>
            <a:r>
              <a:rPr lang="de-DE" sz="2400" dirty="0">
                <a:solidFill>
                  <a:prstClr val="black"/>
                </a:solidFill>
              </a:rPr>
              <a:t>= </a:t>
            </a:r>
            <a:r>
              <a:rPr lang="de-DE" sz="2400" dirty="0" smtClean="0">
                <a:solidFill>
                  <a:prstClr val="black"/>
                </a:solidFill>
              </a:rPr>
              <a:t>Schülerband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			</a:t>
            </a:r>
            <a:r>
              <a:rPr lang="de-DE" sz="2400" dirty="0" smtClean="0">
                <a:solidFill>
                  <a:prstClr val="black"/>
                </a:solidFill>
              </a:rPr>
              <a:t>AH </a:t>
            </a:r>
            <a:r>
              <a:rPr lang="de-DE" sz="2400" dirty="0">
                <a:solidFill>
                  <a:prstClr val="black"/>
                </a:solidFill>
              </a:rPr>
              <a:t>= </a:t>
            </a:r>
            <a:r>
              <a:rPr lang="de-DE" sz="2400" dirty="0" smtClean="0">
                <a:solidFill>
                  <a:prstClr val="black"/>
                </a:solidFill>
              </a:rPr>
              <a:t>(Schüler-)Arbeitsheft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	</a:t>
            </a:r>
            <a:r>
              <a:rPr lang="de-DE" sz="2400" dirty="0" smtClean="0">
                <a:solidFill>
                  <a:prstClr val="black"/>
                </a:solidFill>
              </a:rPr>
              <a:t>		DF = Diagnose und individuelle Förderung</a:t>
            </a:r>
            <a:endParaRPr lang="de-DE" sz="24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4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268413"/>
            <a:ext cx="8229600" cy="50736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   Grundlegendes Material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Textband: 30 (!) Lektionen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   in 14 Themenkreisen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Begleitband: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Vokabeln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Grammatik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Methodentraining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  <p:pic>
        <p:nvPicPr>
          <p:cNvPr id="130052" name="Bild 7" descr="Cover: Textband (Campus A)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1341438"/>
            <a:ext cx="1433513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feld 2"/>
          <p:cNvSpPr txBox="1">
            <a:spLocks noChangeArrowheads="1"/>
          </p:cNvSpPr>
          <p:nvPr/>
        </p:nvSpPr>
        <p:spPr bwMode="auto">
          <a:xfrm>
            <a:off x="6372225" y="6092825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© Buchner , Campus, TB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Weitere Materialien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Arbeitsheft 	</a:t>
            </a:r>
            <a:r>
              <a:rPr lang="de-DE" sz="2400" dirty="0"/>
              <a:t>mit separaten Lösungen 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/>
              <a:t>			mit Lernsoftware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Vokabelheft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Vokabelkartei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Lehrerheft</a:t>
            </a:r>
          </a:p>
        </p:txBody>
      </p:sp>
      <p:sp>
        <p:nvSpPr>
          <p:cNvPr id="13107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981075"/>
            <a:ext cx="8569325" cy="54721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Fakultative Materialien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Lesen:	</a:t>
            </a:r>
            <a:r>
              <a:rPr lang="de-DE" dirty="0" smtClean="0"/>
              <a:t>	Lektüre </a:t>
            </a:r>
            <a:r>
              <a:rPr lang="de-DE" dirty="0"/>
              <a:t>(Fortsetzungsgeschichte) </a:t>
            </a:r>
            <a:r>
              <a:rPr lang="de-DE" dirty="0" smtClean="0"/>
              <a:t>			auf das Lehrbuch </a:t>
            </a:r>
            <a:r>
              <a:rPr lang="de-DE" dirty="0"/>
              <a:t>abgestimmt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Prüfungen:  	zur Vorbereitung </a:t>
            </a:r>
            <a:r>
              <a:rPr lang="de-DE" dirty="0" smtClean="0"/>
              <a:t>auf Klassen-				arbeiten</a:t>
            </a:r>
            <a:r>
              <a:rPr lang="de-DE" dirty="0"/>
              <a:t>; </a:t>
            </a:r>
            <a:r>
              <a:rPr lang="de-DE" dirty="0" smtClean="0"/>
              <a:t>mit Lösungen </a:t>
            </a:r>
            <a:r>
              <a:rPr lang="de-DE" dirty="0"/>
              <a:t>zur </a:t>
            </a:r>
            <a:r>
              <a:rPr lang="de-DE" dirty="0" smtClean="0"/>
              <a:t>					Selbstkontrolle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LÜK:		Übungen mit Lösungsplättchen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Spielen und </a:t>
            </a:r>
            <a:r>
              <a:rPr lang="de-DE" dirty="0" smtClean="0"/>
              <a:t>Rätseln</a:t>
            </a:r>
            <a:endParaRPr lang="de-DE" dirty="0"/>
          </a:p>
        </p:txBody>
      </p:sp>
      <p:sp>
        <p:nvSpPr>
          <p:cNvPr id="13209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Aufbau einer Einzellektion</a:t>
            </a:r>
          </a:p>
          <a:p>
            <a:pPr lvl="1" eaLnBrk="1" fontAlgn="auto" hangingPunct="1"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Jede Lektion 3-4 Doppelseiten </a:t>
            </a:r>
          </a:p>
          <a:p>
            <a:pPr marL="457200" lvl="1" indent="0" eaLnBrk="1" fontAlgn="auto" hangingPunct="1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de-DE" sz="3600" dirty="0" smtClean="0"/>
              <a:t>Aufbau einer Doppelseite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E    Grammatikeinführung durch Einzelsätze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Ü   Übungen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I     </a:t>
            </a:r>
            <a:r>
              <a:rPr lang="de-DE" sz="3200" dirty="0" err="1" smtClean="0"/>
              <a:t>Infotext</a:t>
            </a:r>
            <a:endParaRPr lang="de-DE" sz="32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T    Übersetzungstext mit Aufgaben zum   	    Text + weitere Übungen</a:t>
            </a:r>
            <a:r>
              <a:rPr lang="de-DE" sz="3200" dirty="0"/>
              <a:t>	</a:t>
            </a:r>
            <a:r>
              <a:rPr lang="de-DE" sz="3200" dirty="0" smtClean="0"/>
              <a:t>			</a:t>
            </a:r>
          </a:p>
        </p:txBody>
      </p:sp>
      <p:sp>
        <p:nvSpPr>
          <p:cNvPr id="13312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DE" sz="3600" dirty="0" smtClean="0"/>
              <a:t>Fazit</a:t>
            </a:r>
            <a:r>
              <a:rPr lang="de-DE" dirty="0" smtClean="0"/>
              <a:t>: </a:t>
            </a:r>
          </a:p>
          <a:p>
            <a:pPr lvl="1" eaLnBrk="1" fontAlgn="auto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jede Doppelseite wie eine kleine Lektion</a:t>
            </a:r>
          </a:p>
          <a:p>
            <a:pPr lvl="1" eaLnBrk="1" fontAlgn="auto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30 Lektionen à 3 Doppelseiten = ??? Lektionen</a:t>
            </a:r>
          </a:p>
          <a:p>
            <a:pPr lvl="1" eaLnBrk="1" fontAlgn="auto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de-DE" sz="3200" dirty="0" smtClean="0"/>
              <a:t>Kein Angebot für kontinuierliches und länger andauerndes Arbeiten an einer Fragestellung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		</a:t>
            </a:r>
          </a:p>
        </p:txBody>
      </p:sp>
      <p:sp>
        <p:nvSpPr>
          <p:cNvPr id="13414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3517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  <p:pic>
        <p:nvPicPr>
          <p:cNvPr id="1351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975" y="976313"/>
            <a:ext cx="4643438" cy="573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3" name="Textfeld 2"/>
          <p:cNvSpPr txBox="1">
            <a:spLocks noChangeArrowheads="1"/>
          </p:cNvSpPr>
          <p:nvPr/>
        </p:nvSpPr>
        <p:spPr bwMode="auto">
          <a:xfrm>
            <a:off x="6661150" y="6413500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© Buchner , Campus, TB, S.6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Inhaltsplatzhalter 1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976313"/>
            <a:ext cx="3998913" cy="5516562"/>
          </a:xfrm>
        </p:spPr>
      </p:pic>
      <p:sp>
        <p:nvSpPr>
          <p:cNvPr id="13619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  <p:pic>
        <p:nvPicPr>
          <p:cNvPr id="136196" name="Grafi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6625" y="976313"/>
            <a:ext cx="392747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7" name="Textfeld 2"/>
          <p:cNvSpPr txBox="1">
            <a:spLocks noChangeArrowheads="1"/>
          </p:cNvSpPr>
          <p:nvPr/>
        </p:nvSpPr>
        <p:spPr bwMode="auto">
          <a:xfrm>
            <a:off x="6372225" y="6462713"/>
            <a:ext cx="24828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© Buchner , Campus, TB, S.30+31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Am Ende jedes Themenkreises Doppelseite „</a:t>
            </a:r>
            <a:r>
              <a:rPr lang="de-DE" dirty="0" smtClean="0">
                <a:latin typeface="+mj-lt"/>
              </a:rPr>
              <a:t>Campus</a:t>
            </a:r>
            <a:r>
              <a:rPr lang="de-DE" dirty="0" smtClean="0"/>
              <a:t> differenziert“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Seite 1: Übungen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Seite 2: Sachinformationen</a:t>
            </a:r>
            <a:endParaRPr lang="de-DE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/>
              <a:t>Anhang des Buchs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Vokabelverzeichnisse (</a:t>
            </a:r>
            <a:r>
              <a:rPr lang="de-DE" dirty="0" err="1" smtClean="0"/>
              <a:t>dt-lat</a:t>
            </a:r>
            <a:r>
              <a:rPr lang="de-DE" dirty="0" smtClean="0"/>
              <a:t> / </a:t>
            </a:r>
            <a:r>
              <a:rPr lang="de-DE" dirty="0" err="1" smtClean="0"/>
              <a:t>lat-dt</a:t>
            </a:r>
            <a:r>
              <a:rPr lang="de-DE" dirty="0" smtClean="0"/>
              <a:t>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Namensverzeichnis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 smtClean="0"/>
              <a:t>Zeittafel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de-DE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de-DE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  <p:sp>
        <p:nvSpPr>
          <p:cNvPr id="13824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325"/>
          </a:xfrm>
          <a:solidFill>
            <a:srgbClr val="993366"/>
          </a:solidFill>
        </p:spPr>
        <p:txBody>
          <a:bodyPr/>
          <a:lstStyle/>
          <a:p>
            <a:pPr eaLnBrk="1" hangingPunct="1"/>
            <a:r>
              <a:rPr lang="de-DE" sz="2000" smtClean="0"/>
              <a:t>Campus  Campus Campus Campus  Campus Campus  Campus  Campus </a:t>
            </a:r>
          </a:p>
        </p:txBody>
      </p:sp>
      <p:sp>
        <p:nvSpPr>
          <p:cNvPr id="139267" name="Inhaltsplatzhalter 7"/>
          <p:cNvSpPr>
            <a:spLocks noGrp="1"/>
          </p:cNvSpPr>
          <p:nvPr>
            <p:ph sz="half" idx="2"/>
          </p:nvPr>
        </p:nvSpPr>
        <p:spPr>
          <a:xfrm>
            <a:off x="4716463" y="1600200"/>
            <a:ext cx="4032250" cy="4525963"/>
          </a:xfrm>
        </p:spPr>
        <p:txBody>
          <a:bodyPr/>
          <a:lstStyle/>
          <a:p>
            <a:pPr eaLnBrk="1" hangingPunct="1"/>
            <a:endParaRPr lang="de-DE" smtClean="0"/>
          </a:p>
          <a:p>
            <a:pPr eaLnBrk="1" hangingPunct="1"/>
            <a:r>
              <a:rPr lang="de-DE" sz="3200" smtClean="0"/>
              <a:t>Beispielseite Campus differenziert (Übungen)</a:t>
            </a:r>
          </a:p>
          <a:p>
            <a:pPr eaLnBrk="1" hangingPunct="1"/>
            <a:r>
              <a:rPr lang="de-DE" sz="3200" smtClean="0"/>
              <a:t>Mit Rückverweisen</a:t>
            </a:r>
          </a:p>
          <a:p>
            <a:pPr eaLnBrk="1" hangingPunct="1"/>
            <a:r>
              <a:rPr lang="de-DE" sz="3200" smtClean="0"/>
              <a:t>Kompetenzen (blau) angegeben</a:t>
            </a:r>
          </a:p>
        </p:txBody>
      </p:sp>
      <p:sp>
        <p:nvSpPr>
          <p:cNvPr id="139268" name="Textfeld 2"/>
          <p:cNvSpPr txBox="1">
            <a:spLocks noChangeArrowheads="1"/>
          </p:cNvSpPr>
          <p:nvPr/>
        </p:nvSpPr>
        <p:spPr bwMode="auto">
          <a:xfrm>
            <a:off x="539750" y="6510338"/>
            <a:ext cx="255428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© Buchner , Campus, TB, S.180</a:t>
            </a:r>
          </a:p>
        </p:txBody>
      </p:sp>
      <p:pic>
        <p:nvPicPr>
          <p:cNvPr id="139269" name="Inhaltsplatzhalter 1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923925"/>
            <a:ext cx="4032250" cy="5637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5439</Words>
  <Application>Microsoft Office PowerPoint</Application>
  <PresentationFormat>Bildschirmpräsentation (4:3)</PresentationFormat>
  <Paragraphs>1088</Paragraphs>
  <Slides>170</Slides>
  <Notes>42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Entwurfsvorlage</vt:lpstr>
      </vt:variant>
      <vt:variant>
        <vt:i4>1</vt:i4>
      </vt:variant>
      <vt:variant>
        <vt:lpstr>Folientitel</vt:lpstr>
      </vt:variant>
      <vt:variant>
        <vt:i4>170</vt:i4>
      </vt:variant>
    </vt:vector>
  </HeadingPairs>
  <TitlesOfParts>
    <vt:vector size="175" baseType="lpstr">
      <vt:lpstr>Arial</vt:lpstr>
      <vt:lpstr>Calibri</vt:lpstr>
      <vt:lpstr>Times New Roman</vt:lpstr>
      <vt:lpstr>Symbol</vt:lpstr>
      <vt:lpstr>Larissa</vt:lpstr>
      <vt:lpstr> Vorstellung  neuer Lehrwerke </vt:lpstr>
      <vt:lpstr>Kriterien für ein gutes Lehrbuch</vt:lpstr>
      <vt:lpstr>Kriterien für ein gutes Lehrbuch</vt:lpstr>
      <vt:lpstr>Kriterien für ein gutes Lehrbuch</vt:lpstr>
      <vt:lpstr>Kriterien für ein gutes Lehrbuch</vt:lpstr>
      <vt:lpstr>Kriterien für ein gutes Lehrbuch</vt:lpstr>
      <vt:lpstr>Folie 7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 Einführung von AcI und PC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Campus  Campus Campus Campus  Campus Campus  Campus  Campus </vt:lpstr>
      <vt:lpstr>Pontes  Pontes  Pontes  Pontes  Pontes  Pontes  Pontes  Pontes  Pontes  Pontes </vt:lpstr>
      <vt:lpstr>Pontes  Pontes  Pontes  Pontes  Pontes  Pontes  Pontes  Pontes  Pontes  Pontes </vt:lpstr>
      <vt:lpstr>Pontes  Pontes  Pontes  Pontes  Pontes  Pontes  Pontes  Pontes  Pontes  Pontes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prima nova   prima nova   prima nova   prima nova   prima nova </vt:lpstr>
      <vt:lpstr>VIA MEA  VIA MEA  VIA MEA  VIA MEA  VIA MEA  VIA MEA  VIA MEA  VIA MEA</vt:lpstr>
      <vt:lpstr>VIA MEA  VIA MEA  VIA MEA  VIA MEA  VIA MEA  VIA MEA  VIA MEA  VIA MEA</vt:lpstr>
      <vt:lpstr>VIA MEA  VIA MEA  VIA MEA  VIA MEA  VIA MEA  VIA MEA  VIA MEA  VIA MEA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Agite  Agite  Agite  Agite  Agite  Agite  Agite  Agite  Agite  Agite  Agite </vt:lpstr>
      <vt:lpstr>VIVA   VIVA   VIVA   VIVA   VIVA   VIVA   VIVA   VIVA   VIVA   VIVA   VIVA   VIVA </vt:lpstr>
      <vt:lpstr>VIVA   VIVA   VIVA   VIVA   VIVA   VIVA   VIVA   VIVA   VIVA   VIVA   VIVA   VIVA </vt:lpstr>
      <vt:lpstr>VIVA   VIVA   VIVA   VIVA   VIVA   VIVA   VIVA   VIVA   VIVA   VIVA   VIVA   VIVA </vt:lpstr>
      <vt:lpstr>Campus  Campus Campus Campus  Campus Campus  Campus  Campus </vt:lpstr>
      <vt:lpstr>Campus  Campus Campus Campus  Campus Campus  Campus  Campus </vt:lpstr>
    </vt:vector>
  </TitlesOfParts>
  <Company>privat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eplath</dc:creator>
  <cp:lastModifiedBy>ms</cp:lastModifiedBy>
  <cp:revision>503</cp:revision>
  <dcterms:created xsi:type="dcterms:W3CDTF">2013-01-02T14:27:31Z</dcterms:created>
  <dcterms:modified xsi:type="dcterms:W3CDTF">2014-10-08T09:46:28Z</dcterms:modified>
</cp:coreProperties>
</file>