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65" r:id="rId3"/>
    <p:sldId id="266" r:id="rId4"/>
    <p:sldId id="259" r:id="rId5"/>
    <p:sldId id="279" r:id="rId6"/>
    <p:sldId id="280" r:id="rId7"/>
    <p:sldId id="281" r:id="rId8"/>
    <p:sldId id="263" r:id="rId9"/>
    <p:sldId id="270" r:id="rId10"/>
    <p:sldId id="272" r:id="rId11"/>
    <p:sldId id="273" r:id="rId12"/>
    <p:sldId id="274" r:id="rId13"/>
    <p:sldId id="271" r:id="rId14"/>
    <p:sldId id="275" r:id="rId15"/>
    <p:sldId id="276" r:id="rId16"/>
    <p:sldId id="277" r:id="rId17"/>
    <p:sldId id="278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291" r:id="rId28"/>
    <p:sldId id="293" r:id="rId29"/>
    <p:sldId id="294" r:id="rId30"/>
    <p:sldId id="296" r:id="rId31"/>
    <p:sldId id="295" r:id="rId3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F4F"/>
    <a:srgbClr val="00FF00"/>
    <a:srgbClr val="8AE610"/>
    <a:srgbClr val="FF0909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Helle Formatvorlage 1 - Akz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38B1855-1B75-4FBE-930C-398BA8C253C6}" styleName="Designformatvorlage 2 - Akz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Designformatvorlage 2 - Akz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10" autoAdjust="0"/>
  </p:normalViewPr>
  <p:slideViewPr>
    <p:cSldViewPr snapToGrid="0" showGuides="1">
      <p:cViewPr>
        <p:scale>
          <a:sx n="66" d="100"/>
          <a:sy n="66" d="100"/>
        </p:scale>
        <p:origin x="-72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5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7F5090-2C39-4F90-8862-D7E13F4E1191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704A8-E653-491C-A37F-7855274BA7E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0612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704A8-E653-491C-A37F-7855274BA7EE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8030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704A8-E653-491C-A37F-7855274BA7EE}" type="slidenum">
              <a:rPr lang="de-DE" smtClean="0"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2648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704A8-E653-491C-A37F-7855274BA7EE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2648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1704A8-E653-491C-A37F-7855274BA7EE}" type="slidenum">
              <a:rPr lang="de-DE" smtClean="0"/>
              <a:t>31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2648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716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4356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94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2479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3547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6800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7708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027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2825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073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1438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4BE7F-944A-4DFB-86AB-2AD7BB68B298}" type="datetimeFigureOut">
              <a:rPr lang="de-DE" smtClean="0"/>
              <a:t>17.10.2014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381BAE-6EEB-4381-89A5-2DA61EA8D32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656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691680" y="1916832"/>
            <a:ext cx="568863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4800" dirty="0" smtClean="0">
                <a:latin typeface="Arial Rounded MT Bold" panose="020F0704030504030204" pitchFamily="34" charset="0"/>
              </a:rPr>
              <a:t>Latein</a:t>
            </a:r>
          </a:p>
          <a:p>
            <a:pPr algn="ctr"/>
            <a:endParaRPr lang="de-DE" sz="4800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de-DE" sz="3600" dirty="0" smtClean="0">
                <a:latin typeface="Arial Rounded MT Bold" panose="020F0704030504030204" pitchFamily="34" charset="0"/>
              </a:rPr>
              <a:t>als dritte Fremdsprache</a:t>
            </a:r>
            <a:endParaRPr lang="de-DE" sz="3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22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24"/>
          <a:stretch/>
        </p:blipFill>
        <p:spPr bwMode="auto">
          <a:xfrm>
            <a:off x="179856" y="575823"/>
            <a:ext cx="3384031" cy="4458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3707904" y="575823"/>
            <a:ext cx="532859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 smtClean="0">
                <a:latin typeface="Centaur" panose="02030504050205020304" pitchFamily="18" charset="0"/>
              </a:rPr>
              <a:t>Syntax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</a:pPr>
            <a:r>
              <a:rPr lang="de-DE" sz="2000" dirty="0" smtClean="0">
                <a:latin typeface="Centaur" panose="02030504050205020304" pitchFamily="18" charset="0"/>
              </a:rPr>
              <a:t>Die Schülerinnen und Schüler können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die Arten des einfachen Satzes unterscheiden;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einfache Verfahren zur Satzanalyse anwenden;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zwischen notwendigen und nicht notwendigen Satzgliedern unterscheiden;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Attribute als Teile von Satzgliedern identifizieren und ihre Funktion beschreiben;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Haupt-und Nebensätze unterscheiden.</a:t>
            </a:r>
            <a:endParaRPr lang="de-DE" sz="2000" dirty="0">
              <a:latin typeface="Centaur" panose="02030504050205020304" pitchFamily="18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79856" y="5420673"/>
            <a:ext cx="3384031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Kompetenzen und Inhalte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Klasse 6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427984" y="1196752"/>
            <a:ext cx="2520280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4863362" y="1484784"/>
            <a:ext cx="2372934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4066220" y="2132856"/>
            <a:ext cx="1153852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4074604" y="2439169"/>
            <a:ext cx="3233700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085270" y="3068961"/>
            <a:ext cx="2214922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918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24"/>
          <a:stretch/>
        </p:blipFill>
        <p:spPr bwMode="auto">
          <a:xfrm>
            <a:off x="179856" y="575823"/>
            <a:ext cx="3384031" cy="4458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3707904" y="575823"/>
            <a:ext cx="532859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 smtClean="0">
                <a:latin typeface="Centaur" panose="02030504050205020304" pitchFamily="18" charset="0"/>
              </a:rPr>
              <a:t>Wortbedeutung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</a:pPr>
            <a:r>
              <a:rPr lang="de-DE" sz="2000" dirty="0" smtClean="0">
                <a:latin typeface="Centaur" panose="02030504050205020304" pitchFamily="18" charset="0"/>
              </a:rPr>
              <a:t>Die Schülerinnen und Schüler können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Wortbedeutungen … klären und dazu auch Nachschlagewerke und den Computer benutzen;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sinnverwandte Wörter in Wortfeldern zusammenfassen;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…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Wörter gleicher Herkunft in Wortfamilien zusammenfassen: Sie erkennen dabei auch Wortbausteine und nutzen ihr Wissen bei der Rechtschreibung;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Möglichkeiten der Wortbildung (Zusammensetzung, Ableitungen mit Präfixen und Suffixen) unterscheiden;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die entsprechenden grammatischen Fachbegriffe verwenden.</a:t>
            </a:r>
            <a:endParaRPr lang="de-DE" sz="2000" dirty="0">
              <a:latin typeface="Centaur" panose="02030504050205020304" pitchFamily="18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79856" y="5420673"/>
            <a:ext cx="3384031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Kompetenzen und Inhalte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Klasse 6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3995936" y="1484784"/>
            <a:ext cx="1800200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5436096" y="1844824"/>
            <a:ext cx="2160240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6732240" y="2708920"/>
            <a:ext cx="1577516" cy="35989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4074604" y="3342134"/>
            <a:ext cx="1361492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5796136" y="3933056"/>
            <a:ext cx="1224136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7164288" y="3933056"/>
            <a:ext cx="1800200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990602" y="4229844"/>
            <a:ext cx="3605733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380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24"/>
          <a:stretch/>
        </p:blipFill>
        <p:spPr bwMode="auto">
          <a:xfrm>
            <a:off x="179856" y="575823"/>
            <a:ext cx="3384031" cy="4458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3707904" y="575823"/>
            <a:ext cx="53285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 smtClean="0">
                <a:latin typeface="Centaur" panose="02030504050205020304" pitchFamily="18" charset="0"/>
              </a:rPr>
              <a:t>Satzfolgen und  Satzgefüge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</a:pPr>
            <a:r>
              <a:rPr lang="de-DE" sz="2000" dirty="0" smtClean="0">
                <a:latin typeface="Centaur" panose="02030504050205020304" pitchFamily="18" charset="0"/>
              </a:rPr>
              <a:t>Die Schülerinnen und Schüler können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die grammatische Funktion von Attribut-, Subjekt-, Objekt- und Adverbialsätzen bestimmen;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komplexe Satzgefüge übersichtlich konstruieren;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Adverbialsätze nach ihrer inhaltlichen Bedeutung unterscheiden;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Adverbialsätze und andere Formen adverbialer Bestimmungen verwenden, um Zusammenhänge zu verdeutlichen.</a:t>
            </a:r>
            <a:endParaRPr lang="de-DE" sz="2000" dirty="0">
              <a:latin typeface="Centaur" panose="02030504050205020304" pitchFamily="18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79856" y="5420673"/>
            <a:ext cx="3384031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Kompetenzen und Inhalte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Klasse 8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815408" y="3718679"/>
            <a:ext cx="532859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 smtClean="0">
                <a:latin typeface="Centaur" panose="02030504050205020304" pitchFamily="18" charset="0"/>
              </a:rPr>
              <a:t>Modalität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</a:pPr>
            <a:r>
              <a:rPr lang="de-DE" sz="2000" dirty="0" smtClean="0">
                <a:latin typeface="Centaur" panose="02030504050205020304" pitchFamily="18" charset="0"/>
              </a:rPr>
              <a:t>Die Schülerinnen und Schüler können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die verschiedenen Funktionen der Modalität sachgerecht anwenden;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verschiedene Ausdrucksmöglichkeiten für Modalität (Modus, Modalverben, Modaladverbien) nutzen;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die Rede eines Dritten in der indirekten Rede wiedergeben;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den Konjunktiv der indirekten Rede als Mittel der Distanzierung beschreiben und benutzen.</a:t>
            </a:r>
            <a:endParaRPr lang="de-DE" sz="2000" dirty="0">
              <a:latin typeface="Centaur" panose="02030504050205020304" pitchFamily="18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7023602" y="1196752"/>
            <a:ext cx="1868878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3995936" y="1556792"/>
            <a:ext cx="2808312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5010708" y="1858195"/>
            <a:ext cx="3449724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067944" y="2708920"/>
            <a:ext cx="4402013" cy="648072"/>
          </a:xfrm>
          <a:custGeom>
            <a:avLst/>
            <a:gdLst>
              <a:gd name="connsiteX0" fmla="*/ 0 w 4392488"/>
              <a:gd name="connsiteY0" fmla="*/ 0 h 551708"/>
              <a:gd name="connsiteX1" fmla="*/ 4392488 w 4392488"/>
              <a:gd name="connsiteY1" fmla="*/ 0 h 551708"/>
              <a:gd name="connsiteX2" fmla="*/ 4392488 w 4392488"/>
              <a:gd name="connsiteY2" fmla="*/ 551708 h 551708"/>
              <a:gd name="connsiteX3" fmla="*/ 0 w 4392488"/>
              <a:gd name="connsiteY3" fmla="*/ 551708 h 551708"/>
              <a:gd name="connsiteX4" fmla="*/ 0 w 4392488"/>
              <a:gd name="connsiteY4" fmla="*/ 0 h 551708"/>
              <a:gd name="connsiteX0" fmla="*/ 0 w 4392488"/>
              <a:gd name="connsiteY0" fmla="*/ 0 h 551708"/>
              <a:gd name="connsiteX1" fmla="*/ 4392488 w 4392488"/>
              <a:gd name="connsiteY1" fmla="*/ 0 h 551708"/>
              <a:gd name="connsiteX2" fmla="*/ 4392488 w 4392488"/>
              <a:gd name="connsiteY2" fmla="*/ 551708 h 551708"/>
              <a:gd name="connsiteX3" fmla="*/ 1399406 w 4392488"/>
              <a:gd name="connsiteY3" fmla="*/ 537991 h 551708"/>
              <a:gd name="connsiteX4" fmla="*/ 0 w 4392488"/>
              <a:gd name="connsiteY4" fmla="*/ 551708 h 551708"/>
              <a:gd name="connsiteX5" fmla="*/ 0 w 4392488"/>
              <a:gd name="connsiteY5" fmla="*/ 0 h 551708"/>
              <a:gd name="connsiteX0" fmla="*/ 0 w 4392488"/>
              <a:gd name="connsiteY0" fmla="*/ 0 h 551708"/>
              <a:gd name="connsiteX1" fmla="*/ 4392488 w 4392488"/>
              <a:gd name="connsiteY1" fmla="*/ 0 h 551708"/>
              <a:gd name="connsiteX2" fmla="*/ 4392488 w 4392488"/>
              <a:gd name="connsiteY2" fmla="*/ 218333 h 551708"/>
              <a:gd name="connsiteX3" fmla="*/ 1399406 w 4392488"/>
              <a:gd name="connsiteY3" fmla="*/ 537991 h 551708"/>
              <a:gd name="connsiteX4" fmla="*/ 0 w 4392488"/>
              <a:gd name="connsiteY4" fmla="*/ 551708 h 551708"/>
              <a:gd name="connsiteX5" fmla="*/ 0 w 4392488"/>
              <a:gd name="connsiteY5" fmla="*/ 0 h 551708"/>
              <a:gd name="connsiteX0" fmla="*/ 0 w 4392488"/>
              <a:gd name="connsiteY0" fmla="*/ 0 h 551708"/>
              <a:gd name="connsiteX1" fmla="*/ 4392488 w 4392488"/>
              <a:gd name="connsiteY1" fmla="*/ 0 h 551708"/>
              <a:gd name="connsiteX2" fmla="*/ 4392488 w 4392488"/>
              <a:gd name="connsiteY2" fmla="*/ 218333 h 551708"/>
              <a:gd name="connsiteX3" fmla="*/ 1808981 w 4392488"/>
              <a:gd name="connsiteY3" fmla="*/ 499891 h 551708"/>
              <a:gd name="connsiteX4" fmla="*/ 1399406 w 4392488"/>
              <a:gd name="connsiteY4" fmla="*/ 537991 h 551708"/>
              <a:gd name="connsiteX5" fmla="*/ 0 w 4392488"/>
              <a:gd name="connsiteY5" fmla="*/ 551708 h 551708"/>
              <a:gd name="connsiteX6" fmla="*/ 0 w 4392488"/>
              <a:gd name="connsiteY6" fmla="*/ 0 h 551708"/>
              <a:gd name="connsiteX0" fmla="*/ 0 w 4392488"/>
              <a:gd name="connsiteY0" fmla="*/ 0 h 551708"/>
              <a:gd name="connsiteX1" fmla="*/ 4392488 w 4392488"/>
              <a:gd name="connsiteY1" fmla="*/ 0 h 551708"/>
              <a:gd name="connsiteX2" fmla="*/ 4392488 w 4392488"/>
              <a:gd name="connsiteY2" fmla="*/ 218333 h 551708"/>
              <a:gd name="connsiteX3" fmla="*/ 1418456 w 4392488"/>
              <a:gd name="connsiteY3" fmla="*/ 242716 h 551708"/>
              <a:gd name="connsiteX4" fmla="*/ 1399406 w 4392488"/>
              <a:gd name="connsiteY4" fmla="*/ 537991 h 551708"/>
              <a:gd name="connsiteX5" fmla="*/ 0 w 4392488"/>
              <a:gd name="connsiteY5" fmla="*/ 551708 h 551708"/>
              <a:gd name="connsiteX6" fmla="*/ 0 w 4392488"/>
              <a:gd name="connsiteY6" fmla="*/ 0 h 551708"/>
              <a:gd name="connsiteX0" fmla="*/ 0 w 4402013"/>
              <a:gd name="connsiteY0" fmla="*/ 0 h 551708"/>
              <a:gd name="connsiteX1" fmla="*/ 4392488 w 4402013"/>
              <a:gd name="connsiteY1" fmla="*/ 0 h 551708"/>
              <a:gd name="connsiteX2" fmla="*/ 4402013 w 4402013"/>
              <a:gd name="connsiteY2" fmla="*/ 250768 h 551708"/>
              <a:gd name="connsiteX3" fmla="*/ 1418456 w 4402013"/>
              <a:gd name="connsiteY3" fmla="*/ 242716 h 551708"/>
              <a:gd name="connsiteX4" fmla="*/ 1399406 w 4402013"/>
              <a:gd name="connsiteY4" fmla="*/ 537991 h 551708"/>
              <a:gd name="connsiteX5" fmla="*/ 0 w 4402013"/>
              <a:gd name="connsiteY5" fmla="*/ 551708 h 551708"/>
              <a:gd name="connsiteX6" fmla="*/ 0 w 4402013"/>
              <a:gd name="connsiteY6" fmla="*/ 0 h 551708"/>
              <a:gd name="connsiteX0" fmla="*/ 0 w 4402013"/>
              <a:gd name="connsiteY0" fmla="*/ 0 h 551708"/>
              <a:gd name="connsiteX1" fmla="*/ 4392488 w 4402013"/>
              <a:gd name="connsiteY1" fmla="*/ 0 h 551708"/>
              <a:gd name="connsiteX2" fmla="*/ 4402013 w 4402013"/>
              <a:gd name="connsiteY2" fmla="*/ 250768 h 551708"/>
              <a:gd name="connsiteX3" fmla="*/ 1389881 w 4402013"/>
              <a:gd name="connsiteY3" fmla="*/ 242716 h 551708"/>
              <a:gd name="connsiteX4" fmla="*/ 1399406 w 4402013"/>
              <a:gd name="connsiteY4" fmla="*/ 537991 h 551708"/>
              <a:gd name="connsiteX5" fmla="*/ 0 w 4402013"/>
              <a:gd name="connsiteY5" fmla="*/ 551708 h 551708"/>
              <a:gd name="connsiteX6" fmla="*/ 0 w 4402013"/>
              <a:gd name="connsiteY6" fmla="*/ 0 h 551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02013" h="551708">
                <a:moveTo>
                  <a:pt x="0" y="0"/>
                </a:moveTo>
                <a:lnTo>
                  <a:pt x="4392488" y="0"/>
                </a:lnTo>
                <a:lnTo>
                  <a:pt x="4402013" y="250768"/>
                </a:lnTo>
                <a:lnTo>
                  <a:pt x="1389881" y="242716"/>
                </a:lnTo>
                <a:lnTo>
                  <a:pt x="1399406" y="537991"/>
                </a:lnTo>
                <a:lnTo>
                  <a:pt x="0" y="551708"/>
                </a:lnTo>
                <a:lnTo>
                  <a:pt x="0" y="0"/>
                </a:lnTo>
                <a:close/>
              </a:path>
            </a:pathLst>
          </a:cu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229365" y="5276657"/>
            <a:ext cx="3728675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6879586" y="5574958"/>
            <a:ext cx="1508838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4572000" y="6140753"/>
            <a:ext cx="2952328" cy="312583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62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36" y="548680"/>
            <a:ext cx="3546072" cy="4458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bgerundetes Rechteck 3"/>
          <p:cNvSpPr/>
          <p:nvPr/>
        </p:nvSpPr>
        <p:spPr>
          <a:xfrm>
            <a:off x="179856" y="5420673"/>
            <a:ext cx="3384031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Kompetenzen und Inhalte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Klasse 6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707904" y="575823"/>
            <a:ext cx="532859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 smtClean="0">
                <a:latin typeface="Centaur" panose="02030504050205020304" pitchFamily="18" charset="0"/>
              </a:rPr>
              <a:t>Grammatische Kompetenz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</a:pPr>
            <a:r>
              <a:rPr lang="de-DE" sz="2000" dirty="0" smtClean="0">
                <a:latin typeface="Centaur" panose="02030504050205020304" pitchFamily="18" charset="0"/>
              </a:rPr>
              <a:t>Die Schülerinnen und Schüler können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Personen, Sachen, Sachverhalte, Tätigkeiten und Geschehnisse bezeichnen und beschreiben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nouns</a:t>
            </a:r>
            <a:r>
              <a:rPr lang="de-DE" sz="2000" i="1" dirty="0" smtClean="0">
                <a:latin typeface="Centaur" panose="02030504050205020304" pitchFamily="18" charset="0"/>
              </a:rPr>
              <a:t> in </a:t>
            </a:r>
            <a:r>
              <a:rPr lang="de-DE" sz="2000" i="1" dirty="0" err="1" smtClean="0">
                <a:latin typeface="Centaur" panose="02030504050205020304" pitchFamily="18" charset="0"/>
              </a:rPr>
              <a:t>singular</a:t>
            </a:r>
            <a:r>
              <a:rPr lang="de-DE" sz="2000" i="1" dirty="0" smtClean="0">
                <a:latin typeface="Centaur" panose="02030504050205020304" pitchFamily="18" charset="0"/>
              </a:rPr>
              <a:t>/plural, </a:t>
            </a:r>
            <a:r>
              <a:rPr lang="de-DE" sz="2000" i="1" dirty="0" err="1" smtClean="0">
                <a:latin typeface="Centaur" panose="02030504050205020304" pitchFamily="18" charset="0"/>
              </a:rPr>
              <a:t>adjectives</a:t>
            </a:r>
            <a:r>
              <a:rPr lang="de-DE" sz="2000" i="1" dirty="0" smtClean="0">
                <a:latin typeface="Centaur" panose="02030504050205020304" pitchFamily="18" charset="0"/>
              </a:rPr>
              <a:t>/</a:t>
            </a:r>
            <a:r>
              <a:rPr lang="de-DE" sz="2000" i="1" dirty="0" err="1" smtClean="0">
                <a:latin typeface="Centaur" panose="02030504050205020304" pitchFamily="18" charset="0"/>
              </a:rPr>
              <a:t>adverbs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determiners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pronouns</a:t>
            </a:r>
            <a:r>
              <a:rPr lang="de-DE" sz="2000" i="1" dirty="0" smtClean="0">
                <a:latin typeface="Centaur" panose="02030504050205020304" pitchFamily="18" charset="0"/>
              </a:rPr>
              <a:t> (</a:t>
            </a:r>
            <a:r>
              <a:rPr lang="de-DE" sz="2000" i="1" dirty="0" err="1" smtClean="0">
                <a:latin typeface="Centaur" panose="02030504050205020304" pitchFamily="18" charset="0"/>
              </a:rPr>
              <a:t>subject</a:t>
            </a:r>
            <a:r>
              <a:rPr lang="de-DE" sz="2000" i="1" dirty="0" smtClean="0">
                <a:latin typeface="Centaur" panose="02030504050205020304" pitchFamily="18" charset="0"/>
              </a:rPr>
              <a:t>/</a:t>
            </a:r>
            <a:r>
              <a:rPr lang="de-DE" sz="2000" i="1" dirty="0" err="1" smtClean="0">
                <a:latin typeface="Centaur" panose="02030504050205020304" pitchFamily="18" charset="0"/>
              </a:rPr>
              <a:t>object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case</a:t>
            </a:r>
            <a:r>
              <a:rPr lang="de-DE" sz="2000" i="1" dirty="0" smtClean="0">
                <a:latin typeface="Centaur" panose="02030504050205020304" pitchFamily="18" charset="0"/>
              </a:rPr>
              <a:t>), </a:t>
            </a:r>
            <a:r>
              <a:rPr lang="de-DE" sz="2000" i="1" dirty="0" err="1" smtClean="0">
                <a:latin typeface="Centaur" panose="02030504050205020304" pitchFamily="18" charset="0"/>
              </a:rPr>
              <a:t>prepositions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prop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words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Sachverhalte bejahend und verneinend ausdrücken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word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order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to</a:t>
            </a:r>
            <a:r>
              <a:rPr lang="de-DE" sz="2000" i="1" dirty="0" smtClean="0">
                <a:latin typeface="Centaur" panose="02030504050205020304" pitchFamily="18" charset="0"/>
              </a:rPr>
              <a:t> do, </a:t>
            </a:r>
            <a:r>
              <a:rPr lang="de-DE" sz="2000" i="1" dirty="0" err="1" smtClean="0">
                <a:latin typeface="Centaur" panose="02030504050205020304" pitchFamily="18" charset="0"/>
              </a:rPr>
              <a:t>some</a:t>
            </a:r>
            <a:r>
              <a:rPr lang="de-DE" sz="2000" i="1" dirty="0" smtClean="0">
                <a:latin typeface="Centaur" panose="02030504050205020304" pitchFamily="18" charset="0"/>
              </a:rPr>
              <a:t>/</a:t>
            </a:r>
            <a:r>
              <a:rPr lang="de-DE" sz="2000" i="1" dirty="0" err="1" smtClean="0">
                <a:latin typeface="Centaur" panose="02030504050205020304" pitchFamily="18" charset="0"/>
              </a:rPr>
              <a:t>any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subject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verb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direct</a:t>
            </a:r>
            <a:r>
              <a:rPr lang="de-DE" sz="2000" i="1" dirty="0" smtClean="0">
                <a:latin typeface="Centaur" panose="02030504050205020304" pitchFamily="18" charset="0"/>
              </a:rPr>
              <a:t>/ </a:t>
            </a:r>
            <a:r>
              <a:rPr lang="de-DE" sz="2000" i="1" dirty="0" err="1" smtClean="0">
                <a:latin typeface="Centaur" panose="02030504050205020304" pitchFamily="18" charset="0"/>
              </a:rPr>
              <a:t>indirect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object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long</a:t>
            </a:r>
            <a:r>
              <a:rPr lang="de-DE" sz="2000" i="1" dirty="0" smtClean="0">
                <a:latin typeface="Centaur" panose="02030504050205020304" pitchFamily="18" charset="0"/>
              </a:rPr>
              <a:t>/</a:t>
            </a:r>
            <a:r>
              <a:rPr lang="de-DE" sz="2000" i="1" dirty="0" err="1" smtClean="0">
                <a:latin typeface="Centaur" panose="02030504050205020304" pitchFamily="18" charset="0"/>
              </a:rPr>
              <a:t>short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forms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auxiliaries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question</a:t>
            </a:r>
            <a:r>
              <a:rPr lang="de-DE" sz="2000" i="1" dirty="0" smtClean="0">
                <a:latin typeface="Centaur" panose="02030504050205020304" pitchFamily="18" charset="0"/>
              </a:rPr>
              <a:t> tags)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Besitzverhältnisse </a:t>
            </a:r>
            <a:r>
              <a:rPr lang="de-DE" sz="2000" i="1" dirty="0" smtClean="0">
                <a:latin typeface="Centaur" panose="02030504050205020304" pitchFamily="18" charset="0"/>
              </a:rPr>
              <a:t>darstellen (</a:t>
            </a:r>
            <a:r>
              <a:rPr lang="de-DE" sz="2000" i="1" dirty="0" err="1" smtClean="0">
                <a:latin typeface="Centaur" panose="02030504050205020304" pitchFamily="18" charset="0"/>
              </a:rPr>
              <a:t>genitives</a:t>
            </a:r>
            <a:r>
              <a:rPr lang="de-DE" sz="2000" i="1" dirty="0" smtClean="0">
                <a:latin typeface="Centaur" panose="02030504050205020304" pitchFamily="18" charset="0"/>
              </a:rPr>
              <a:t>, possessive </a:t>
            </a:r>
            <a:r>
              <a:rPr lang="de-DE" sz="2000" i="1" dirty="0" err="1" smtClean="0">
                <a:latin typeface="Centaur" panose="02030504050205020304" pitchFamily="18" charset="0"/>
              </a:rPr>
              <a:t>determiners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Sachverhalte und Handlungen als gegenwärtig, vergangen und zukünftig darstellen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present</a:t>
            </a:r>
            <a:r>
              <a:rPr lang="de-DE" sz="2000" i="1" dirty="0" smtClean="0">
                <a:latin typeface="Centaur" panose="02030504050205020304" pitchFamily="18" charset="0"/>
              </a:rPr>
              <a:t> progressive, simple </a:t>
            </a:r>
            <a:r>
              <a:rPr lang="de-DE" sz="2000" i="1" dirty="0" err="1" smtClean="0">
                <a:latin typeface="Centaur" panose="02030504050205020304" pitchFamily="18" charset="0"/>
              </a:rPr>
              <a:t>present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past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tense</a:t>
            </a:r>
            <a:r>
              <a:rPr lang="de-DE" sz="2000" i="1" dirty="0" smtClean="0">
                <a:latin typeface="Centaur" panose="02030504050205020304" pitchFamily="18" charset="0"/>
              </a:rPr>
              <a:t> [simple/ progressive], </a:t>
            </a:r>
            <a:r>
              <a:rPr lang="de-DE" sz="2000" i="1" dirty="0" err="1" smtClean="0">
                <a:latin typeface="Centaur" panose="02030504050205020304" pitchFamily="18" charset="0"/>
              </a:rPr>
              <a:t>present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perfect</a:t>
            </a:r>
            <a:r>
              <a:rPr lang="de-DE" sz="2000" i="1" dirty="0" smtClean="0">
                <a:latin typeface="Centaur" panose="02030504050205020304" pitchFamily="18" charset="0"/>
              </a:rPr>
              <a:t> simple, </a:t>
            </a:r>
            <a:r>
              <a:rPr lang="de-DE" sz="2000" i="1" dirty="0" err="1" smtClean="0">
                <a:latin typeface="Centaur" panose="02030504050205020304" pitchFamily="18" charset="0"/>
              </a:rPr>
              <a:t>going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to</a:t>
            </a:r>
            <a:r>
              <a:rPr lang="de-DE" sz="2000" i="1" dirty="0" smtClean="0">
                <a:latin typeface="Centaur" panose="02030504050205020304" pitchFamily="18" charset="0"/>
              </a:rPr>
              <a:t>/ will </a:t>
            </a:r>
            <a:r>
              <a:rPr lang="de-DE" sz="2000" i="1" dirty="0" err="1" smtClean="0">
                <a:latin typeface="Centaur" panose="02030504050205020304" pitchFamily="18" charset="0"/>
              </a:rPr>
              <a:t>future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some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irregular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verbs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endParaRPr lang="de-DE" sz="2000" dirty="0">
              <a:latin typeface="Centaur" panose="02030504050205020304" pitchFamily="18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3995936" y="1844824"/>
            <a:ext cx="1584176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5580112" y="1844824"/>
            <a:ext cx="1728192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3995936" y="2141240"/>
            <a:ext cx="1080120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7020272" y="2141240"/>
            <a:ext cx="1224136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129658" y="3068960"/>
            <a:ext cx="1090414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6840252" y="3067075"/>
            <a:ext cx="1260140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3976886" y="4005064"/>
            <a:ext cx="4699570" cy="576064"/>
          </a:xfrm>
          <a:custGeom>
            <a:avLst/>
            <a:gdLst>
              <a:gd name="connsiteX0" fmla="*/ 0 w 4680520"/>
              <a:gd name="connsiteY0" fmla="*/ 0 h 576064"/>
              <a:gd name="connsiteX1" fmla="*/ 4680520 w 4680520"/>
              <a:gd name="connsiteY1" fmla="*/ 0 h 576064"/>
              <a:gd name="connsiteX2" fmla="*/ 4680520 w 4680520"/>
              <a:gd name="connsiteY2" fmla="*/ 576064 h 576064"/>
              <a:gd name="connsiteX3" fmla="*/ 0 w 4680520"/>
              <a:gd name="connsiteY3" fmla="*/ 576064 h 576064"/>
              <a:gd name="connsiteX4" fmla="*/ 0 w 4680520"/>
              <a:gd name="connsiteY4" fmla="*/ 0 h 576064"/>
              <a:gd name="connsiteX0" fmla="*/ 0 w 4680520"/>
              <a:gd name="connsiteY0" fmla="*/ 4564 h 580628"/>
              <a:gd name="connsiteX1" fmla="*/ 2690614 w 4680520"/>
              <a:gd name="connsiteY1" fmla="*/ 0 h 580628"/>
              <a:gd name="connsiteX2" fmla="*/ 4680520 w 4680520"/>
              <a:gd name="connsiteY2" fmla="*/ 4564 h 580628"/>
              <a:gd name="connsiteX3" fmla="*/ 4680520 w 4680520"/>
              <a:gd name="connsiteY3" fmla="*/ 580628 h 580628"/>
              <a:gd name="connsiteX4" fmla="*/ 0 w 4680520"/>
              <a:gd name="connsiteY4" fmla="*/ 580628 h 580628"/>
              <a:gd name="connsiteX5" fmla="*/ 0 w 4680520"/>
              <a:gd name="connsiteY5" fmla="*/ 4564 h 580628"/>
              <a:gd name="connsiteX0" fmla="*/ 0 w 4680520"/>
              <a:gd name="connsiteY0" fmla="*/ 0 h 576064"/>
              <a:gd name="connsiteX1" fmla="*/ 2719189 w 4680520"/>
              <a:gd name="connsiteY1" fmla="*/ 309761 h 576064"/>
              <a:gd name="connsiteX2" fmla="*/ 4680520 w 4680520"/>
              <a:gd name="connsiteY2" fmla="*/ 0 h 576064"/>
              <a:gd name="connsiteX3" fmla="*/ 4680520 w 4680520"/>
              <a:gd name="connsiteY3" fmla="*/ 576064 h 576064"/>
              <a:gd name="connsiteX4" fmla="*/ 0 w 4680520"/>
              <a:gd name="connsiteY4" fmla="*/ 576064 h 576064"/>
              <a:gd name="connsiteX5" fmla="*/ 0 w 4680520"/>
              <a:gd name="connsiteY5" fmla="*/ 0 h 576064"/>
              <a:gd name="connsiteX0" fmla="*/ 0 w 4699570"/>
              <a:gd name="connsiteY0" fmla="*/ 285750 h 576064"/>
              <a:gd name="connsiteX1" fmla="*/ 2738239 w 4699570"/>
              <a:gd name="connsiteY1" fmla="*/ 309761 h 576064"/>
              <a:gd name="connsiteX2" fmla="*/ 4699570 w 4699570"/>
              <a:gd name="connsiteY2" fmla="*/ 0 h 576064"/>
              <a:gd name="connsiteX3" fmla="*/ 4699570 w 4699570"/>
              <a:gd name="connsiteY3" fmla="*/ 576064 h 576064"/>
              <a:gd name="connsiteX4" fmla="*/ 19050 w 4699570"/>
              <a:gd name="connsiteY4" fmla="*/ 576064 h 576064"/>
              <a:gd name="connsiteX5" fmla="*/ 0 w 4699570"/>
              <a:gd name="connsiteY5" fmla="*/ 285750 h 576064"/>
              <a:gd name="connsiteX0" fmla="*/ 0 w 4699570"/>
              <a:gd name="connsiteY0" fmla="*/ 285750 h 576064"/>
              <a:gd name="connsiteX1" fmla="*/ 2738239 w 4699570"/>
              <a:gd name="connsiteY1" fmla="*/ 309761 h 576064"/>
              <a:gd name="connsiteX2" fmla="*/ 3043039 w 4699570"/>
              <a:gd name="connsiteY2" fmla="*/ 262136 h 576064"/>
              <a:gd name="connsiteX3" fmla="*/ 4699570 w 4699570"/>
              <a:gd name="connsiteY3" fmla="*/ 0 h 576064"/>
              <a:gd name="connsiteX4" fmla="*/ 4699570 w 4699570"/>
              <a:gd name="connsiteY4" fmla="*/ 576064 h 576064"/>
              <a:gd name="connsiteX5" fmla="*/ 19050 w 4699570"/>
              <a:gd name="connsiteY5" fmla="*/ 576064 h 576064"/>
              <a:gd name="connsiteX6" fmla="*/ 0 w 4699570"/>
              <a:gd name="connsiteY6" fmla="*/ 285750 h 576064"/>
              <a:gd name="connsiteX0" fmla="*/ 0 w 4699570"/>
              <a:gd name="connsiteY0" fmla="*/ 285750 h 576064"/>
              <a:gd name="connsiteX1" fmla="*/ 2738239 w 4699570"/>
              <a:gd name="connsiteY1" fmla="*/ 309761 h 576064"/>
              <a:gd name="connsiteX2" fmla="*/ 2719189 w 4699570"/>
              <a:gd name="connsiteY2" fmla="*/ 4961 h 576064"/>
              <a:gd name="connsiteX3" fmla="*/ 4699570 w 4699570"/>
              <a:gd name="connsiteY3" fmla="*/ 0 h 576064"/>
              <a:gd name="connsiteX4" fmla="*/ 4699570 w 4699570"/>
              <a:gd name="connsiteY4" fmla="*/ 576064 h 576064"/>
              <a:gd name="connsiteX5" fmla="*/ 19050 w 4699570"/>
              <a:gd name="connsiteY5" fmla="*/ 576064 h 576064"/>
              <a:gd name="connsiteX6" fmla="*/ 0 w 4699570"/>
              <a:gd name="connsiteY6" fmla="*/ 285750 h 576064"/>
              <a:gd name="connsiteX0" fmla="*/ 0 w 4699570"/>
              <a:gd name="connsiteY0" fmla="*/ 285750 h 576064"/>
              <a:gd name="connsiteX1" fmla="*/ 2738239 w 4699570"/>
              <a:gd name="connsiteY1" fmla="*/ 309761 h 576064"/>
              <a:gd name="connsiteX2" fmla="*/ 2747764 w 4699570"/>
              <a:gd name="connsiteY2" fmla="*/ 14486 h 576064"/>
              <a:gd name="connsiteX3" fmla="*/ 4699570 w 4699570"/>
              <a:gd name="connsiteY3" fmla="*/ 0 h 576064"/>
              <a:gd name="connsiteX4" fmla="*/ 4699570 w 4699570"/>
              <a:gd name="connsiteY4" fmla="*/ 576064 h 576064"/>
              <a:gd name="connsiteX5" fmla="*/ 19050 w 4699570"/>
              <a:gd name="connsiteY5" fmla="*/ 576064 h 576064"/>
              <a:gd name="connsiteX6" fmla="*/ 0 w 4699570"/>
              <a:gd name="connsiteY6" fmla="*/ 285750 h 576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699570" h="576064">
                <a:moveTo>
                  <a:pt x="0" y="285750"/>
                </a:moveTo>
                <a:lnTo>
                  <a:pt x="2738239" y="309761"/>
                </a:lnTo>
                <a:lnTo>
                  <a:pt x="2747764" y="14486"/>
                </a:lnTo>
                <a:lnTo>
                  <a:pt x="4699570" y="0"/>
                </a:lnTo>
                <a:lnTo>
                  <a:pt x="4699570" y="576064"/>
                </a:lnTo>
                <a:lnTo>
                  <a:pt x="19050" y="576064"/>
                </a:lnTo>
                <a:lnTo>
                  <a:pt x="0" y="285750"/>
                </a:lnTo>
                <a:close/>
              </a:path>
            </a:pathLst>
          </a:cu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4" name="Gerade Verbindung 13"/>
          <p:cNvCxnSpPr/>
          <p:nvPr/>
        </p:nvCxnSpPr>
        <p:spPr>
          <a:xfrm>
            <a:off x="7161956" y="4851995"/>
            <a:ext cx="115212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15"/>
          <p:cNvCxnSpPr/>
          <p:nvPr/>
        </p:nvCxnSpPr>
        <p:spPr>
          <a:xfrm>
            <a:off x="4067944" y="5157192"/>
            <a:ext cx="1008112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 Verbindung 17"/>
          <p:cNvCxnSpPr/>
          <p:nvPr/>
        </p:nvCxnSpPr>
        <p:spPr>
          <a:xfrm>
            <a:off x="5436096" y="5157192"/>
            <a:ext cx="936104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feld 1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285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36" y="548680"/>
            <a:ext cx="3546072" cy="4458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bgerundetes Rechteck 3"/>
          <p:cNvSpPr/>
          <p:nvPr/>
        </p:nvSpPr>
        <p:spPr>
          <a:xfrm>
            <a:off x="179856" y="5420673"/>
            <a:ext cx="3384031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Kompetenzen und Inhalte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Klasse 6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3707904" y="575823"/>
            <a:ext cx="5328592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 smtClean="0">
                <a:latin typeface="Centaur" panose="02030504050205020304" pitchFamily="18" charset="0"/>
              </a:rPr>
              <a:t>Grammatische Kompetenz  </a:t>
            </a:r>
            <a:r>
              <a:rPr lang="de-DE" dirty="0" smtClean="0">
                <a:latin typeface="Centaur" panose="02030504050205020304" pitchFamily="18" charset="0"/>
              </a:rPr>
              <a:t>(Forts.)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Fragen stellen und beantworten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question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words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wh-questions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yes</a:t>
            </a:r>
            <a:r>
              <a:rPr lang="de-DE" sz="2000" i="1" dirty="0" smtClean="0">
                <a:latin typeface="Centaur" panose="02030504050205020304" pitchFamily="18" charset="0"/>
              </a:rPr>
              <a:t>/</a:t>
            </a:r>
            <a:r>
              <a:rPr lang="de-DE" sz="2000" i="1" dirty="0" err="1" smtClean="0">
                <a:latin typeface="Centaur" panose="02030504050205020304" pitchFamily="18" charset="0"/>
              </a:rPr>
              <a:t>no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questions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short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answers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…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Art und Weise angeben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adverbs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of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manner</a:t>
            </a:r>
            <a:r>
              <a:rPr lang="de-DE" sz="2000" i="1" dirty="0" smtClean="0">
                <a:latin typeface="Centaur" panose="02030504050205020304" pitchFamily="18" charset="0"/>
              </a:rPr>
              <a:t>, unregelmäßige Formen)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…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Aufforderungen, Bitten und Wünsche ausdrücken </a:t>
            </a:r>
            <a:r>
              <a:rPr lang="de-DE" sz="2000" i="1" dirty="0" smtClean="0">
                <a:latin typeface="Centaur" panose="02030504050205020304" pitchFamily="18" charset="0"/>
              </a:rPr>
              <a:t>(imperatives, </a:t>
            </a:r>
            <a:r>
              <a:rPr lang="de-DE" sz="2000" i="1" dirty="0" err="1" smtClean="0">
                <a:latin typeface="Centaur" panose="02030504050205020304" pitchFamily="18" charset="0"/>
              </a:rPr>
              <a:t>want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to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Angaben zu Ort, Zeit und Grund machen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subordinate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clauses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adverbials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Bedingungen ausdrücken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conditional</a:t>
            </a:r>
            <a:r>
              <a:rPr lang="de-DE" sz="2000" i="1" dirty="0" smtClean="0">
                <a:latin typeface="Centaur" panose="02030504050205020304" pitchFamily="18" charset="0"/>
              </a:rPr>
              <a:t> I)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Personen, Gegenstände, Geschehnisse durch Relativsätze näher bezeichnen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defining</a:t>
            </a:r>
            <a:r>
              <a:rPr lang="de-DE" sz="2000" i="1" dirty="0" smtClean="0">
                <a:latin typeface="Centaur" panose="02030504050205020304" pitchFamily="18" charset="0"/>
              </a:rPr>
              <a:t> relative </a:t>
            </a:r>
            <a:r>
              <a:rPr lang="de-DE" sz="2000" i="1" dirty="0" err="1" smtClean="0">
                <a:latin typeface="Centaur" panose="02030504050205020304" pitchFamily="18" charset="0"/>
              </a:rPr>
              <a:t>clause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contact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clause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.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endParaRPr lang="de-DE" sz="2000" dirty="0">
              <a:latin typeface="Centaur" panose="02030504050205020304" pitchFamily="18" charset="0"/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4058952" y="904900"/>
            <a:ext cx="713073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4058952" y="1847875"/>
            <a:ext cx="4113498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4058951" y="2773538"/>
            <a:ext cx="1551273" cy="295275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6649752" y="2773538"/>
            <a:ext cx="922623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4058952" y="3084665"/>
            <a:ext cx="1260140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5211477" y="3372697"/>
            <a:ext cx="2037048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6019682" y="3674299"/>
            <a:ext cx="1091381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4058951" y="4591075"/>
            <a:ext cx="1152526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72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36" y="548680"/>
            <a:ext cx="3546072" cy="4458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bgerundetes Rechteck 3"/>
          <p:cNvSpPr/>
          <p:nvPr/>
        </p:nvSpPr>
        <p:spPr>
          <a:xfrm>
            <a:off x="179856" y="5420673"/>
            <a:ext cx="3384031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Kompetenzen und Inhalte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Klasse 8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707904" y="575823"/>
            <a:ext cx="5328592" cy="621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 smtClean="0">
                <a:latin typeface="Centaur" panose="02030504050205020304" pitchFamily="18" charset="0"/>
              </a:rPr>
              <a:t>Grammatische Kompetenz</a:t>
            </a:r>
          </a:p>
          <a:p>
            <a:pPr>
              <a:buClr>
                <a:schemeClr val="tx1">
                  <a:lumMod val="65000"/>
                  <a:lumOff val="35000"/>
                </a:schemeClr>
              </a:buClr>
            </a:pPr>
            <a:r>
              <a:rPr lang="de-DE" sz="2000" dirty="0" smtClean="0">
                <a:latin typeface="Centaur" panose="02030504050205020304" pitchFamily="18" charset="0"/>
              </a:rPr>
              <a:t>Die Schülerinnen und Schüler können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Sachverhalte und Handlungen als gegenwärtig, vergangen und zukünftig darstellen (Zeitenfolge, </a:t>
            </a:r>
            <a:r>
              <a:rPr lang="de-DE" sz="2000" i="1" dirty="0" err="1" smtClean="0">
                <a:latin typeface="Centaur" panose="02030504050205020304" pitchFamily="18" charset="0"/>
              </a:rPr>
              <a:t>past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perfect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present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perfect</a:t>
            </a:r>
            <a:r>
              <a:rPr lang="de-DE" sz="2000" i="1" dirty="0" smtClean="0">
                <a:latin typeface="Centaur" panose="02030504050205020304" pitchFamily="18" charset="0"/>
              </a:rPr>
              <a:t> progressive, </a:t>
            </a:r>
            <a:r>
              <a:rPr lang="de-DE" sz="2000" i="1" dirty="0" err="1" smtClean="0">
                <a:latin typeface="Centaur" panose="02030504050205020304" pitchFamily="18" charset="0"/>
              </a:rPr>
              <a:t>present</a:t>
            </a:r>
            <a:r>
              <a:rPr lang="de-DE" sz="2000" i="1" dirty="0" smtClean="0">
                <a:latin typeface="Centaur" panose="02030504050205020304" pitchFamily="18" charset="0"/>
              </a:rPr>
              <a:t> progressive für </a:t>
            </a:r>
            <a:r>
              <a:rPr lang="de-DE" sz="2000" i="1" dirty="0" err="1" smtClean="0">
                <a:latin typeface="Centaur" panose="02030504050205020304" pitchFamily="18" charset="0"/>
              </a:rPr>
              <a:t>Zukünftigkeit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irregular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verbs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aspect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Geschehen aus der Sicht des Verursachers und des Objekts darstellen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active</a:t>
            </a:r>
            <a:r>
              <a:rPr lang="de-DE" sz="2000" i="1" dirty="0" smtClean="0">
                <a:latin typeface="Centaur" panose="02030504050205020304" pitchFamily="18" charset="0"/>
              </a:rPr>
              <a:t>/passive </a:t>
            </a:r>
            <a:r>
              <a:rPr lang="de-DE" sz="2000" i="1" dirty="0" err="1" smtClean="0">
                <a:latin typeface="Centaur" panose="02030504050205020304" pitchFamily="18" charset="0"/>
              </a:rPr>
              <a:t>voice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verbs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with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two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objects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verbs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with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prepositions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by</a:t>
            </a:r>
            <a:r>
              <a:rPr lang="de-DE" sz="2000" i="1" dirty="0" smtClean="0">
                <a:latin typeface="Centaur" panose="02030504050205020304" pitchFamily="18" charset="0"/>
              </a:rPr>
              <a:t>-agent)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Annahmen, Bedingungen und Hypothesen ausdrücken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conditional</a:t>
            </a:r>
            <a:r>
              <a:rPr lang="de-DE" sz="2000" i="1" dirty="0" smtClean="0">
                <a:latin typeface="Centaur" panose="02030504050205020304" pitchFamily="18" charset="0"/>
              </a:rPr>
              <a:t> II, III)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Modalitäten ausdrücken (die wichtigsten Entsprechungen für wollen, können, sollen, dürfen, müssen);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wiedergeben, was andere gesagt haben        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reported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speech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Personen, Gegenstände, Sachverhalte und Geschehnisse durch Relativsätze näher bezeichnen </a:t>
            </a:r>
            <a:r>
              <a:rPr lang="de-DE" sz="2000" i="1" dirty="0" smtClean="0">
                <a:latin typeface="Centaur" panose="02030504050205020304" pitchFamily="18" charset="0"/>
              </a:rPr>
              <a:t>(non-</a:t>
            </a:r>
            <a:r>
              <a:rPr lang="de-DE" sz="2000" i="1" dirty="0" err="1" smtClean="0">
                <a:latin typeface="Centaur" panose="02030504050205020304" pitchFamily="18" charset="0"/>
              </a:rPr>
              <a:t>defining</a:t>
            </a:r>
            <a:r>
              <a:rPr lang="de-DE" sz="2000" i="1" dirty="0" smtClean="0">
                <a:latin typeface="Centaur" panose="02030504050205020304" pitchFamily="18" charset="0"/>
              </a:rPr>
              <a:t> relative </a:t>
            </a:r>
            <a:r>
              <a:rPr lang="de-DE" sz="2000" i="1" dirty="0" err="1" smtClean="0">
                <a:latin typeface="Centaur" panose="02030504050205020304" pitchFamily="18" charset="0"/>
              </a:rPr>
              <a:t>clauses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  <a:endParaRPr lang="de-DE" sz="2000" dirty="0">
              <a:latin typeface="Centaur" panose="02030504050205020304" pitchFamily="18" charset="0"/>
            </a:endParaRPr>
          </a:p>
        </p:txBody>
      </p:sp>
      <p:cxnSp>
        <p:nvCxnSpPr>
          <p:cNvPr id="7" name="Gerade Verbindung 6"/>
          <p:cNvCxnSpPr/>
          <p:nvPr/>
        </p:nvCxnSpPr>
        <p:spPr>
          <a:xfrm>
            <a:off x="7161956" y="1508720"/>
            <a:ext cx="1152128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Gerade Verbindung 7"/>
          <p:cNvCxnSpPr/>
          <p:nvPr/>
        </p:nvCxnSpPr>
        <p:spPr>
          <a:xfrm>
            <a:off x="4104431" y="1803995"/>
            <a:ext cx="2267769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hteck 8"/>
          <p:cNvSpPr/>
          <p:nvPr/>
        </p:nvSpPr>
        <p:spPr>
          <a:xfrm>
            <a:off x="5840127" y="3058411"/>
            <a:ext cx="1970373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5144802" y="3973688"/>
            <a:ext cx="1941798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4052694" y="4282533"/>
            <a:ext cx="1185621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4052694" y="5492681"/>
            <a:ext cx="1787433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5902690" y="6067425"/>
            <a:ext cx="1183910" cy="285750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7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36" y="548680"/>
            <a:ext cx="3546072" cy="4458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Abgerundetes Rechteck 3"/>
          <p:cNvSpPr/>
          <p:nvPr/>
        </p:nvSpPr>
        <p:spPr>
          <a:xfrm>
            <a:off x="179856" y="5420673"/>
            <a:ext cx="3384031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Kompetenzen und Inhalte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Klasse 8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3707904" y="575823"/>
            <a:ext cx="532859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 smtClean="0">
                <a:latin typeface="Centaur" panose="02030504050205020304" pitchFamily="18" charset="0"/>
              </a:rPr>
              <a:t>Grammatische Kompetenz  </a:t>
            </a:r>
            <a:r>
              <a:rPr lang="de-DE" dirty="0" smtClean="0">
                <a:latin typeface="Centaur" panose="02030504050205020304" pitchFamily="18" charset="0"/>
              </a:rPr>
              <a:t>(Forts.)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Aussagen über reflexive und reziproke Tätigkeiten machen </a:t>
            </a:r>
            <a:r>
              <a:rPr lang="de-DE" sz="2000" i="1" dirty="0" smtClean="0">
                <a:latin typeface="Centaur" panose="02030504050205020304" pitchFamily="18" charset="0"/>
              </a:rPr>
              <a:t>(reflexive </a:t>
            </a:r>
            <a:r>
              <a:rPr lang="de-DE" sz="2000" i="1" dirty="0" err="1" smtClean="0">
                <a:latin typeface="Centaur" panose="02030504050205020304" pitchFamily="18" charset="0"/>
              </a:rPr>
              <a:t>pronouns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reciprocal</a:t>
            </a:r>
            <a:r>
              <a:rPr lang="de-DE" sz="2000" i="1" dirty="0" smtClean="0">
                <a:latin typeface="Centaur" panose="02030504050205020304" pitchFamily="18" charset="0"/>
              </a:rPr>
              <a:t> </a:t>
            </a:r>
            <a:r>
              <a:rPr lang="de-DE" sz="2000" i="1" dirty="0" err="1" smtClean="0">
                <a:latin typeface="Centaur" panose="02030504050205020304" pitchFamily="18" charset="0"/>
              </a:rPr>
              <a:t>pronouns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 smtClean="0">
                <a:latin typeface="Centaur" panose="02030504050205020304" pitchFamily="18" charset="0"/>
              </a:rPr>
              <a:t>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vom Deutschen abweichende Strukturen verstehen und angemessen verwenden </a:t>
            </a:r>
            <a:r>
              <a:rPr lang="de-DE" sz="2000" i="1" dirty="0" smtClean="0">
                <a:latin typeface="Centaur" panose="02030504050205020304" pitchFamily="18" charset="0"/>
              </a:rPr>
              <a:t>(</a:t>
            </a:r>
            <a:r>
              <a:rPr lang="de-DE" sz="2000" i="1" dirty="0" err="1" smtClean="0">
                <a:latin typeface="Centaur" panose="02030504050205020304" pitchFamily="18" charset="0"/>
              </a:rPr>
              <a:t>infinitives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participles</a:t>
            </a:r>
            <a:r>
              <a:rPr lang="de-DE" sz="2000" i="1" dirty="0" smtClean="0">
                <a:latin typeface="Centaur" panose="02030504050205020304" pitchFamily="18" charset="0"/>
              </a:rPr>
              <a:t>, </a:t>
            </a:r>
            <a:r>
              <a:rPr lang="de-DE" sz="2000" i="1" dirty="0" err="1" smtClean="0">
                <a:latin typeface="Centaur" panose="02030504050205020304" pitchFamily="18" charset="0"/>
              </a:rPr>
              <a:t>gerunds</a:t>
            </a:r>
            <a:r>
              <a:rPr lang="de-DE" sz="2000" i="1" dirty="0" smtClean="0">
                <a:latin typeface="Centaur" panose="02030504050205020304" pitchFamily="18" charset="0"/>
              </a:rPr>
              <a:t>)</a:t>
            </a:r>
            <a:r>
              <a:rPr lang="de-DE" sz="2000" dirty="0">
                <a:latin typeface="Centaur" panose="02030504050205020304" pitchFamily="18" charset="0"/>
              </a:rPr>
              <a:t>.</a:t>
            </a:r>
            <a:endParaRPr lang="de-DE" sz="2000" dirty="0" smtClean="0">
              <a:latin typeface="Centaur" panose="02030504050205020304" pitchFamily="18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5449577" y="925688"/>
            <a:ext cx="3180073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4849527" y="1213720"/>
            <a:ext cx="3865848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6649751" y="1840088"/>
            <a:ext cx="2151349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3926904" y="2158458"/>
            <a:ext cx="1007046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694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0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431540" y="2581371"/>
            <a:ext cx="82809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de-DE" dirty="0" smtClean="0">
              <a:latin typeface="Bookman Old Style" pitchFamily="18" charset="0"/>
            </a:endParaRPr>
          </a:p>
          <a:p>
            <a:r>
              <a:rPr lang="de-DE" sz="2200" dirty="0" smtClean="0">
                <a:latin typeface="Bookman Old Style" pitchFamily="18" charset="0"/>
              </a:rPr>
              <a:t>Fähigkeiten sind schulisch nur bei einer Konzentration auf grundlegende Kompetenzen vermittelbar.</a:t>
            </a:r>
          </a:p>
          <a:p>
            <a:endParaRPr lang="de-DE" sz="2200" dirty="0" smtClean="0">
              <a:latin typeface="Bookman Old Style" pitchFamily="18" charset="0"/>
            </a:endParaRPr>
          </a:p>
          <a:p>
            <a:pPr marL="285750" indent="-285750">
              <a:buFont typeface="Symbol" pitchFamily="18" charset="2"/>
              <a:buChar char="-"/>
            </a:pPr>
            <a:r>
              <a:rPr lang="de-DE" sz="2200" dirty="0" smtClean="0">
                <a:latin typeface="Bookman Old Style" pitchFamily="18" charset="0"/>
              </a:rPr>
              <a:t>Begriffe sollten möglichst universell einsetzbar sein (metasprachliche Terminologie).</a:t>
            </a:r>
          </a:p>
          <a:p>
            <a:pPr marL="285750" indent="-285750">
              <a:buFont typeface="Symbol" pitchFamily="18" charset="2"/>
              <a:buChar char="-"/>
            </a:pPr>
            <a:r>
              <a:rPr lang="de-DE" sz="2200" dirty="0" smtClean="0">
                <a:latin typeface="Bookman Old Style" pitchFamily="18" charset="0"/>
              </a:rPr>
              <a:t>Kompetenzen sind so zu vermitteln, dass sie von Fach zu Fach übertragbar sind.</a:t>
            </a:r>
          </a:p>
          <a:p>
            <a:pPr marL="285750" indent="-285750">
              <a:buFont typeface="Symbol" pitchFamily="18" charset="2"/>
              <a:buChar char="-"/>
            </a:pPr>
            <a:r>
              <a:rPr lang="de-DE" sz="2200" dirty="0" smtClean="0">
                <a:latin typeface="Bookman Old Style" pitchFamily="18" charset="0"/>
              </a:rPr>
              <a:t>Im Unterricht vermittelte Fähigkeiten sollten auf früher erworbene rekurrieren (Spiralcurriculum).</a:t>
            </a:r>
          </a:p>
        </p:txBody>
      </p:sp>
      <p:sp>
        <p:nvSpPr>
          <p:cNvPr id="3" name="Rahmen 2"/>
          <p:cNvSpPr/>
          <p:nvPr/>
        </p:nvSpPr>
        <p:spPr>
          <a:xfrm>
            <a:off x="2627784" y="763870"/>
            <a:ext cx="388843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Konzentration auf </a:t>
            </a:r>
            <a:r>
              <a:rPr lang="de-DE" sz="2400" b="1" smtClean="0">
                <a:latin typeface="Cambria" panose="02040503050406030204" pitchFamily="18" charset="0"/>
                <a:cs typeface="Arial" panose="020B0604020202020204" pitchFamily="34" charset="0"/>
              </a:rPr>
              <a:t>grundlegende Fähigkeiten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771466" y="3899704"/>
            <a:ext cx="1086363" cy="389826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4276666" y="3899704"/>
            <a:ext cx="2907905" cy="427421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Rechteck 5"/>
          <p:cNvSpPr/>
          <p:nvPr/>
        </p:nvSpPr>
        <p:spPr>
          <a:xfrm>
            <a:off x="6879073" y="4551549"/>
            <a:ext cx="1350527" cy="323183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771466" y="4991364"/>
            <a:ext cx="2871621" cy="233262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7011154" y="5224626"/>
            <a:ext cx="1421646" cy="427421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771465" y="5570270"/>
            <a:ext cx="5744751" cy="427421"/>
          </a:xfrm>
          <a:prstGeom prst="rect">
            <a:avLst/>
          </a:prstGeom>
          <a:solidFill>
            <a:srgbClr val="00FF00">
              <a:alpha val="20000"/>
            </a:srgb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9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Gerade Verbindung mit Pfeil 31"/>
          <p:cNvCxnSpPr/>
          <p:nvPr/>
        </p:nvCxnSpPr>
        <p:spPr>
          <a:xfrm flipV="1">
            <a:off x="2206171" y="1593169"/>
            <a:ext cx="1756229" cy="1483860"/>
          </a:xfrm>
          <a:prstGeom prst="straightConnector1">
            <a:avLst/>
          </a:prstGeom>
          <a:ln w="47625">
            <a:solidFill>
              <a:srgbClr val="FF0000"/>
            </a:solidFill>
            <a:beve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Abgerundetes Rechteck 37"/>
          <p:cNvSpPr/>
          <p:nvPr/>
        </p:nvSpPr>
        <p:spPr>
          <a:xfrm>
            <a:off x="3860800" y="548680"/>
            <a:ext cx="5103688" cy="1080120"/>
          </a:xfrm>
          <a:prstGeom prst="roundRect">
            <a:avLst/>
          </a:prstGeom>
          <a:noFill/>
          <a:ln>
            <a:solidFill>
              <a:srgbClr val="FF09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½ Schuljahre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Lehrbuch- und Lektürephase</a:t>
            </a:r>
            <a:endParaRPr lang="de-DE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Pfeil nach unten 41"/>
          <p:cNvSpPr/>
          <p:nvPr/>
        </p:nvSpPr>
        <p:spPr>
          <a:xfrm>
            <a:off x="6196620" y="1696678"/>
            <a:ext cx="432048" cy="584319"/>
          </a:xfrm>
          <a:prstGeom prst="downArrow">
            <a:avLst/>
          </a:prstGeom>
          <a:noFill/>
          <a:ln>
            <a:solidFill>
              <a:srgbClr val="8AE6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Ellipse 42"/>
          <p:cNvSpPr/>
          <p:nvPr/>
        </p:nvSpPr>
        <p:spPr>
          <a:xfrm>
            <a:off x="3860800" y="2280999"/>
            <a:ext cx="5103688" cy="2116830"/>
          </a:xfrm>
          <a:prstGeom prst="ellipse">
            <a:avLst/>
          </a:prstGeom>
          <a:solidFill>
            <a:srgbClr val="8AE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Konzentration auf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Wortschatz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Satzlehre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Formenlehre</a:t>
            </a:r>
            <a:endParaRPr lang="de-DE" sz="20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ahmen 45"/>
          <p:cNvSpPr/>
          <p:nvPr/>
        </p:nvSpPr>
        <p:spPr>
          <a:xfrm>
            <a:off x="3860800" y="4581128"/>
            <a:ext cx="5103688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Konzentration auf grundlegende Fähigkeiten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42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Gerade Verbindung mit Pfeil 31"/>
          <p:cNvCxnSpPr/>
          <p:nvPr/>
        </p:nvCxnSpPr>
        <p:spPr>
          <a:xfrm flipV="1">
            <a:off x="2206171" y="1593169"/>
            <a:ext cx="1756229" cy="1483860"/>
          </a:xfrm>
          <a:prstGeom prst="straightConnector1">
            <a:avLst/>
          </a:prstGeom>
          <a:ln w="47625">
            <a:solidFill>
              <a:srgbClr val="FF0000"/>
            </a:solidFill>
            <a:beve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Abgerundetes Rechteck 37"/>
          <p:cNvSpPr/>
          <p:nvPr/>
        </p:nvSpPr>
        <p:spPr>
          <a:xfrm>
            <a:off x="3860800" y="548680"/>
            <a:ext cx="5103688" cy="1080120"/>
          </a:xfrm>
          <a:prstGeom prst="roundRect">
            <a:avLst/>
          </a:prstGeom>
          <a:noFill/>
          <a:ln>
            <a:solidFill>
              <a:srgbClr val="FF09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½ Schuljahre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Lehrbuch- und Lektürephase</a:t>
            </a:r>
            <a:endParaRPr lang="de-DE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Pfeil nach unten 41"/>
          <p:cNvSpPr/>
          <p:nvPr/>
        </p:nvSpPr>
        <p:spPr>
          <a:xfrm>
            <a:off x="6196620" y="1696678"/>
            <a:ext cx="432048" cy="584319"/>
          </a:xfrm>
          <a:prstGeom prst="downArrow">
            <a:avLst/>
          </a:prstGeom>
          <a:noFill/>
          <a:ln>
            <a:solidFill>
              <a:srgbClr val="8AE6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Ellipse 42"/>
          <p:cNvSpPr/>
          <p:nvPr/>
        </p:nvSpPr>
        <p:spPr>
          <a:xfrm>
            <a:off x="3860800" y="2280999"/>
            <a:ext cx="5103688" cy="2116830"/>
          </a:xfrm>
          <a:prstGeom prst="ellipse">
            <a:avLst/>
          </a:prstGeom>
          <a:solidFill>
            <a:srgbClr val="8AE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Konzentration auf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Übersetzen</a:t>
            </a:r>
          </a:p>
        </p:txBody>
      </p:sp>
      <p:sp>
        <p:nvSpPr>
          <p:cNvPr id="46" name="Rahmen 45"/>
          <p:cNvSpPr/>
          <p:nvPr/>
        </p:nvSpPr>
        <p:spPr>
          <a:xfrm>
            <a:off x="3860800" y="4581128"/>
            <a:ext cx="5103688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666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2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979712" y="1988840"/>
            <a:ext cx="5112568" cy="2246769"/>
          </a:xfrm>
          <a:prstGeom prst="rect">
            <a:avLst/>
          </a:prstGeom>
          <a:noFill/>
          <a:ln w="57150" cmpd="sng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Maximen </a:t>
            </a: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standardbasierten </a:t>
            </a: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kompetenzorientierten </a:t>
            </a: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Lateinunterrichts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98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5913" y="1604963"/>
            <a:ext cx="5972175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9018" y="1595437"/>
            <a:ext cx="5657850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908" y="3178629"/>
            <a:ext cx="49911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feld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6200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4311" y="2359707"/>
            <a:ext cx="5972175" cy="364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72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1475" y="2306637"/>
            <a:ext cx="5657850" cy="366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20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1520" y="2540001"/>
            <a:ext cx="5477759" cy="3512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feld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258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2989942" y="2394856"/>
            <a:ext cx="6008915" cy="43292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de-DE" b="1" dirty="0" smtClean="0"/>
              <a:t>ARBEITSBEREICH 2: SATZLEHRE</a:t>
            </a: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latin typeface="Book Antiqua" panose="02040602050305030304" pitchFamily="18" charset="0"/>
              </a:rPr>
              <a:t>Spracheinheiten im Ablativ</a:t>
            </a:r>
          </a:p>
          <a:p>
            <a:pPr>
              <a:lnSpc>
                <a:spcPct val="150000"/>
              </a:lnSpc>
            </a:pPr>
            <a:r>
              <a:rPr lang="de-DE" sz="2000" b="1" i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AcI</a:t>
            </a:r>
            <a:r>
              <a:rPr lang="de-DE" sz="20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 und </a:t>
            </a:r>
            <a:r>
              <a:rPr lang="de-DE" sz="2000" b="1" i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NcI</a:t>
            </a:r>
            <a:endParaRPr lang="de-DE" sz="2000" b="1" i="1" dirty="0" smtClean="0">
              <a:solidFill>
                <a:schemeClr val="tx1"/>
              </a:solidFill>
              <a:latin typeface="Book Antiqua" panose="02040602050305030304" pitchFamily="18" charset="0"/>
            </a:endParaRP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latin typeface="Book Antiqua" panose="02040602050305030304" pitchFamily="18" charset="0"/>
              </a:rPr>
              <a:t>Adverbialsätze mit </a:t>
            </a:r>
            <a:r>
              <a:rPr lang="de-DE" sz="2000" b="1" i="1" dirty="0" err="1" smtClean="0">
                <a:latin typeface="Book Antiqua" panose="02040602050305030304" pitchFamily="18" charset="0"/>
              </a:rPr>
              <a:t>ut</a:t>
            </a:r>
            <a:r>
              <a:rPr lang="de-DE" sz="2000" b="1" i="1" dirty="0" smtClean="0">
                <a:latin typeface="Book Antiqua" panose="02040602050305030304" pitchFamily="18" charset="0"/>
              </a:rPr>
              <a:t> und cum</a:t>
            </a: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latin typeface="Book Antiqua" panose="02040602050305030304" pitchFamily="18" charset="0"/>
              </a:rPr>
              <a:t>Gerundium und Gerundivum</a:t>
            </a: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Konjunktiv im Relativsatz</a:t>
            </a: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Konjunktiv im Hauptsatz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72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2989942" y="2394856"/>
            <a:ext cx="6008915" cy="43292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de-DE" b="1" dirty="0" smtClean="0"/>
              <a:t>ARBEITSBEREICH 3: FORMENLEHRE</a:t>
            </a: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latin typeface="Book Antiqua" panose="02040602050305030304" pitchFamily="18" charset="0"/>
              </a:rPr>
              <a:t>Konjugation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smtClean="0">
                <a:latin typeface="Book Antiqua" panose="02040602050305030304" pitchFamily="18" charset="0"/>
              </a:rPr>
              <a:t>Passiv (+ unterschiedliche Möglichkeiten der Wiedergabe)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smtClean="0">
                <a:latin typeface="Book Antiqua" panose="02040602050305030304" pitchFamily="18" charset="0"/>
              </a:rPr>
              <a:t>Infinitive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smtClean="0">
                <a:latin typeface="Book Antiqua" panose="02040602050305030304" pitchFamily="18" charset="0"/>
              </a:rPr>
              <a:t>Konjunktivformen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smtClean="0">
                <a:latin typeface="Book Antiqua" panose="02040602050305030304" pitchFamily="18" charset="0"/>
              </a:rPr>
              <a:t>Futur II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de-DE" b="1" i="1" dirty="0" err="1" smtClean="0">
                <a:latin typeface="Book Antiqua" panose="02040602050305030304" pitchFamily="18" charset="0"/>
              </a:rPr>
              <a:t>Verba</a:t>
            </a:r>
            <a:r>
              <a:rPr lang="de-DE" b="1" i="1" dirty="0" smtClean="0">
                <a:latin typeface="Book Antiqua" panose="02040602050305030304" pitchFamily="18" charset="0"/>
              </a:rPr>
              <a:t> </a:t>
            </a:r>
            <a:r>
              <a:rPr lang="de-DE" b="1" i="1" dirty="0" err="1" smtClean="0">
                <a:latin typeface="Book Antiqua" panose="02040602050305030304" pitchFamily="18" charset="0"/>
              </a:rPr>
              <a:t>deponentia</a:t>
            </a:r>
            <a:endParaRPr lang="de-DE" b="1" i="1" dirty="0" smtClean="0">
              <a:latin typeface="Book Antiqua" panose="02040602050305030304" pitchFamily="18" charset="0"/>
            </a:endParaRPr>
          </a:p>
          <a:p>
            <a:pPr>
              <a:lnSpc>
                <a:spcPct val="150000"/>
              </a:lnSpc>
            </a:pPr>
            <a:endParaRPr lang="de-DE" b="1" i="1" dirty="0">
              <a:latin typeface="Book Antiqua" panose="02040602050305030304" pitchFamily="18" charset="0"/>
            </a:endParaRPr>
          </a:p>
          <a:p>
            <a:pPr>
              <a:lnSpc>
                <a:spcPct val="150000"/>
              </a:lnSpc>
            </a:pPr>
            <a:endParaRPr lang="de-DE" b="1" i="1" dirty="0" smtClean="0">
              <a:latin typeface="Book Antiqua" panose="02040602050305030304" pitchFamily="18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5953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2989942" y="2394856"/>
            <a:ext cx="6008915" cy="432924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de-DE" b="1" dirty="0" smtClean="0"/>
              <a:t>ARBEITSBEREICH 3: FORMENLEHRE</a:t>
            </a: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latin typeface="Book Antiqua" panose="02040602050305030304" pitchFamily="18" charset="0"/>
              </a:rPr>
              <a:t>Personalpronomina</a:t>
            </a: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latin typeface="Book Antiqua" panose="02040602050305030304" pitchFamily="18" charset="0"/>
              </a:rPr>
              <a:t>Possessivpronomina</a:t>
            </a:r>
          </a:p>
          <a:p>
            <a:pPr>
              <a:lnSpc>
                <a:spcPct val="150000"/>
              </a:lnSpc>
            </a:pPr>
            <a:r>
              <a:rPr lang="de-DE" sz="2000" b="1" i="1" smtClean="0">
                <a:latin typeface="Book Antiqua" panose="02040602050305030304" pitchFamily="18" charset="0"/>
              </a:rPr>
              <a:t>Demonstrativpronomina</a:t>
            </a:r>
            <a:endParaRPr lang="de-DE" sz="2000" b="1" i="1" dirty="0" smtClean="0">
              <a:latin typeface="Book Antiqua" panose="02040602050305030304" pitchFamily="18" charset="0"/>
            </a:endParaRPr>
          </a:p>
          <a:p>
            <a:pPr>
              <a:lnSpc>
                <a:spcPct val="150000"/>
              </a:lnSpc>
            </a:pPr>
            <a:r>
              <a:rPr lang="de-DE" sz="2000" b="1" i="1" dirty="0" err="1" smtClean="0">
                <a:latin typeface="Book Antiqua" panose="02040602050305030304" pitchFamily="18" charset="0"/>
              </a:rPr>
              <a:t>Indefinitpronomina</a:t>
            </a:r>
            <a:endParaRPr lang="de-DE" sz="2000" b="1" i="1" dirty="0" smtClean="0">
              <a:latin typeface="Book Antiqua" panose="02040602050305030304" pitchFamily="18" charset="0"/>
            </a:endParaRP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latin typeface="Book Antiqua" panose="02040602050305030304" pitchFamily="18" charset="0"/>
              </a:rPr>
              <a:t>Interrogativpronomina</a:t>
            </a:r>
          </a:p>
          <a:p>
            <a:pPr>
              <a:lnSpc>
                <a:spcPct val="150000"/>
              </a:lnSpc>
            </a:pPr>
            <a:r>
              <a:rPr lang="de-DE" sz="2000" b="1" i="1" dirty="0" smtClean="0">
                <a:latin typeface="Book Antiqua" panose="02040602050305030304" pitchFamily="18" charset="0"/>
              </a:rPr>
              <a:t>Relativpronomina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03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2989942" y="2394856"/>
            <a:ext cx="6008915" cy="4329247"/>
          </a:xfrm>
          <a:prstGeom prst="roundRect">
            <a:avLst>
              <a:gd name="adj" fmla="val 962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de-DE" b="1" dirty="0" smtClean="0"/>
              <a:t>ARBEITSBEREICH 4: TEXTE</a:t>
            </a:r>
          </a:p>
        </p:txBody>
      </p:sp>
      <p:sp>
        <p:nvSpPr>
          <p:cNvPr id="3" name="Rechteck 2"/>
          <p:cNvSpPr/>
          <p:nvPr/>
        </p:nvSpPr>
        <p:spPr>
          <a:xfrm>
            <a:off x="3120570" y="3106058"/>
            <a:ext cx="3585029" cy="3512456"/>
          </a:xfrm>
          <a:prstGeom prst="rect">
            <a:avLst/>
          </a:prstGeom>
          <a:gradFill flip="none" rotWithShape="1">
            <a:gsLst>
              <a:gs pos="0">
                <a:srgbClr val="FFC000">
                  <a:lumMod val="80000"/>
                  <a:lumOff val="20000"/>
                </a:srgbClr>
              </a:gs>
              <a:gs pos="2900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Textgrundlage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Lehrbuch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Durch die Lektüre ausgewählter originaler Textstellen (Beginn spätestens in Klasse 10) kennen die Schülerinnen und Schüler wesentliche Inhalte je eines Prosaautors beziehungsweise eines Sachthemas und eines Dichters: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i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polit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.-</a:t>
            </a:r>
            <a:r>
              <a:rPr lang="de-DE" sz="1600" b="1" i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histor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 Texte (Caesar, Cicero, </a:t>
            </a:r>
            <a:r>
              <a:rPr lang="de-DE" sz="1600" b="1" i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Plinius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poetische Texte (</a:t>
            </a:r>
            <a:r>
              <a:rPr lang="de-DE" sz="1600" b="1" i="1" dirty="0" err="1" smtClean="0">
                <a:solidFill>
                  <a:schemeClr val="tx1"/>
                </a:solidFill>
                <a:latin typeface="Book Antiqua" panose="02040602050305030304" pitchFamily="18" charset="0"/>
              </a:rPr>
              <a:t>Catull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, Martial, Ovid)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Sachthemen</a:t>
            </a:r>
            <a:endParaRPr lang="de-DE" sz="1600" b="1" i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6836229" y="3106058"/>
            <a:ext cx="2162628" cy="1045028"/>
          </a:xfrm>
          <a:prstGeom prst="round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Lehrbuch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6836229" y="5123542"/>
            <a:ext cx="2162628" cy="740229"/>
          </a:xfrm>
          <a:prstGeom prst="round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Cicero, Reden</a:t>
            </a: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7155543" y="6125029"/>
            <a:ext cx="1727200" cy="493485"/>
          </a:xfrm>
          <a:prstGeom prst="round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Dichter oder Sachthema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91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2989942" y="2394856"/>
            <a:ext cx="6008915" cy="4329247"/>
          </a:xfrm>
          <a:prstGeom prst="roundRect">
            <a:avLst>
              <a:gd name="adj" fmla="val 962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de-DE" b="1" dirty="0" smtClean="0"/>
              <a:t>ARBEITSBEREICH 5: ANTIKE KULTUR</a:t>
            </a:r>
          </a:p>
        </p:txBody>
      </p:sp>
      <p:sp>
        <p:nvSpPr>
          <p:cNvPr id="3" name="Rechteck 2"/>
          <p:cNvSpPr/>
          <p:nvPr/>
        </p:nvSpPr>
        <p:spPr>
          <a:xfrm>
            <a:off x="3120570" y="3106058"/>
            <a:ext cx="3585029" cy="3512456"/>
          </a:xfrm>
          <a:prstGeom prst="rect">
            <a:avLst/>
          </a:prstGeom>
          <a:gradFill flip="none" rotWithShape="1">
            <a:gsLst>
              <a:gs pos="0">
                <a:srgbClr val="FFC000">
                  <a:lumMod val="80000"/>
                  <a:lumOff val="20000"/>
                </a:srgbClr>
              </a:gs>
              <a:gs pos="2900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Inhalte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Die Schülerinnen und Schüler verfügen (je nach Lektüre) über Grundkenntnisse in den Bereichen Politik, Geschichte, Religion und Kunst. Sie kennen den Einfluss der Römer auf die Geschichte und Kultur Europas.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Staat und Gesellschaft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Mythologie und Religion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römische Architektur und Technik und deren Funktion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Fortwirken römischer Kultur</a:t>
            </a:r>
            <a:endParaRPr lang="de-DE" sz="1600" b="1" i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1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2989942" y="2394856"/>
            <a:ext cx="6008915" cy="4329247"/>
          </a:xfrm>
          <a:prstGeom prst="roundRect">
            <a:avLst>
              <a:gd name="adj" fmla="val 962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de-DE" b="1" dirty="0" smtClean="0"/>
              <a:t>ARBEITSBEREICH 5: ANTIKE KULTUR</a:t>
            </a:r>
          </a:p>
        </p:txBody>
      </p:sp>
      <p:sp>
        <p:nvSpPr>
          <p:cNvPr id="3" name="Rechteck 2"/>
          <p:cNvSpPr/>
          <p:nvPr/>
        </p:nvSpPr>
        <p:spPr>
          <a:xfrm>
            <a:off x="3120570" y="3106058"/>
            <a:ext cx="3585029" cy="3512456"/>
          </a:xfrm>
          <a:prstGeom prst="rect">
            <a:avLst/>
          </a:prstGeom>
          <a:gradFill flip="none" rotWithShape="1">
            <a:gsLst>
              <a:gs pos="0">
                <a:srgbClr val="FFC000">
                  <a:lumMod val="80000"/>
                  <a:lumOff val="20000"/>
                </a:srgbClr>
              </a:gs>
              <a:gs pos="2900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Inhalte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Die Schülerinnen und Schüler verfügen (je nach Lektüre) über Grundkenntnisse in den Bereichen 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Politik, Geschichte, Religion 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und 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Kunst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 Sie kennen den Einfluss der Römer auf die Geschichte und Kultur Europas.</a:t>
            </a:r>
          </a:p>
          <a:p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Staat 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und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 Gesellschaft</a:t>
            </a:r>
          </a:p>
          <a:p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Mythologie 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und 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Religion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römische Architektur und Technik und deren Funktion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Fortwirken römischer Kultur</a:t>
            </a:r>
            <a:endParaRPr lang="de-DE" sz="1600" b="1" i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705599" y="3428999"/>
            <a:ext cx="2293258" cy="83820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Cicero,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Pro Sex.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Roscio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705599" y="4419600"/>
            <a:ext cx="2293258" cy="83820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Cicero,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Verrem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6705599" y="5410199"/>
            <a:ext cx="2293258" cy="838201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Cicero, </a:t>
            </a:r>
          </a:p>
          <a:p>
            <a:pPr algn="ctr"/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Philippicae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393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1979712" y="1988840"/>
            <a:ext cx="5112568" cy="2246769"/>
          </a:xfrm>
          <a:prstGeom prst="rect">
            <a:avLst/>
          </a:prstGeom>
          <a:noFill/>
          <a:ln w="57150" cmpd="sng"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Maximen </a:t>
            </a:r>
          </a:p>
          <a:p>
            <a:pPr algn="ctr"/>
            <a:r>
              <a:rPr lang="de-DE" sz="28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standardbasierten </a:t>
            </a:r>
          </a:p>
          <a:p>
            <a:pPr algn="ctr"/>
            <a:r>
              <a:rPr lang="de-DE" sz="28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</a:p>
          <a:p>
            <a:pPr algn="ctr"/>
            <a:r>
              <a:rPr lang="de-DE" sz="28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kompetenzorientierten </a:t>
            </a:r>
          </a:p>
          <a:p>
            <a:pPr algn="ctr"/>
            <a:r>
              <a:rPr lang="de-DE" sz="2800" b="1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Lateinunterrichts</a:t>
            </a:r>
            <a:endParaRPr lang="de-DE" sz="2800" b="1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ahmen 3"/>
          <p:cNvSpPr/>
          <p:nvPr/>
        </p:nvSpPr>
        <p:spPr>
          <a:xfrm rot="21211591">
            <a:off x="217151" y="634412"/>
            <a:ext cx="4824536" cy="2160240"/>
          </a:xfrm>
          <a:prstGeom prst="bevel">
            <a:avLst>
              <a:gd name="adj" fmla="val 6443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Festlegen von Kompetenzen und Inhalten zu ihrer Vermittlung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Konzeption der Klassenarbeit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Unterricht planen und durchführen</a:t>
            </a:r>
            <a:endParaRPr lang="de-DE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8" name="Rahmen 7"/>
          <p:cNvSpPr/>
          <p:nvPr/>
        </p:nvSpPr>
        <p:spPr>
          <a:xfrm rot="644688">
            <a:off x="4238136" y="1886841"/>
            <a:ext cx="4718149" cy="2642803"/>
          </a:xfrm>
          <a:prstGeom prst="bevel">
            <a:avLst>
              <a:gd name="adj" fmla="val 6443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Konzentration auf grundlegende Fähigkeiten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möglichst universell einsetzbare Begriffe (metasprachliche Terminologie)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spiralcurricularer Aufbau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Übertragbarkeit aus anderen Fächern</a:t>
            </a:r>
            <a:endParaRPr lang="de-DE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9" name="Rahmen 8"/>
          <p:cNvSpPr/>
          <p:nvPr/>
        </p:nvSpPr>
        <p:spPr>
          <a:xfrm rot="21394434">
            <a:off x="4201549" y="4332241"/>
            <a:ext cx="4824536" cy="2348880"/>
          </a:xfrm>
          <a:prstGeom prst="bevel">
            <a:avLst>
              <a:gd name="adj" fmla="val 6443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Individuelle Förderung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Lernstandsdiagnosen</a:t>
            </a: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 als Grundlage für Beratung und Förderung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sinnvolle Begrenzung des Arbeitsaufwands</a:t>
            </a:r>
          </a:p>
        </p:txBody>
      </p:sp>
      <p:sp>
        <p:nvSpPr>
          <p:cNvPr id="11" name="Rahmen 10"/>
          <p:cNvSpPr/>
          <p:nvPr/>
        </p:nvSpPr>
        <p:spPr>
          <a:xfrm rot="21381506">
            <a:off x="69805" y="3867701"/>
            <a:ext cx="4824536" cy="2520280"/>
          </a:xfrm>
          <a:prstGeom prst="bevel">
            <a:avLst>
              <a:gd name="adj" fmla="val 6443"/>
            </a:avLst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Üben als Gegenstand des Unterrichts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Üben zu einem großen Teil im Unterricht</a:t>
            </a:r>
          </a:p>
          <a:p>
            <a:pPr marL="342900" indent="-342900">
              <a:buFont typeface="+mj-lt"/>
              <a:buAutoNum type="arabicPeriod"/>
            </a:pPr>
            <a:r>
              <a:rPr lang="de-DE" b="1" dirty="0" smtClean="0">
                <a:latin typeface="Cambria" panose="02040503050406030204" pitchFamily="18" charset="0"/>
                <a:cs typeface="Arial" panose="020B0604020202020204" pitchFamily="34" charset="0"/>
              </a:rPr>
              <a:t>Übungsformen zur Stärkung methodischer, sozialer und personaler Kompetenzen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54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2989942" y="2394856"/>
            <a:ext cx="6008915" cy="4329247"/>
          </a:xfrm>
          <a:prstGeom prst="roundRect">
            <a:avLst>
              <a:gd name="adj" fmla="val 962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de-DE" b="1" dirty="0" smtClean="0"/>
              <a:t>ARBEITSBEREICH 5: ANTIKE KULTUR</a:t>
            </a:r>
          </a:p>
        </p:txBody>
      </p:sp>
      <p:sp>
        <p:nvSpPr>
          <p:cNvPr id="3" name="Rechteck 2"/>
          <p:cNvSpPr/>
          <p:nvPr/>
        </p:nvSpPr>
        <p:spPr>
          <a:xfrm>
            <a:off x="3120570" y="3106058"/>
            <a:ext cx="3585029" cy="3512456"/>
          </a:xfrm>
          <a:prstGeom prst="rect">
            <a:avLst/>
          </a:prstGeom>
          <a:gradFill flip="none" rotWithShape="1">
            <a:gsLst>
              <a:gs pos="0">
                <a:srgbClr val="FFC000">
                  <a:lumMod val="80000"/>
                  <a:lumOff val="20000"/>
                </a:srgbClr>
              </a:gs>
              <a:gs pos="2900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Inhalte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Die Schülerinnen und Schüler verfügen (je nach Lektüre) über Grundkenntnisse in den Bereichen 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Politik, Geschichte, Religion 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und 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Kunst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 Sie kennen den Einfluss der Römer auf die Geschichte und Kultur Europas.</a:t>
            </a:r>
          </a:p>
          <a:p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Staat 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und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 Gesellschaft</a:t>
            </a:r>
          </a:p>
          <a:p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Mythologie 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und 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Religion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römische Architektur und Technik und deren Funktion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Fortwirken römischer Kultur</a:t>
            </a:r>
            <a:endParaRPr lang="de-DE" sz="1600" b="1" i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6502400" y="3106058"/>
            <a:ext cx="2496457" cy="522514"/>
          </a:xfrm>
          <a:prstGeom prst="round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Lehrbuch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6502400" y="3628572"/>
            <a:ext cx="2496457" cy="30955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dirty="0" smtClean="0">
                <a:solidFill>
                  <a:schemeClr val="tx1"/>
                </a:solidFill>
              </a:rPr>
              <a:t>LATINUM B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Lektion 5: </a:t>
            </a:r>
          </a:p>
          <a:p>
            <a:r>
              <a:rPr lang="de-DE" b="1" i="1" dirty="0" smtClean="0">
                <a:solidFill>
                  <a:schemeClr val="tx1"/>
                </a:solidFill>
              </a:rPr>
              <a:t>Der römische Staat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Lektion 15: </a:t>
            </a:r>
          </a:p>
          <a:p>
            <a:r>
              <a:rPr lang="de-DE" b="1" i="1" dirty="0" smtClean="0">
                <a:solidFill>
                  <a:schemeClr val="tx1"/>
                </a:solidFill>
              </a:rPr>
              <a:t>Soziale Probleme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Lektion 22: </a:t>
            </a:r>
          </a:p>
          <a:p>
            <a:r>
              <a:rPr lang="de-DE" b="1" i="1" dirty="0" smtClean="0">
                <a:solidFill>
                  <a:schemeClr val="tx1"/>
                </a:solidFill>
              </a:rPr>
              <a:t>Römische Religion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Lektion 25: </a:t>
            </a:r>
          </a:p>
          <a:p>
            <a:r>
              <a:rPr lang="de-DE" b="1" i="1" dirty="0" smtClean="0">
                <a:solidFill>
                  <a:schemeClr val="tx1"/>
                </a:solidFill>
              </a:rPr>
              <a:t>Marcus </a:t>
            </a:r>
            <a:r>
              <a:rPr lang="de-DE" b="1" i="1" dirty="0" err="1" smtClean="0">
                <a:solidFill>
                  <a:schemeClr val="tx1"/>
                </a:solidFill>
              </a:rPr>
              <a:t>Tullius</a:t>
            </a:r>
            <a:r>
              <a:rPr lang="de-DE" b="1" i="1" dirty="0" smtClean="0">
                <a:solidFill>
                  <a:schemeClr val="tx1"/>
                </a:solidFill>
              </a:rPr>
              <a:t> Cicero</a:t>
            </a:r>
            <a:endParaRPr lang="de-DE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15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ahmen 45"/>
          <p:cNvSpPr/>
          <p:nvPr/>
        </p:nvSpPr>
        <p:spPr>
          <a:xfrm>
            <a:off x="2452914" y="618728"/>
            <a:ext cx="6574972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Output-Orientierung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2989942" y="2394856"/>
            <a:ext cx="6008915" cy="4329247"/>
          </a:xfrm>
          <a:prstGeom prst="roundRect">
            <a:avLst>
              <a:gd name="adj" fmla="val 962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spcAft>
                <a:spcPts val="1200"/>
              </a:spcAft>
            </a:pPr>
            <a:r>
              <a:rPr lang="de-DE" b="1" dirty="0" smtClean="0"/>
              <a:t>ARBEITSBEREICH 5: ANTIKE KULTUR</a:t>
            </a:r>
          </a:p>
        </p:txBody>
      </p:sp>
      <p:sp>
        <p:nvSpPr>
          <p:cNvPr id="3" name="Rechteck 2"/>
          <p:cNvSpPr/>
          <p:nvPr/>
        </p:nvSpPr>
        <p:spPr>
          <a:xfrm>
            <a:off x="3120570" y="3106058"/>
            <a:ext cx="3585029" cy="3512456"/>
          </a:xfrm>
          <a:prstGeom prst="rect">
            <a:avLst/>
          </a:prstGeom>
          <a:gradFill flip="none" rotWithShape="1">
            <a:gsLst>
              <a:gs pos="0">
                <a:srgbClr val="FFC000">
                  <a:lumMod val="80000"/>
                  <a:lumOff val="20000"/>
                </a:srgbClr>
              </a:gs>
              <a:gs pos="29000">
                <a:schemeClr val="bg1"/>
              </a:gs>
              <a:gs pos="100000">
                <a:schemeClr val="bg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Inhalte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Die Schülerinnen und Schüler verfügen (je nach Lektüre) über Grundkenntnisse in den Bereichen 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Politik, Geschichte, Religion 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und 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Kunst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. Sie kennen den Einfluss der Römer auf die Geschichte und Kultur Europas.</a:t>
            </a:r>
          </a:p>
          <a:p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Staat 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und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 Gesellschaft</a:t>
            </a:r>
          </a:p>
          <a:p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Mythologie </a:t>
            </a:r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und </a:t>
            </a:r>
            <a:r>
              <a:rPr lang="de-DE" sz="1600" b="1" i="1" dirty="0" smtClean="0">
                <a:solidFill>
                  <a:srgbClr val="C00000"/>
                </a:solidFill>
                <a:latin typeface="Book Antiqua" panose="02040602050305030304" pitchFamily="18" charset="0"/>
              </a:rPr>
              <a:t>Religion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römische Architektur und Technik und deren Funktion</a:t>
            </a:r>
          </a:p>
          <a:p>
            <a:r>
              <a:rPr lang="de-DE" sz="1600" b="1" i="1" dirty="0" smtClean="0">
                <a:solidFill>
                  <a:schemeClr val="tx1"/>
                </a:solidFill>
                <a:latin typeface="Book Antiqua" panose="02040602050305030304" pitchFamily="18" charset="0"/>
              </a:rPr>
              <a:t>Fortwirken römischer Kultur</a:t>
            </a:r>
            <a:endParaRPr lang="de-DE" sz="1600" b="1" i="1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6502400" y="3106058"/>
            <a:ext cx="2496457" cy="522514"/>
          </a:xfrm>
          <a:prstGeom prst="round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Lehrbuch</a:t>
            </a:r>
            <a:endParaRPr lang="de-DE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6502400" y="3628572"/>
            <a:ext cx="2496457" cy="30955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e-DE" dirty="0" smtClean="0">
                <a:solidFill>
                  <a:schemeClr val="tx1"/>
                </a:solidFill>
              </a:rPr>
              <a:t>PRIMA C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Lektion 9: </a:t>
            </a:r>
          </a:p>
          <a:p>
            <a:r>
              <a:rPr lang="de-DE" i="1" dirty="0" smtClean="0">
                <a:solidFill>
                  <a:schemeClr val="tx1"/>
                </a:solidFill>
              </a:rPr>
              <a:t>Gründungssage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Lektion 11: </a:t>
            </a:r>
          </a:p>
          <a:p>
            <a:r>
              <a:rPr lang="de-DE" i="1" dirty="0" smtClean="0">
                <a:solidFill>
                  <a:schemeClr val="tx1"/>
                </a:solidFill>
              </a:rPr>
              <a:t>Hannibal, </a:t>
            </a:r>
            <a:r>
              <a:rPr lang="de-DE" i="1" dirty="0" err="1" smtClean="0">
                <a:solidFill>
                  <a:schemeClr val="tx1"/>
                </a:solidFill>
              </a:rPr>
              <a:t>Pun</a:t>
            </a:r>
            <a:r>
              <a:rPr lang="de-DE" i="1" dirty="0" smtClean="0">
                <a:solidFill>
                  <a:schemeClr val="tx1"/>
                </a:solidFill>
              </a:rPr>
              <a:t>. Kriege</a:t>
            </a:r>
          </a:p>
          <a:p>
            <a:r>
              <a:rPr lang="de-DE" dirty="0" smtClean="0">
                <a:solidFill>
                  <a:schemeClr val="tx1"/>
                </a:solidFill>
              </a:rPr>
              <a:t>Lektion 18/19: </a:t>
            </a:r>
          </a:p>
          <a:p>
            <a:r>
              <a:rPr lang="de-DE" b="1" i="1" dirty="0" smtClean="0">
                <a:solidFill>
                  <a:schemeClr val="tx1"/>
                </a:solidFill>
              </a:rPr>
              <a:t>Mythos und Religion</a:t>
            </a:r>
          </a:p>
        </p:txBody>
      </p:sp>
    </p:spTree>
    <p:extLst>
      <p:ext uri="{BB962C8B-B14F-4D97-AF65-F5344CB8AC3E}">
        <p14:creationId xmlns:p14="http://schemas.microsoft.com/office/powerpoint/2010/main" val="290037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6713165"/>
              </p:ext>
            </p:extLst>
          </p:nvPr>
        </p:nvGraphicFramePr>
        <p:xfrm>
          <a:off x="1007603" y="980728"/>
          <a:ext cx="7128793" cy="50438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0"/>
                <a:gridCol w="1896211"/>
                <a:gridCol w="1896211"/>
                <a:gridCol w="1896211"/>
              </a:tblGrid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12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11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1011561">
                <a:tc>
                  <a:txBody>
                    <a:bodyPr/>
                    <a:lstStyle/>
                    <a:p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 rowSpan="2"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10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9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8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7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6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5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24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8695412"/>
              </p:ext>
            </p:extLst>
          </p:nvPr>
        </p:nvGraphicFramePr>
        <p:xfrm>
          <a:off x="1007603" y="980728"/>
          <a:ext cx="7128793" cy="50438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0"/>
                <a:gridCol w="1896211"/>
                <a:gridCol w="1896211"/>
                <a:gridCol w="1896211"/>
              </a:tblGrid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12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11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1011561">
                <a:tc>
                  <a:txBody>
                    <a:bodyPr/>
                    <a:lstStyle/>
                    <a:p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 rowSpan="2"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10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9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8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7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6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5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Abgerundetes Rechteck 1"/>
          <p:cNvSpPr/>
          <p:nvPr/>
        </p:nvSpPr>
        <p:spPr>
          <a:xfrm>
            <a:off x="2452914" y="4005943"/>
            <a:ext cx="1901372" cy="153851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h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bg1">
                    <a:lumMod val="95000"/>
                  </a:schemeClr>
                </a:solidFill>
              </a:rPr>
              <a:t>Sprach-erwerbs-phase</a:t>
            </a:r>
            <a:endParaRPr lang="de-DE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452914" y="3570513"/>
            <a:ext cx="1901372" cy="435429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h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dirty="0" smtClean="0">
                <a:solidFill>
                  <a:schemeClr val="bg1">
                    <a:lumMod val="95000"/>
                  </a:schemeClr>
                </a:solidFill>
              </a:rPr>
              <a:t>Übergangslektüre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2445657" y="2859314"/>
            <a:ext cx="1901372" cy="711199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h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>
                    <a:lumMod val="95000"/>
                  </a:schemeClr>
                </a:solidFill>
              </a:rPr>
              <a:t>Lektüre</a:t>
            </a:r>
          </a:p>
          <a:p>
            <a:pPr algn="ctr"/>
            <a:r>
              <a:rPr lang="de-DE" sz="1600" dirty="0" smtClean="0">
                <a:solidFill>
                  <a:schemeClr val="bg1">
                    <a:lumMod val="95000"/>
                  </a:schemeClr>
                </a:solidFill>
              </a:rPr>
              <a:t>Cicero, Rede</a:t>
            </a:r>
            <a:endParaRPr lang="de-DE" sz="1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347029" y="3570513"/>
            <a:ext cx="1901372" cy="153851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h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dirty="0" smtClean="0">
                <a:solidFill>
                  <a:schemeClr val="bg1">
                    <a:lumMod val="95000"/>
                  </a:schemeClr>
                </a:solidFill>
              </a:rPr>
              <a:t>Sprach-erwerbs-phase</a:t>
            </a:r>
            <a:endParaRPr lang="de-DE" sz="28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4347029" y="2859314"/>
            <a:ext cx="1901372" cy="711199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h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500" b="1" dirty="0" smtClean="0">
                <a:solidFill>
                  <a:schemeClr val="bg1">
                    <a:lumMod val="95000"/>
                  </a:schemeClr>
                </a:solidFill>
              </a:rPr>
              <a:t>(Übergangs)Lektüre</a:t>
            </a:r>
          </a:p>
          <a:p>
            <a:pPr algn="ctr"/>
            <a:r>
              <a:rPr lang="de-DE" sz="1600" dirty="0" smtClean="0">
                <a:solidFill>
                  <a:schemeClr val="bg1">
                    <a:lumMod val="95000"/>
                  </a:schemeClr>
                </a:solidFill>
              </a:rPr>
              <a:t>Cicero, Rede</a:t>
            </a:r>
            <a:endParaRPr lang="de-DE" sz="16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6248401" y="3429000"/>
            <a:ext cx="1901372" cy="765629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h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bg1">
                    <a:lumMod val="95000"/>
                  </a:schemeClr>
                </a:solidFill>
              </a:rPr>
              <a:t>Sprach-</a:t>
            </a:r>
            <a:r>
              <a:rPr lang="de-DE" sz="2000" dirty="0" err="1" smtClean="0">
                <a:solidFill>
                  <a:schemeClr val="bg1">
                    <a:lumMod val="95000"/>
                  </a:schemeClr>
                </a:solidFill>
              </a:rPr>
              <a:t>erwerbsphase</a:t>
            </a:r>
            <a:endParaRPr lang="de-DE" sz="2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Abgerundetes Rechteck 8"/>
          <p:cNvSpPr/>
          <p:nvPr/>
        </p:nvSpPr>
        <p:spPr>
          <a:xfrm>
            <a:off x="6248401" y="3073400"/>
            <a:ext cx="1901372" cy="355600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01600" h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bg1">
                    <a:lumMod val="95000"/>
                  </a:schemeClr>
                </a:solidFill>
              </a:rPr>
              <a:t>(Übergangs)Lektüre</a:t>
            </a:r>
          </a:p>
          <a:p>
            <a:pPr algn="ctr"/>
            <a:r>
              <a:rPr lang="de-DE" sz="1400" dirty="0" smtClean="0">
                <a:solidFill>
                  <a:schemeClr val="bg1">
                    <a:lumMod val="95000"/>
                  </a:schemeClr>
                </a:solidFill>
              </a:rPr>
              <a:t>Cicero, Reden</a:t>
            </a:r>
            <a:endParaRPr lang="de-DE" sz="14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8354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8188170"/>
              </p:ext>
            </p:extLst>
          </p:nvPr>
        </p:nvGraphicFramePr>
        <p:xfrm>
          <a:off x="1007603" y="980728"/>
          <a:ext cx="7128793" cy="50438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0"/>
                <a:gridCol w="1896211"/>
                <a:gridCol w="1896211"/>
                <a:gridCol w="1896211"/>
              </a:tblGrid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12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11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1011561">
                <a:tc>
                  <a:txBody>
                    <a:bodyPr/>
                    <a:lstStyle/>
                    <a:p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 rowSpan="2"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10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9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8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7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6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5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 rot="20601534">
            <a:off x="2829817" y="3437006"/>
            <a:ext cx="4211539" cy="1292662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100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gradFill>
              <a:gsLst>
                <a:gs pos="0">
                  <a:srgbClr val="00B050"/>
                </a:gs>
                <a:gs pos="100000">
                  <a:srgbClr val="92D050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127000" h="127000"/>
          </a:sp3d>
        </p:spPr>
        <p:txBody>
          <a:bodyPr wrap="square" rtlCol="0">
            <a:spAutoFit/>
          </a:bodyPr>
          <a:lstStyle/>
          <a:p>
            <a:endParaRPr lang="de-DE" sz="28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b="1" spc="3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Bildungsplan</a:t>
            </a:r>
            <a:r>
              <a:rPr lang="de-DE" dirty="0" smtClean="0"/>
              <a:t> </a:t>
            </a:r>
          </a:p>
          <a:p>
            <a:endParaRPr lang="de-DE" dirty="0" smtClean="0"/>
          </a:p>
        </p:txBody>
      </p:sp>
      <p:sp>
        <p:nvSpPr>
          <p:cNvPr id="4" name="Textfeld 3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469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el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6560168"/>
              </p:ext>
            </p:extLst>
          </p:nvPr>
        </p:nvGraphicFramePr>
        <p:xfrm>
          <a:off x="1007603" y="980728"/>
          <a:ext cx="7128793" cy="50438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0"/>
                <a:gridCol w="1896211"/>
                <a:gridCol w="1896211"/>
                <a:gridCol w="1896211"/>
              </a:tblGrid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12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 gridSpan="3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de-DE"/>
                    </a:p>
                  </a:txBody>
                  <a:tcPr>
                    <a:solidFill>
                      <a:srgbClr val="00B0F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11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1011561">
                <a:tc>
                  <a:txBody>
                    <a:bodyPr/>
                    <a:lstStyle/>
                    <a:p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</a:t>
                      </a:r>
                      <a:r>
                        <a:rPr lang="de-DE" dirty="0" smtClean="0"/>
                        <a:t> </a:t>
                      </a:r>
                      <a:endParaRPr lang="de-DE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 rowSpan="2"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10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9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8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7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6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Klasse 5</a:t>
                      </a:r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 rot="20601534">
            <a:off x="2829817" y="3437006"/>
            <a:ext cx="4211539" cy="1292662"/>
          </a:xfrm>
          <a:prstGeom prst="rect">
            <a:avLst/>
          </a:prstGeom>
          <a:gradFill flip="none" rotWithShape="1">
            <a:gsLst>
              <a:gs pos="0">
                <a:srgbClr val="00B050"/>
              </a:gs>
              <a:gs pos="100000">
                <a:srgbClr val="92D050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9050">
            <a:gradFill>
              <a:gsLst>
                <a:gs pos="0">
                  <a:srgbClr val="00B050"/>
                </a:gs>
                <a:gs pos="100000">
                  <a:srgbClr val="92D050"/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127000" h="127000"/>
          </a:sp3d>
        </p:spPr>
        <p:txBody>
          <a:bodyPr wrap="square" rtlCol="0">
            <a:spAutoFit/>
          </a:bodyPr>
          <a:lstStyle/>
          <a:p>
            <a:endParaRPr lang="de-DE" sz="28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b="1" spc="3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Bildungsplan</a:t>
            </a:r>
            <a:r>
              <a:rPr lang="de-DE" dirty="0" smtClean="0"/>
              <a:t> </a:t>
            </a:r>
          </a:p>
          <a:p>
            <a:endParaRPr lang="de-DE" dirty="0" smtClean="0"/>
          </a:p>
        </p:txBody>
      </p:sp>
      <p:sp>
        <p:nvSpPr>
          <p:cNvPr id="4" name="Rechteck 3"/>
          <p:cNvSpPr/>
          <p:nvPr/>
        </p:nvSpPr>
        <p:spPr>
          <a:xfrm>
            <a:off x="6954127" y="2949345"/>
            <a:ext cx="1440160" cy="11339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01600" h="1016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KMK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Latinum</a:t>
            </a:r>
            <a:endParaRPr lang="de-DE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Gebogener Pfeil 6"/>
          <p:cNvSpPr/>
          <p:nvPr/>
        </p:nvSpPr>
        <p:spPr>
          <a:xfrm flipH="1">
            <a:off x="6487883" y="2861033"/>
            <a:ext cx="783439" cy="655307"/>
          </a:xfrm>
          <a:prstGeom prst="circularArrow">
            <a:avLst>
              <a:gd name="adj1" fmla="val 9140"/>
              <a:gd name="adj2" fmla="val 1142319"/>
              <a:gd name="adj3" fmla="val 21593129"/>
              <a:gd name="adj4" fmla="val 10800000"/>
              <a:gd name="adj5" fmla="val 22188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8" name="Pfeil nach links und rechts 7"/>
          <p:cNvSpPr/>
          <p:nvPr/>
        </p:nvSpPr>
        <p:spPr>
          <a:xfrm>
            <a:off x="6460639" y="3301999"/>
            <a:ext cx="783439" cy="286657"/>
          </a:xfrm>
          <a:prstGeom prst="left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Textfeld 8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5520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Gerade Verbindung mit Pfeil 31"/>
          <p:cNvCxnSpPr/>
          <p:nvPr/>
        </p:nvCxnSpPr>
        <p:spPr>
          <a:xfrm flipV="1">
            <a:off x="2206171" y="1593169"/>
            <a:ext cx="1756229" cy="1483860"/>
          </a:xfrm>
          <a:prstGeom prst="straightConnector1">
            <a:avLst/>
          </a:prstGeom>
          <a:ln w="47625">
            <a:solidFill>
              <a:srgbClr val="FF0000"/>
            </a:solidFill>
            <a:beve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Abgerundetes Rechteck 37"/>
          <p:cNvSpPr/>
          <p:nvPr/>
        </p:nvSpPr>
        <p:spPr>
          <a:xfrm>
            <a:off x="3860800" y="548680"/>
            <a:ext cx="5103688" cy="1080120"/>
          </a:xfrm>
          <a:prstGeom prst="roundRect">
            <a:avLst/>
          </a:prstGeom>
          <a:noFill/>
          <a:ln>
            <a:solidFill>
              <a:srgbClr val="FF090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½ Schuljahre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für</a:t>
            </a: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Lehrbuch- und Lektürephase</a:t>
            </a:r>
            <a:endParaRPr lang="de-DE" sz="2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Pfeil nach unten 41"/>
          <p:cNvSpPr/>
          <p:nvPr/>
        </p:nvSpPr>
        <p:spPr>
          <a:xfrm>
            <a:off x="6196620" y="1696678"/>
            <a:ext cx="432048" cy="584319"/>
          </a:xfrm>
          <a:prstGeom prst="downArrow">
            <a:avLst/>
          </a:prstGeom>
          <a:noFill/>
          <a:ln>
            <a:solidFill>
              <a:srgbClr val="8AE61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3" name="Ellipse 42"/>
          <p:cNvSpPr/>
          <p:nvPr/>
        </p:nvSpPr>
        <p:spPr>
          <a:xfrm>
            <a:off x="3860800" y="2280999"/>
            <a:ext cx="5103688" cy="2116830"/>
          </a:xfrm>
          <a:prstGeom prst="ellipse">
            <a:avLst/>
          </a:prstGeom>
          <a:solidFill>
            <a:srgbClr val="8AE6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Aktivierung von Vorwissen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Satzlehre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Formenlehre </a:t>
            </a:r>
            <a:r>
              <a:rPr lang="de-DE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(Deutsch)</a:t>
            </a:r>
            <a:endParaRPr lang="de-DE" sz="20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ahmen 45"/>
          <p:cNvSpPr/>
          <p:nvPr/>
        </p:nvSpPr>
        <p:spPr>
          <a:xfrm>
            <a:off x="3860800" y="4581128"/>
            <a:ext cx="5103688" cy="1584176"/>
          </a:xfrm>
          <a:prstGeom prst="bevel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latin typeface="Cambria" panose="02040503050406030204" pitchFamily="18" charset="0"/>
                <a:cs typeface="Arial" panose="020B0604020202020204" pitchFamily="34" charset="0"/>
              </a:rPr>
              <a:t>Konzentration auf grundlegende Fähigkeiten</a:t>
            </a:r>
            <a:endParaRPr lang="de-DE" sz="2400" b="1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/>
        </p:nvGraphicFramePr>
        <p:xfrm>
          <a:off x="457200" y="1600200"/>
          <a:ext cx="1896211" cy="41477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96211"/>
              </a:tblGrid>
              <a:tr h="1011561">
                <a:tc>
                  <a:txBody>
                    <a:bodyPr/>
                    <a:lstStyle/>
                    <a:p>
                      <a:pPr algn="ctr"/>
                      <a:r>
                        <a:rPr lang="de-DE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Latinum </a:t>
                      </a:r>
                      <a:r>
                        <a:rPr lang="de-DE" sz="20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 bestandener Prüfung</a:t>
                      </a:r>
                      <a:endParaRPr lang="de-DE" sz="2000" b="1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FF4F4F"/>
                    </a:solidFill>
                  </a:tcPr>
                </a:tc>
              </a:tr>
              <a:tr h="224014">
                <a:tc>
                  <a:txBody>
                    <a:bodyPr/>
                    <a:lstStyle/>
                    <a:p>
                      <a:endParaRPr lang="de-DE" sz="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  <a:tr h="448027"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Fremdsprache</a:t>
                      </a:r>
                      <a:endParaRPr lang="de-DE" sz="1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feld 8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142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2" grpId="0" animBg="1"/>
      <p:bldP spid="43" grpId="0" animBg="1"/>
      <p:bldP spid="4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24"/>
          <a:stretch/>
        </p:blipFill>
        <p:spPr bwMode="auto">
          <a:xfrm>
            <a:off x="179856" y="575823"/>
            <a:ext cx="3384031" cy="4458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3707904" y="575823"/>
            <a:ext cx="532859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 smtClean="0">
                <a:latin typeface="Centaur" panose="02030504050205020304" pitchFamily="18" charset="0"/>
              </a:rPr>
              <a:t>Wortarten</a:t>
            </a:r>
          </a:p>
          <a:p>
            <a:r>
              <a:rPr lang="de-DE" sz="2000" dirty="0" smtClean="0">
                <a:latin typeface="Centaur" panose="02030504050205020304" pitchFamily="18" charset="0"/>
              </a:rPr>
              <a:t>Die Schülerinnen und Schüler können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die Wortarten Verb, Substantiv, Artikel, Adjektiv, Pronomen, Präposition, Konjunktion und Adverb unterscheiden  und ihre wesentlichen Leistungen benennen;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zwischen infiniten und finiten Verbformen, starken und schwachen Verben unterscheiden. Sie beherrschen das Formensystem der Verben;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die grammatischen Zeiten (Tempora) verwenden und ihre Funktion beschreiben;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Aktiv und Passiv unterscheiden. Sie verwenden diese Formen, um Sachverhalte unterschiedlich auszudrücken;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beim Substantiv Kasus, Numerus und Genus unterscheiden;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Substantivierungen erkennen;</a:t>
            </a:r>
          </a:p>
          <a:p>
            <a:pPr marL="285750" indent="-285750">
              <a:buClr>
                <a:schemeClr val="tx1">
                  <a:lumMod val="65000"/>
                  <a:lumOff val="35000"/>
                </a:schemeClr>
              </a:buClr>
              <a:buFont typeface="Wingdings" panose="05000000000000000000" pitchFamily="2" charset="2"/>
              <a:buChar char="§"/>
            </a:pPr>
            <a:r>
              <a:rPr lang="de-DE" sz="2000" dirty="0" smtClean="0">
                <a:latin typeface="Centaur" panose="02030504050205020304" pitchFamily="18" charset="0"/>
              </a:rPr>
              <a:t>die Steigerungsformen der Adjektive unterscheiden und richtig anwenden.</a:t>
            </a:r>
            <a:endParaRPr lang="de-DE" sz="2000" dirty="0">
              <a:latin typeface="Centaur" panose="02030504050205020304" pitchFamily="18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79856" y="5420673"/>
            <a:ext cx="3384031" cy="7200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Kompetenzen und Inhalte </a:t>
            </a:r>
          </a:p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Klasse 6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355976" y="1196752"/>
            <a:ext cx="1008112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5422750" y="1196752"/>
            <a:ext cx="1525513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7740352" y="1205136"/>
            <a:ext cx="936104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4080706" y="1493168"/>
            <a:ext cx="3443622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7956376" y="1509961"/>
            <a:ext cx="792088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Rechteck 10"/>
          <p:cNvSpPr/>
          <p:nvPr/>
        </p:nvSpPr>
        <p:spPr>
          <a:xfrm>
            <a:off x="5580112" y="3068960"/>
            <a:ext cx="2520280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6553547" y="3354735"/>
            <a:ext cx="936104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Rechteck 12"/>
          <p:cNvSpPr/>
          <p:nvPr/>
        </p:nvSpPr>
        <p:spPr>
          <a:xfrm>
            <a:off x="4074604" y="3933056"/>
            <a:ext cx="1577516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Rechteck 13"/>
          <p:cNvSpPr/>
          <p:nvPr/>
        </p:nvSpPr>
        <p:spPr>
          <a:xfrm>
            <a:off x="4562846" y="4890729"/>
            <a:ext cx="3645557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Rechteck 14"/>
          <p:cNvSpPr/>
          <p:nvPr/>
        </p:nvSpPr>
        <p:spPr>
          <a:xfrm>
            <a:off x="6553547" y="5780713"/>
            <a:ext cx="936104" cy="288032"/>
          </a:xfrm>
          <a:prstGeom prst="rect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Textfeld 15"/>
          <p:cNvSpPr txBox="1"/>
          <p:nvPr/>
        </p:nvSpPr>
        <p:spPr>
          <a:xfrm>
            <a:off x="0" y="0"/>
            <a:ext cx="91440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b="1" spc="6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Latein als dritte Fremdsprache</a:t>
            </a:r>
            <a:endParaRPr lang="de-DE" b="1" spc="6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87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1659</Words>
  <Application>Microsoft Office PowerPoint</Application>
  <PresentationFormat>Bildschirmpräsentation (4:3)</PresentationFormat>
  <Paragraphs>360</Paragraphs>
  <Slides>31</Slides>
  <Notes>4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31</vt:i4>
      </vt:variant>
    </vt:vector>
  </HeadingPairs>
  <TitlesOfParts>
    <vt:vector size="32" baseType="lpstr">
      <vt:lpstr>Larissa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Detlef Horst</dc:creator>
  <cp:lastModifiedBy>Job</cp:lastModifiedBy>
  <cp:revision>49</cp:revision>
  <dcterms:created xsi:type="dcterms:W3CDTF">2013-11-26T09:33:23Z</dcterms:created>
  <dcterms:modified xsi:type="dcterms:W3CDTF">2014-10-17T11:58:07Z</dcterms:modified>
</cp:coreProperties>
</file>