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3" r:id="rId6"/>
    <p:sldId id="267" r:id="rId7"/>
    <p:sldId id="259" r:id="rId8"/>
    <p:sldId id="264" r:id="rId9"/>
    <p:sldId id="266" r:id="rId10"/>
    <p:sldId id="265" r:id="rId11"/>
    <p:sldId id="268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1503"/>
    <a:srgbClr val="FBFB8D"/>
    <a:srgbClr val="118A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6" d="100"/>
          <a:sy n="66" d="100"/>
        </p:scale>
        <p:origin x="-125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86742-8A55-4B80-A7F4-32B4B737F48D}" type="datetimeFigureOut">
              <a:rPr lang="de-DE" smtClean="0"/>
              <a:t>08.04.2014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CE12C-6653-4F79-8F39-4A1BB47663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7513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86742-8A55-4B80-A7F4-32B4B737F48D}" type="datetimeFigureOut">
              <a:rPr lang="de-DE" smtClean="0"/>
              <a:t>08.04.2014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CE12C-6653-4F79-8F39-4A1BB47663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2949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86742-8A55-4B80-A7F4-32B4B737F48D}" type="datetimeFigureOut">
              <a:rPr lang="de-DE" smtClean="0"/>
              <a:t>08.04.2014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CE12C-6653-4F79-8F39-4A1BB47663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271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86742-8A55-4B80-A7F4-32B4B737F48D}" type="datetimeFigureOut">
              <a:rPr lang="de-DE" smtClean="0"/>
              <a:t>08.04.2014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CE12C-6653-4F79-8F39-4A1BB47663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4179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86742-8A55-4B80-A7F4-32B4B737F48D}" type="datetimeFigureOut">
              <a:rPr lang="de-DE" smtClean="0"/>
              <a:t>08.04.2014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CE12C-6653-4F79-8F39-4A1BB47663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6392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86742-8A55-4B80-A7F4-32B4B737F48D}" type="datetimeFigureOut">
              <a:rPr lang="de-DE" smtClean="0"/>
              <a:t>08.04.2014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CE12C-6653-4F79-8F39-4A1BB47663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2245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86742-8A55-4B80-A7F4-32B4B737F48D}" type="datetimeFigureOut">
              <a:rPr lang="de-DE" smtClean="0"/>
              <a:t>08.04.2014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CE12C-6653-4F79-8F39-4A1BB47663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1439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86742-8A55-4B80-A7F4-32B4B737F48D}" type="datetimeFigureOut">
              <a:rPr lang="de-DE" smtClean="0"/>
              <a:t>08.04.2014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CE12C-6653-4F79-8F39-4A1BB47663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0414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86742-8A55-4B80-A7F4-32B4B737F48D}" type="datetimeFigureOut">
              <a:rPr lang="de-DE" smtClean="0"/>
              <a:t>08.04.2014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CE12C-6653-4F79-8F39-4A1BB47663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170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86742-8A55-4B80-A7F4-32B4B737F48D}" type="datetimeFigureOut">
              <a:rPr lang="de-DE" smtClean="0"/>
              <a:t>08.04.2014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CE12C-6653-4F79-8F39-4A1BB47663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485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86742-8A55-4B80-A7F4-32B4B737F48D}" type="datetimeFigureOut">
              <a:rPr lang="de-DE" smtClean="0"/>
              <a:t>08.04.2014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CE12C-6653-4F79-8F39-4A1BB47663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6049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6742-8A55-4B80-A7F4-32B4B737F48D}" type="datetimeFigureOut">
              <a:rPr lang="de-DE" smtClean="0"/>
              <a:t>08.04.2014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CE12C-6653-4F79-8F39-4A1BB47663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9172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4_Text_Roscius_Demo.pdf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1_Text_Roscius_Demo.pdf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2_Text_Roscius.pdf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3_Text_Roscius_Demo.pdf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657484"/>
              </p:ext>
            </p:extLst>
          </p:nvPr>
        </p:nvGraphicFramePr>
        <p:xfrm>
          <a:off x="0" y="44624"/>
          <a:ext cx="9143999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3999"/>
              </a:tblGrid>
              <a:tr h="504056">
                <a:tc>
                  <a:txBody>
                    <a:bodyPr/>
                    <a:lstStyle/>
                    <a:p>
                      <a:pPr algn="l" defTabSz="511175"/>
                      <a:r>
                        <a:rPr lang="de-DE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Roscio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Amerino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						</a:t>
                      </a:r>
                      <a:r>
                        <a:rPr lang="de-DE" sz="18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Voraussetzungen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" name="Rechteck 4"/>
          <p:cNvSpPr/>
          <p:nvPr/>
        </p:nvSpPr>
        <p:spPr>
          <a:xfrm>
            <a:off x="4860032" y="852014"/>
            <a:ext cx="4032448" cy="5256584"/>
          </a:xfrm>
          <a:prstGeom prst="rect">
            <a:avLst/>
          </a:prstGeom>
          <a:solidFill>
            <a:srgbClr val="FBFB8D"/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Zunahme der sozialen Spannungen seit Ende des 2. Punischen Krieges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letztlich erfolglose Reform-versuche der </a:t>
            </a:r>
            <a:r>
              <a:rPr lang="de-DE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Gracchen</a:t>
            </a:r>
            <a:endParaRPr lang="de-DE" sz="20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Militarisierung des Klientelwesens 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dem Feldherrn ergebene Truppen bilden Basis der Macht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Erfolge Sullas im Krieg gegen </a:t>
            </a:r>
            <a:r>
              <a:rPr lang="de-DE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Mithridates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VI. von </a:t>
            </a:r>
            <a:r>
              <a:rPr lang="de-DE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Pontus</a:t>
            </a:r>
            <a:endParaRPr lang="de-DE" sz="20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Errichtung der 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Diktatur Sullas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(82-80 v. Chr.)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Tod Sullas (78 v. Chr.)</a:t>
            </a:r>
          </a:p>
        </p:txBody>
      </p:sp>
      <p:sp>
        <p:nvSpPr>
          <p:cNvPr id="6" name="Pfeil nach rechts 5"/>
          <p:cNvSpPr/>
          <p:nvPr/>
        </p:nvSpPr>
        <p:spPr>
          <a:xfrm>
            <a:off x="107504" y="476672"/>
            <a:ext cx="4608512" cy="2016224"/>
          </a:xfrm>
          <a:prstGeom prst="rightArrow">
            <a:avLst>
              <a:gd name="adj1" fmla="val 61962"/>
              <a:gd name="adj2" fmla="val 29813"/>
            </a:avLst>
          </a:prstGeom>
          <a:solidFill>
            <a:srgbClr val="118A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LATINUM</a:t>
            </a:r>
          </a:p>
          <a:p>
            <a:pPr>
              <a:tabLst>
                <a:tab pos="1347788" algn="l"/>
              </a:tabLst>
            </a:pPr>
            <a:r>
              <a:rPr lang="de-DE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Lektion 5: 	Der römische Staat</a:t>
            </a:r>
          </a:p>
          <a:p>
            <a:pPr>
              <a:tabLst>
                <a:tab pos="1347788" algn="l"/>
              </a:tabLst>
            </a:pPr>
            <a:r>
              <a:rPr lang="de-DE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Volksversammlung</a:t>
            </a:r>
          </a:p>
          <a:p>
            <a:pPr>
              <a:tabLst>
                <a:tab pos="1347788" algn="l"/>
              </a:tabLst>
            </a:pPr>
            <a:r>
              <a:rPr lang="de-DE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Senat, Magistrate</a:t>
            </a:r>
            <a:endParaRPr lang="de-DE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feil nach rechts 8"/>
          <p:cNvSpPr/>
          <p:nvPr/>
        </p:nvSpPr>
        <p:spPr>
          <a:xfrm>
            <a:off x="107504" y="692696"/>
            <a:ext cx="4742973" cy="3009034"/>
          </a:xfrm>
          <a:prstGeom prst="rightArrow">
            <a:avLst>
              <a:gd name="adj1" fmla="val 61962"/>
              <a:gd name="adj2" fmla="val 29813"/>
            </a:avLst>
          </a:prstGeom>
          <a:solidFill>
            <a:srgbClr val="118A0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LATINUM</a:t>
            </a:r>
          </a:p>
          <a:p>
            <a:pPr>
              <a:tabLst>
                <a:tab pos="1347788" algn="l"/>
              </a:tabLst>
            </a:pPr>
            <a:r>
              <a:rPr lang="de-DE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Lektion 15: 	Soziale Probleme </a:t>
            </a:r>
          </a:p>
          <a:p>
            <a:pPr>
              <a:tabLst>
                <a:tab pos="1347788" algn="l"/>
              </a:tabLst>
            </a:pPr>
            <a:r>
              <a:rPr lang="de-DE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(+ </a:t>
            </a:r>
            <a:r>
              <a:rPr lang="de-DE" sz="20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Lektionstexte</a:t>
            </a:r>
            <a:r>
              <a:rPr lang="de-DE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tabLst>
                <a:tab pos="1347788" algn="l"/>
              </a:tabLst>
            </a:pPr>
            <a:r>
              <a:rPr lang="de-DE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 nach dem 2. Punischen Krieg, Reformen der </a:t>
            </a:r>
            <a:r>
              <a:rPr lang="de-DE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Gracchen</a:t>
            </a:r>
            <a:endParaRPr lang="de-DE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Pfeil nach rechts 9"/>
          <p:cNvSpPr/>
          <p:nvPr/>
        </p:nvSpPr>
        <p:spPr>
          <a:xfrm>
            <a:off x="107504" y="4293096"/>
            <a:ext cx="4139952" cy="2564904"/>
          </a:xfrm>
          <a:prstGeom prst="rightArrow">
            <a:avLst>
              <a:gd name="adj1" fmla="val 61962"/>
              <a:gd name="adj2" fmla="val 29813"/>
            </a:avLst>
          </a:prstGeom>
          <a:solidFill>
            <a:srgbClr val="118A08">
              <a:alpha val="8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LATINUM</a:t>
            </a:r>
          </a:p>
          <a:p>
            <a:pPr>
              <a:tabLst>
                <a:tab pos="1347788" algn="l"/>
              </a:tabLst>
            </a:pPr>
            <a:r>
              <a:rPr lang="de-DE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Lektion 25: 	M. </a:t>
            </a:r>
            <a:r>
              <a:rPr lang="de-DE" sz="2000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Tullius</a:t>
            </a:r>
            <a:r>
              <a:rPr lang="de-DE" sz="2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Cicero</a:t>
            </a:r>
          </a:p>
          <a:p>
            <a:pPr>
              <a:tabLst>
                <a:tab pos="1347788" algn="l"/>
              </a:tabLst>
            </a:pPr>
            <a:r>
              <a:rPr lang="de-DE" sz="2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Catilina</a:t>
            </a:r>
            <a:r>
              <a:rPr lang="de-DE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de-DE" i="1" dirty="0" err="1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Roscius</a:t>
            </a:r>
            <a:r>
              <a:rPr lang="de-DE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	Prozess nicht 	erwähnt</a:t>
            </a:r>
            <a:endParaRPr lang="de-DE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41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6" grpId="0" animBg="1"/>
      <p:bldP spid="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238310"/>
              </p:ext>
            </p:extLst>
          </p:nvPr>
        </p:nvGraphicFramePr>
        <p:xfrm>
          <a:off x="0" y="44624"/>
          <a:ext cx="9143999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3999"/>
              </a:tblGrid>
              <a:tr h="504056">
                <a:tc>
                  <a:txBody>
                    <a:bodyPr/>
                    <a:lstStyle/>
                    <a:p>
                      <a:pPr algn="l" defTabSz="511175"/>
                      <a:r>
                        <a:rPr lang="de-DE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Roscio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Amerino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							</a:t>
                      </a:r>
                      <a:r>
                        <a:rPr lang="de-DE" sz="18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Lektüre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098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52736"/>
            <a:ext cx="8026336" cy="4372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486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064522"/>
              </p:ext>
            </p:extLst>
          </p:nvPr>
        </p:nvGraphicFramePr>
        <p:xfrm>
          <a:off x="0" y="44624"/>
          <a:ext cx="9143999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3999"/>
              </a:tblGrid>
              <a:tr h="504056">
                <a:tc>
                  <a:txBody>
                    <a:bodyPr/>
                    <a:lstStyle/>
                    <a:p>
                      <a:pPr algn="l" defTabSz="511175"/>
                      <a:r>
                        <a:rPr lang="de-DE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Roscio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Amerino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							</a:t>
                      </a:r>
                      <a:r>
                        <a:rPr lang="de-DE" sz="18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Lektüre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495" y="980728"/>
            <a:ext cx="8337011" cy="4896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220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343935"/>
              </p:ext>
            </p:extLst>
          </p:nvPr>
        </p:nvGraphicFramePr>
        <p:xfrm>
          <a:off x="0" y="44624"/>
          <a:ext cx="9143999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3999"/>
              </a:tblGrid>
              <a:tr h="504056">
                <a:tc>
                  <a:txBody>
                    <a:bodyPr/>
                    <a:lstStyle/>
                    <a:p>
                      <a:pPr algn="l" defTabSz="511175"/>
                      <a:r>
                        <a:rPr lang="de-DE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Roscio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Amerino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						</a:t>
                      </a:r>
                      <a:r>
                        <a:rPr lang="de-DE" sz="18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Voraussetzungen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Rechteck 6"/>
          <p:cNvSpPr/>
          <p:nvPr/>
        </p:nvSpPr>
        <p:spPr>
          <a:xfrm>
            <a:off x="251520" y="980728"/>
            <a:ext cx="4032448" cy="5256584"/>
          </a:xfrm>
          <a:prstGeom prst="rect">
            <a:avLst/>
          </a:prstGeom>
          <a:solidFill>
            <a:srgbClr val="FBFB8D"/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Diktatur Sullas (82-80 v. Chr.)</a:t>
            </a:r>
          </a:p>
          <a:p>
            <a:pPr>
              <a:spcAft>
                <a:spcPts val="600"/>
              </a:spcAft>
            </a:pP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(Neu)Ordnung des 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Gerichts-wesen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1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quaestiones</a:t>
            </a:r>
            <a:r>
              <a:rPr lang="de-DE" sz="20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de-DE" sz="2000" b="1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perpetuae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feste Gerichtshöfe für bestimmte Delikte / Deliktgruppen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1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praetor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als Vorsitzender einer </a:t>
            </a:r>
            <a:r>
              <a:rPr lang="de-DE" sz="2000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quaestio</a:t>
            </a:r>
            <a:r>
              <a:rPr lang="de-DE" sz="20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de-DE" sz="2000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perpetua</a:t>
            </a:r>
            <a:endParaRPr lang="de-DE" sz="2000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1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nominis</a:t>
            </a:r>
            <a:r>
              <a:rPr lang="de-DE" sz="20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de-DE" sz="2000" b="1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delatio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Anklage durch einen römischen Bürger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1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accusatio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Ankläger muss als </a:t>
            </a:r>
            <a:r>
              <a:rPr lang="de-DE" sz="2000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accusator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Klage vor der </a:t>
            </a:r>
            <a:r>
              <a:rPr lang="de-DE" sz="2000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quaestio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vertreten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Verteidigung durch einen Vertreter der Aristokratie</a:t>
            </a:r>
          </a:p>
          <a:p>
            <a:pPr>
              <a:spcAft>
                <a:spcPts val="600"/>
              </a:spcAft>
            </a:pPr>
            <a:endParaRPr lang="de-DE" sz="20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716016" y="980728"/>
            <a:ext cx="4032448" cy="5256584"/>
          </a:xfrm>
          <a:prstGeom prst="rect">
            <a:avLst/>
          </a:prstGeom>
          <a:solidFill>
            <a:srgbClr val="FBFB8D"/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Diktatur Sullas (82-80 v. Chr.)</a:t>
            </a:r>
          </a:p>
          <a:p>
            <a:pPr>
              <a:spcAft>
                <a:spcPts val="600"/>
              </a:spcAft>
            </a:pP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Proskriptionen</a:t>
            </a:r>
          </a:p>
          <a:p>
            <a:endParaRPr lang="de-DE" sz="20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Namen politischer Gegner wurden öffentlich ausgehängt (</a:t>
            </a:r>
            <a:r>
              <a:rPr lang="de-DE" sz="2000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proscriptio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Proskribierte können von jedermann getötet werden </a:t>
            </a:r>
            <a:r>
              <a:rPr lang="de-DE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(Mörder  erhielt dafür eine Prämie)</a:t>
            </a:r>
            <a:endParaRPr lang="de-DE" sz="20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Einzug des Vermögens der Proskribierten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Versteigerung zu einem Preis weit unter Wert  Möglichkeit der Bereicherung</a:t>
            </a:r>
          </a:p>
        </p:txBody>
      </p:sp>
    </p:spTree>
    <p:extLst>
      <p:ext uri="{BB962C8B-B14F-4D97-AF65-F5344CB8AC3E}">
        <p14:creationId xmlns:p14="http://schemas.microsoft.com/office/powerpoint/2010/main" val="1691111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07261"/>
              </p:ext>
            </p:extLst>
          </p:nvPr>
        </p:nvGraphicFramePr>
        <p:xfrm>
          <a:off x="0" y="44624"/>
          <a:ext cx="9143999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3999"/>
              </a:tblGrid>
              <a:tr h="504056">
                <a:tc>
                  <a:txBody>
                    <a:bodyPr/>
                    <a:lstStyle/>
                    <a:p>
                      <a:pPr algn="l" defTabSz="511175"/>
                      <a:r>
                        <a:rPr lang="de-DE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Roscio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Amerino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						</a:t>
                      </a:r>
                      <a:r>
                        <a:rPr lang="de-DE" sz="18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Voraussetzungen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323528" y="764704"/>
            <a:ext cx="8424936" cy="5832648"/>
          </a:xfrm>
          <a:prstGeom prst="rect">
            <a:avLst/>
          </a:prstGeom>
          <a:solidFill>
            <a:srgbClr val="FB1503">
              <a:alpha val="59000"/>
            </a:srgbClr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  <a:tabLst>
                <a:tab pos="4122738" algn="l"/>
              </a:tabLst>
            </a:pP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Der Fall	</a:t>
            </a:r>
            <a:r>
              <a:rPr lang="de-DE" sz="20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causa </a:t>
            </a:r>
            <a:r>
              <a:rPr lang="de-DE" sz="2000" b="1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publica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Strafsache</a:t>
            </a:r>
          </a:p>
          <a:p>
            <a:pPr>
              <a:spcAft>
                <a:spcPts val="600"/>
              </a:spcAft>
              <a:tabLst>
                <a:tab pos="4122738" algn="l"/>
              </a:tabLst>
            </a:pPr>
            <a:endParaRPr lang="de-DE" sz="2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Anklage:</a:t>
            </a:r>
            <a:r>
              <a:rPr lang="de-DE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Sex. </a:t>
            </a:r>
            <a:r>
              <a:rPr lang="de-DE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Roscius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hat seinen Vater umgebracht 				(</a:t>
            </a:r>
            <a:r>
              <a:rPr lang="de-DE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parricidium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).</a:t>
            </a:r>
          </a:p>
          <a:p>
            <a:pPr>
              <a:spcAft>
                <a:spcPts val="600"/>
              </a:spcAft>
            </a:pPr>
            <a:endParaRPr lang="de-DE" sz="2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5256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465491"/>
              </p:ext>
            </p:extLst>
          </p:nvPr>
        </p:nvGraphicFramePr>
        <p:xfrm>
          <a:off x="0" y="44624"/>
          <a:ext cx="9143999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3999"/>
              </a:tblGrid>
              <a:tr h="504056">
                <a:tc>
                  <a:txBody>
                    <a:bodyPr/>
                    <a:lstStyle/>
                    <a:p>
                      <a:pPr algn="l" defTabSz="511175"/>
                      <a:r>
                        <a:rPr lang="de-DE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Roscio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Amerino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						</a:t>
                      </a:r>
                      <a:r>
                        <a:rPr lang="de-DE" sz="18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Voraussetzungen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323528" y="764704"/>
            <a:ext cx="8424936" cy="5832648"/>
          </a:xfrm>
          <a:prstGeom prst="rect">
            <a:avLst/>
          </a:prstGeom>
          <a:solidFill>
            <a:srgbClr val="FB1503">
              <a:alpha val="59000"/>
            </a:srgbClr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  <a:tabLst>
                <a:tab pos="4122738" algn="l"/>
              </a:tabLst>
            </a:pP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Der Fall	</a:t>
            </a:r>
            <a:r>
              <a:rPr lang="de-DE" sz="20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causa </a:t>
            </a:r>
            <a:r>
              <a:rPr lang="de-DE" sz="2000" b="1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publica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Strafsache</a:t>
            </a:r>
          </a:p>
          <a:p>
            <a:pPr>
              <a:spcAft>
                <a:spcPts val="600"/>
              </a:spcAft>
              <a:tabLst>
                <a:tab pos="4122738" algn="l"/>
              </a:tabLst>
            </a:pPr>
            <a:endParaRPr lang="de-DE" sz="2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Hintergrund:	Sex. </a:t>
            </a:r>
            <a:r>
              <a:rPr lang="de-DE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Roscius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de-DE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senior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 in Rom ermordet.</a:t>
            </a:r>
          </a:p>
          <a:p>
            <a:pPr>
              <a:spcAft>
                <a:spcPts val="600"/>
              </a:spcAft>
            </a:pPr>
            <a:r>
              <a:rPr lang="de-DE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L. Cornelius </a:t>
            </a:r>
            <a:r>
              <a:rPr lang="de-DE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Chrysogonus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ein Freigelassener 				Sullas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erhält durch Verwandte des Ermordeten 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(T. 			</a:t>
            </a:r>
            <a:r>
              <a:rPr lang="de-DE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Roscius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de-DE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Capito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T. </a:t>
            </a:r>
            <a:r>
              <a:rPr lang="de-DE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Roscius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Magnus)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Nachricht von 			dem Mord.</a:t>
            </a:r>
          </a:p>
          <a:p>
            <a:pPr lvl="4">
              <a:spcAft>
                <a:spcPts val="600"/>
              </a:spcAft>
            </a:pPr>
            <a:r>
              <a:rPr lang="de-DE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Chrysogonus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lässt Namen des Sex. </a:t>
            </a:r>
            <a:r>
              <a:rPr lang="de-DE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Roscius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(sen.) nachträglich auf Proskriptionsliste setzen.</a:t>
            </a:r>
          </a:p>
          <a:p>
            <a:pPr lvl="4">
              <a:spcAft>
                <a:spcPts val="600"/>
              </a:spcAft>
            </a:pPr>
            <a:r>
              <a:rPr lang="de-DE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Chrysogonus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ersteigert Vermögen des Sex. </a:t>
            </a:r>
            <a:r>
              <a:rPr lang="de-DE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Roscius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(sen.) zu geringem Preis, beteiligt die Verwandten von Sex. </a:t>
            </a:r>
            <a:r>
              <a:rPr lang="de-DE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Roscius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(sen.) am Gewinn.</a:t>
            </a:r>
          </a:p>
          <a:p>
            <a:pPr lvl="4">
              <a:spcAft>
                <a:spcPts val="600"/>
              </a:spcAft>
            </a:pP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Sex. </a:t>
            </a:r>
            <a:r>
              <a:rPr lang="de-DE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Roscius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(jun.) flieht aus </a:t>
            </a:r>
            <a:r>
              <a:rPr lang="de-DE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Ameria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nach Rom zu einflussreichen Freunden des Vaters.</a:t>
            </a:r>
          </a:p>
          <a:p>
            <a:pPr lvl="4">
              <a:spcAft>
                <a:spcPts val="600"/>
              </a:spcAft>
            </a:pPr>
            <a:r>
              <a:rPr lang="de-DE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Chrysogonus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und Komplizen fühlen sich nicht mehr sicher  Anlage des Sohnes wegen Vatermords  Beseitigung des Sex. </a:t>
            </a:r>
            <a:r>
              <a:rPr lang="de-DE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Roscius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(jun.)</a:t>
            </a:r>
          </a:p>
          <a:p>
            <a:pPr>
              <a:spcAft>
                <a:spcPts val="600"/>
              </a:spcAft>
            </a:pPr>
            <a:endParaRPr lang="de-DE" sz="2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6861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384365"/>
              </p:ext>
            </p:extLst>
          </p:nvPr>
        </p:nvGraphicFramePr>
        <p:xfrm>
          <a:off x="0" y="44624"/>
          <a:ext cx="9143999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3999"/>
              </a:tblGrid>
              <a:tr h="504056">
                <a:tc>
                  <a:txBody>
                    <a:bodyPr/>
                    <a:lstStyle/>
                    <a:p>
                      <a:pPr algn="l" defTabSz="511175"/>
                      <a:r>
                        <a:rPr lang="de-DE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Roscio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Amerino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						</a:t>
                      </a:r>
                      <a:r>
                        <a:rPr lang="de-DE" sz="18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Voraussetzungen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323528" y="764704"/>
            <a:ext cx="8424936" cy="5832648"/>
          </a:xfrm>
          <a:prstGeom prst="rect">
            <a:avLst/>
          </a:prstGeom>
          <a:solidFill>
            <a:srgbClr val="FB1503">
              <a:alpha val="59000"/>
            </a:srgbClr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Die Anklage:	Sex. </a:t>
            </a:r>
            <a:r>
              <a:rPr lang="de-DE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Roscius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hat seinen Vater umgebracht 				(</a:t>
            </a:r>
            <a:r>
              <a:rPr lang="de-DE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parricidium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).</a:t>
            </a:r>
          </a:p>
          <a:p>
            <a:pPr>
              <a:spcAft>
                <a:spcPts val="600"/>
              </a:spcAft>
            </a:pPr>
            <a:endParaRPr lang="de-DE" sz="2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79512" y="1484784"/>
            <a:ext cx="4032448" cy="5256584"/>
          </a:xfrm>
          <a:prstGeom prst="rect">
            <a:avLst/>
          </a:prstGeom>
          <a:solidFill>
            <a:srgbClr val="FBFB8D"/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Diktatur Sullas (82-79 v. Chr.)</a:t>
            </a:r>
          </a:p>
          <a:p>
            <a:pPr>
              <a:spcAft>
                <a:spcPts val="600"/>
              </a:spcAft>
            </a:pP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(Neu)Ordnung des </a:t>
            </a:r>
            <a:r>
              <a:rPr lang="de-DE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Gerichts-wesen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1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quaestiones</a:t>
            </a:r>
            <a:r>
              <a:rPr lang="de-DE" sz="20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de-DE" sz="2000" b="1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perpetuae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feste Gerichtshöfe für bestimmte Delikte / Deliktgruppen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1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praetor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als Vorsitzender einer </a:t>
            </a:r>
            <a:r>
              <a:rPr lang="de-DE" sz="2000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quaestio</a:t>
            </a:r>
            <a:r>
              <a:rPr lang="de-DE" sz="20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de-DE" sz="2000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perpetua</a:t>
            </a:r>
            <a:endParaRPr lang="de-DE" sz="2000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1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nominis</a:t>
            </a:r>
            <a:r>
              <a:rPr lang="de-DE" sz="20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de-DE" sz="2000" b="1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delatio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Anklage durch einen römischen Bürger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b="1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accusatio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Ankläger muss als </a:t>
            </a:r>
            <a:r>
              <a:rPr lang="de-DE" sz="2000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accusator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Klage vor der </a:t>
            </a:r>
            <a:r>
              <a:rPr lang="de-DE" sz="2000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quaestio</a:t>
            </a: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vertreten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Verteidigung durch einen Vertreter der Aristokratie</a:t>
            </a:r>
          </a:p>
          <a:p>
            <a:pPr>
              <a:spcAft>
                <a:spcPts val="600"/>
              </a:spcAft>
            </a:pPr>
            <a:endParaRPr lang="de-DE" sz="20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4572000" y="2564904"/>
            <a:ext cx="4176464" cy="1008112"/>
          </a:xfrm>
          <a:prstGeom prst="roundRect">
            <a:avLst/>
          </a:prstGeom>
          <a:gradFill flip="none" rotWithShape="1">
            <a:gsLst>
              <a:gs pos="0">
                <a:srgbClr val="FBFB8D"/>
              </a:gs>
              <a:gs pos="100000">
                <a:srgbClr val="FB1503">
                  <a:alpha val="83000"/>
                </a:srgb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quaestio</a:t>
            </a:r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</a:t>
            </a:r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sicarios</a:t>
            </a:r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de </a:t>
            </a:r>
            <a:r>
              <a:rPr lang="de-DE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veneficiis</a:t>
            </a:r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Gerichtshof für hinterhältigen Mord und Giftanschläge</a:t>
            </a:r>
            <a:endParaRPr lang="de-D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552216" y="3609020"/>
            <a:ext cx="4176464" cy="684076"/>
          </a:xfrm>
          <a:prstGeom prst="roundRect">
            <a:avLst/>
          </a:prstGeom>
          <a:gradFill flip="none" rotWithShape="1">
            <a:gsLst>
              <a:gs pos="0">
                <a:srgbClr val="FBFB8D"/>
              </a:gs>
              <a:gs pos="100000">
                <a:srgbClr val="FB1503">
                  <a:alpha val="83000"/>
                </a:srgb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Vorsitz: </a:t>
            </a:r>
            <a:r>
              <a:rPr lang="de-DE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Praetor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</a:t>
            </a:r>
            <a:r>
              <a:rPr lang="de-DE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Fannius</a:t>
            </a:r>
            <a:endParaRPr lang="de-D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4572000" y="4941168"/>
            <a:ext cx="4176464" cy="648072"/>
          </a:xfrm>
          <a:prstGeom prst="roundRect">
            <a:avLst/>
          </a:prstGeom>
          <a:gradFill flip="none" rotWithShape="1">
            <a:gsLst>
              <a:gs pos="0">
                <a:srgbClr val="FBFB8D"/>
              </a:gs>
              <a:gs pos="100000">
                <a:srgbClr val="FB1503">
                  <a:alpha val="83000"/>
                </a:srgb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de-DE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Erucius</a:t>
            </a:r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(erwerbsmäßiger Ankläger)</a:t>
            </a:r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4572000" y="5733256"/>
            <a:ext cx="4176464" cy="1008112"/>
          </a:xfrm>
          <a:prstGeom prst="roundRect">
            <a:avLst/>
          </a:prstGeom>
          <a:gradFill flip="none" rotWithShape="1">
            <a:gsLst>
              <a:gs pos="0">
                <a:srgbClr val="FBFB8D"/>
              </a:gs>
              <a:gs pos="100000">
                <a:srgbClr val="FB1503">
                  <a:alpha val="83000"/>
                </a:srgb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Kein Angehöriger der Aristokratie wagt Übernahme des Mandats.</a:t>
            </a:r>
          </a:p>
          <a:p>
            <a:r>
              <a:rPr lang="de-DE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Cicero übernimmt Verteidigung</a:t>
            </a:r>
            <a:endParaRPr lang="de-DE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885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146392"/>
              </p:ext>
            </p:extLst>
          </p:nvPr>
        </p:nvGraphicFramePr>
        <p:xfrm>
          <a:off x="0" y="44624"/>
          <a:ext cx="9143999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3999"/>
              </a:tblGrid>
              <a:tr h="504056">
                <a:tc>
                  <a:txBody>
                    <a:bodyPr/>
                    <a:lstStyle/>
                    <a:p>
                      <a:pPr algn="l" defTabSz="511175"/>
                      <a:r>
                        <a:rPr lang="de-DE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Roscio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Amerino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						</a:t>
                      </a:r>
                      <a:r>
                        <a:rPr lang="de-DE" sz="18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Voraussetzungen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346103" y="764704"/>
            <a:ext cx="8424936" cy="5832648"/>
          </a:xfrm>
          <a:prstGeom prst="rect">
            <a:avLst/>
          </a:prstGeom>
          <a:solidFill>
            <a:srgbClr val="FB1503">
              <a:alpha val="59000"/>
            </a:srgbClr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  <a:tabLst>
                <a:tab pos="4122738" algn="l"/>
              </a:tabLst>
            </a:pPr>
            <a:r>
              <a:rPr lang="de-DE" sz="2000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Der Fall	</a:t>
            </a:r>
            <a:r>
              <a:rPr lang="de-DE" sz="2000" b="1" i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causa </a:t>
            </a:r>
            <a:r>
              <a:rPr lang="de-DE" sz="2000" b="1" i="1" dirty="0" err="1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publica</a:t>
            </a:r>
            <a:r>
              <a:rPr lang="de-DE" sz="2000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Strafsache</a:t>
            </a:r>
          </a:p>
          <a:p>
            <a:pPr>
              <a:spcAft>
                <a:spcPts val="600"/>
              </a:spcAft>
              <a:tabLst>
                <a:tab pos="4122738" algn="l"/>
              </a:tabLst>
            </a:pPr>
            <a:endParaRPr lang="de-DE" sz="2000" b="1" dirty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>
              <a:spcAft>
                <a:spcPts val="600"/>
              </a:spcAft>
            </a:pPr>
            <a:endParaRPr lang="de-DE" sz="2000" b="1" dirty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3" name="Sechseck 2"/>
          <p:cNvSpPr/>
          <p:nvPr/>
        </p:nvSpPr>
        <p:spPr>
          <a:xfrm>
            <a:off x="513347" y="1941093"/>
            <a:ext cx="3266565" cy="3432123"/>
          </a:xfrm>
          <a:prstGeom prst="hexagon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Cicero verteidigt</a:t>
            </a:r>
            <a:endParaRPr lang="de-DE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echseck 4"/>
          <p:cNvSpPr/>
          <p:nvPr/>
        </p:nvSpPr>
        <p:spPr>
          <a:xfrm>
            <a:off x="971600" y="3625068"/>
            <a:ext cx="2376264" cy="829092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Sextus</a:t>
            </a:r>
            <a:r>
              <a:rPr lang="de-D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Roscius</a:t>
            </a:r>
            <a:r>
              <a:rPr lang="de-D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jun</a:t>
            </a:r>
            <a:r>
              <a:rPr lang="de-DE" dirty="0" smtClean="0">
                <a:solidFill>
                  <a:schemeClr val="tx1"/>
                </a:solidFill>
              </a:rPr>
              <a:t>.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4932040" y="1941093"/>
            <a:ext cx="3312368" cy="3432123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200000"/>
              </a:lnSpc>
            </a:pPr>
            <a:r>
              <a:rPr lang="de-DE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Chrysogonus</a:t>
            </a:r>
            <a:endParaRPr lang="de-DE" sz="20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de-DE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T. </a:t>
            </a:r>
            <a:r>
              <a:rPr lang="de-DE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Roscius</a:t>
            </a:r>
            <a:r>
              <a:rPr lang="de-DE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Capito</a:t>
            </a:r>
            <a:endParaRPr lang="de-DE" sz="2000" dirty="0" smtClean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de-DE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T. </a:t>
            </a:r>
            <a:r>
              <a:rPr lang="de-DE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Roscius</a:t>
            </a:r>
            <a:r>
              <a:rPr lang="de-DE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Magnus</a:t>
            </a:r>
            <a:endParaRPr lang="de-DE" sz="2000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Ellipse 8"/>
          <p:cNvSpPr/>
          <p:nvPr/>
        </p:nvSpPr>
        <p:spPr>
          <a:xfrm rot="20411049">
            <a:off x="5185628" y="2780928"/>
            <a:ext cx="2805192" cy="1800200"/>
          </a:xfrm>
          <a:prstGeom prst="ellipse">
            <a:avLst/>
          </a:prstGeom>
          <a:solidFill>
            <a:schemeClr val="accent1">
              <a:alpha val="6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de-DE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Erucius</a:t>
            </a:r>
            <a:endParaRPr lang="de-DE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58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473532"/>
              </p:ext>
            </p:extLst>
          </p:nvPr>
        </p:nvGraphicFramePr>
        <p:xfrm>
          <a:off x="0" y="44624"/>
          <a:ext cx="9143999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3999"/>
              </a:tblGrid>
              <a:tr h="504056">
                <a:tc>
                  <a:txBody>
                    <a:bodyPr/>
                    <a:lstStyle/>
                    <a:p>
                      <a:pPr algn="l" defTabSz="511175"/>
                      <a:r>
                        <a:rPr lang="de-DE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Roscio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Amerino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							</a:t>
                      </a:r>
                      <a:r>
                        <a:rPr lang="de-DE" sz="18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Lektüre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26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723" y="1052242"/>
            <a:ext cx="8094554" cy="5041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601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299662"/>
              </p:ext>
            </p:extLst>
          </p:nvPr>
        </p:nvGraphicFramePr>
        <p:xfrm>
          <a:off x="0" y="44624"/>
          <a:ext cx="9143999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3999"/>
              </a:tblGrid>
              <a:tr h="504056">
                <a:tc>
                  <a:txBody>
                    <a:bodyPr/>
                    <a:lstStyle/>
                    <a:p>
                      <a:pPr algn="l" defTabSz="511175"/>
                      <a:r>
                        <a:rPr lang="de-DE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Roscio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Amerino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							</a:t>
                      </a:r>
                      <a:r>
                        <a:rPr lang="de-DE" sz="18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Lektüre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050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814" y="980728"/>
            <a:ext cx="8372369" cy="4139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767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013082"/>
              </p:ext>
            </p:extLst>
          </p:nvPr>
        </p:nvGraphicFramePr>
        <p:xfrm>
          <a:off x="0" y="44624"/>
          <a:ext cx="9143999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3999"/>
              </a:tblGrid>
              <a:tr h="504056">
                <a:tc>
                  <a:txBody>
                    <a:bodyPr/>
                    <a:lstStyle/>
                    <a:p>
                      <a:pPr algn="l" defTabSz="511175"/>
                      <a:r>
                        <a:rPr lang="de-DE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Sexto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Roscio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24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Amerino</a:t>
                      </a:r>
                      <a:r>
                        <a:rPr lang="de-DE" sz="24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							</a:t>
                      </a:r>
                      <a:r>
                        <a:rPr lang="de-DE" sz="18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Lektüre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074" name="Picture 2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46" y="1124744"/>
            <a:ext cx="8262302" cy="4253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20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332</Words>
  <Application>Microsoft Office PowerPoint</Application>
  <PresentationFormat>Bildschirmpräsentation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Detlef Horst</dc:creator>
  <cp:lastModifiedBy>Detlef</cp:lastModifiedBy>
  <cp:revision>21</cp:revision>
  <dcterms:created xsi:type="dcterms:W3CDTF">2013-12-03T16:31:44Z</dcterms:created>
  <dcterms:modified xsi:type="dcterms:W3CDTF">2014-04-08T17:34:14Z</dcterms:modified>
</cp:coreProperties>
</file>