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58" r:id="rId4"/>
    <p:sldId id="260" r:id="rId5"/>
    <p:sldId id="261" r:id="rId6"/>
    <p:sldId id="264" r:id="rId7"/>
    <p:sldId id="265" r:id="rId8"/>
    <p:sldId id="269" r:id="rId9"/>
    <p:sldId id="270" r:id="rId10"/>
    <p:sldId id="272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3" r:id="rId20"/>
    <p:sldId id="280" r:id="rId21"/>
    <p:sldId id="281" r:id="rId22"/>
    <p:sldId id="262" r:id="rId23"/>
    <p:sldId id="267" r:id="rId24"/>
    <p:sldId id="268" r:id="rId2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FF66"/>
    <a:srgbClr val="E0FD31"/>
    <a:srgbClr val="960404"/>
    <a:srgbClr val="E210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84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89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492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51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240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05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32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246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02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42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4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F117-48C3-45CE-98D6-3B232D8F1661}" type="datetimeFigureOut">
              <a:rPr lang="de-DE" smtClean="0"/>
              <a:t>10.12.2013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4861-320F-46B5-91F0-8298362594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36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3_Text_Phil_V_Demo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1_Text_Phil_I_Demo.pdf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2_Text_Phil_II_Demo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71600" y="1196752"/>
            <a:ext cx="7200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 smtClean="0">
                <a:latin typeface="Arial Rounded MT Bold" panose="020F0704030504030204" pitchFamily="34" charset="0"/>
              </a:rPr>
              <a:t>Cicero</a:t>
            </a:r>
          </a:p>
          <a:p>
            <a:pPr algn="ctr"/>
            <a:endParaRPr lang="de-DE" sz="4000" dirty="0">
              <a:latin typeface="Arial Rounded MT Bold" panose="020F0704030504030204" pitchFamily="34" charset="0"/>
            </a:endParaRPr>
          </a:p>
          <a:p>
            <a:pPr algn="ctr"/>
            <a:r>
              <a:rPr lang="de-DE" sz="4000" dirty="0" err="1" smtClean="0">
                <a:latin typeface="Arial Rounded MT Bold" panose="020F0704030504030204" pitchFamily="34" charset="0"/>
              </a:rPr>
              <a:t>Orationes</a:t>
            </a:r>
            <a:r>
              <a:rPr lang="de-DE" sz="4000" dirty="0" smtClean="0">
                <a:latin typeface="Arial Rounded MT Bold" panose="020F0704030504030204" pitchFamily="34" charset="0"/>
              </a:rPr>
              <a:t> </a:t>
            </a:r>
            <a:r>
              <a:rPr lang="de-DE" sz="4000" dirty="0" err="1" smtClean="0">
                <a:latin typeface="Arial Rounded MT Bold" panose="020F0704030504030204" pitchFamily="34" charset="0"/>
              </a:rPr>
              <a:t>Philippicae</a:t>
            </a:r>
            <a:endParaRPr lang="de-DE" sz="4000" dirty="0" smtClean="0">
              <a:latin typeface="Arial Rounded MT Bold" panose="020F0704030504030204" pitchFamily="34" charset="0"/>
            </a:endParaRPr>
          </a:p>
          <a:p>
            <a:endParaRPr lang="de-DE" sz="3200" dirty="0">
              <a:latin typeface="Arial Rounded MT Bold" panose="020F0704030504030204" pitchFamily="34" charset="0"/>
            </a:endParaRPr>
          </a:p>
          <a:p>
            <a:pPr algn="ctr"/>
            <a:r>
              <a:rPr lang="de-DE" sz="3200" dirty="0" smtClean="0">
                <a:latin typeface="Arial Rounded MT Bold" panose="020F0704030504030204" pitchFamily="34" charset="0"/>
              </a:rPr>
              <a:t>Vorbereitung auf die </a:t>
            </a:r>
            <a:r>
              <a:rPr lang="de-DE" sz="3200" dirty="0" err="1" smtClean="0">
                <a:latin typeface="Arial Rounded MT Bold" panose="020F0704030504030204" pitchFamily="34" charset="0"/>
              </a:rPr>
              <a:t>Latinumsprüfung</a:t>
            </a:r>
            <a:r>
              <a:rPr lang="de-DE" sz="3200" dirty="0" smtClean="0">
                <a:latin typeface="Arial Rounded MT Bold" panose="020F0704030504030204" pitchFamily="34" charset="0"/>
              </a:rPr>
              <a:t> </a:t>
            </a:r>
          </a:p>
          <a:p>
            <a:pPr algn="ctr"/>
            <a:r>
              <a:rPr lang="de-DE" sz="3200" dirty="0" smtClean="0">
                <a:latin typeface="Arial Rounded MT Bold" panose="020F0704030504030204" pitchFamily="34" charset="0"/>
              </a:rPr>
              <a:t>bei Latein als dritter Fremdsprache</a:t>
            </a:r>
            <a:endParaRPr lang="de-DE" sz="32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5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701551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Dezember 44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Decimus Brutus hat sich geweigert, seine Provinz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Gallia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Cisalpina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Antonius zu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übergeben.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Ziel </a:t>
                      </a:r>
                      <a:r>
                        <a:rPr lang="de-DE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Ciceros</a:t>
                      </a: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Senatsbeschluss für einen Krieg gegen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Antonius soll zum Staatsfeind (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hostis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erklärt werden.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Decimus Brutus als Statthalter in </a:t>
                      </a:r>
                      <a:r>
                        <a:rPr lang="de-DE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Gallia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Cisalpina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bestätigt.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Legitimation des eigenmächtigen Handelns von Octavian und Brutus</a:t>
                      </a:r>
                      <a:endParaRPr lang="de-DE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5652120" y="3051820"/>
            <a:ext cx="3240360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Phil. III 28 - 33,1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Cicero drängt auf rasches Vorgehen gegen Antonius, um die </a:t>
            </a:r>
            <a:r>
              <a:rPr lang="de-DE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libertas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zu retten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5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17311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Dezember 44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 berichtet dem Volk über die Senatssitzung, in der er die 3.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 gehalten hat.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Antonius ist genau genommen bereits </a:t>
                      </a:r>
                      <a:r>
                        <a:rPr lang="de-DE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hostis</a:t>
                      </a:r>
                      <a:endParaRPr lang="de-DE" sz="20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Anerkennung der Haltung der Widerständler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Aufruf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zum gemeinsamen Kampf gegen Antonius</a:t>
                      </a:r>
                      <a:endParaRPr lang="de-DE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652120" y="3051820"/>
            <a:ext cx="32403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Phil. IV 11-13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Cicero ruft zum gemeinsamen Kampf gegen Antonius auf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8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967198"/>
              </p:ext>
            </p:extLst>
          </p:nvPr>
        </p:nvGraphicFramePr>
        <p:xfrm>
          <a:off x="251520" y="692696"/>
          <a:ext cx="5040560" cy="6126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Januar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 spricht anlässlich des Amtsantritts der neuen Konsuln A.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Hirtius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C.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Pansa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Die Sitzung findet unter dem Schutz bewaffneter Mannschaften statt.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Keine Verhandlungen mit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Vorschlag für Ehrungen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für um den Staat verdiente Politiker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Antrag für ein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senatus</a:t>
                      </a:r>
                      <a:r>
                        <a:rPr lang="de-DE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consultum</a:t>
                      </a:r>
                      <a:r>
                        <a:rPr lang="de-DE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ultimum</a:t>
                      </a:r>
                      <a:r>
                        <a:rPr lang="de-DE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(Ausnahmezustand)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501" y="764704"/>
            <a:ext cx="6125481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62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46430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Januar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 informiert das Volk über die vorangegangene Sitzung des Senats.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Beschluss einer Gesandtschaft zu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Aufruf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zum gemeinsamen Kampf für die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libertas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652120" y="3051820"/>
            <a:ext cx="32403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Phil. VI 18-19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Ciceros</a:t>
            </a: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leidenschaft-licher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Appell für den Kampf um die </a:t>
            </a:r>
            <a:r>
              <a:rPr lang="de-DE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libertas</a:t>
            </a:r>
            <a:endParaRPr 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1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002994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Mitte Januar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Trotz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Ablehnung hat der Senat beschlossen, eine Gesandtschaft zu Antonius zu schicken.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Kein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Frieden um jeden Preis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Ablehnung eines Friedensschlusses mit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Appell zum Krieg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de-DE" sz="2000" b="1" i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[Themen der vorangegangenen Reden werden wieder aufgegriffen.]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4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09436"/>
              </p:ext>
            </p:extLst>
          </p:nvPr>
        </p:nvGraphicFramePr>
        <p:xfrm>
          <a:off x="251520" y="692696"/>
          <a:ext cx="5040560" cy="6126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Februar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Die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Gesandtschaft ist zurückgekehrt und mitgeteilt, dass Antonius Bedingungen stellt. Am 2. Februar hatte der Senat Notstandsmaßnahmen beschlossen.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Kritik an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den Notstandsbeschlüssen: </a:t>
                      </a:r>
                      <a:r>
                        <a:rPr lang="de-DE" sz="2000" b="1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tumultus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ist schlimmer als </a:t>
                      </a:r>
                      <a:r>
                        <a:rPr lang="de-DE" sz="2000" b="1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bellum</a:t>
                      </a:r>
                      <a:endParaRPr lang="de-DE" sz="2000" b="1" i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Friede mit Antonius bedeutet </a:t>
                      </a:r>
                      <a:r>
                        <a:rPr lang="de-DE" sz="2000" b="1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servitus</a:t>
                      </a:r>
                      <a:endParaRPr lang="de-DE" sz="2000" b="1" i="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keine Akzeptanz für Bedingungen des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Vorschlag, der Senat solle Straffreiheit für alle beschließen, die Antonius bis zum 15. März verlassen.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5652120" y="3051820"/>
            <a:ext cx="32403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Phil. VIII 5-7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de-D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Ciceros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Meinung herrscht bereits Krieg (</a:t>
            </a:r>
            <a:r>
              <a:rPr lang="de-DE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bellum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578924"/>
              </p:ext>
            </p:extLst>
          </p:nvPr>
        </p:nvGraphicFramePr>
        <p:xfrm>
          <a:off x="251520" y="692696"/>
          <a:ext cx="5040560" cy="6126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Februar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Sulpicius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Rufus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war während der Gesandtschaft an einer Krankheit verstorben. Im Senat wird über die Ehrung des Verstorbenen beraten.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Angemessenheit einer Ehrung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Sulpicius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Rufus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hat sein Leben für die </a:t>
                      </a:r>
                      <a:r>
                        <a:rPr lang="de-DE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r>
                        <a:rPr lang="de-DE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</a:t>
                      </a:r>
                      <a:r>
                        <a:rPr lang="de-DE" sz="20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eingesetzt.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Darstellung des </a:t>
                      </a: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Sulpicius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als beispielhaft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Aufruf zu </a:t>
                      </a:r>
                      <a:r>
                        <a:rPr lang="de-DE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consensus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und Rückbesinnung auf tradierte Werte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5652120" y="3051820"/>
            <a:ext cx="324036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Phil. IX 10-12</a:t>
            </a: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de-DE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Ciceros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Meinung herrscht bereits Krieg (</a:t>
            </a:r>
            <a:r>
              <a:rPr lang="de-DE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bellum</a:t>
            </a:r>
            <a:r>
              <a:rPr lang="de-D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de-DE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00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63655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Hälfte Februar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Brutus und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Cassius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haben ihre Provinzen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Creta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Cyrenaica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verlassen und sich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Macedonia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Achaea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Illyricum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Syria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gesichert. 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Legitimation der Maßnahmen des Brutus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5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47491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Februar/März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Dolabella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hat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auf dem Weg in seine Provinz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Syria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Smyrna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Trebonius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den Statthalter von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getötet.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Dolabellas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grausamer Mord an </a:t>
                      </a: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Trebonius</a:t>
                      </a:r>
                      <a:endParaRPr lang="de-DE" sz="20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Cassius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soll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mit der Statthalterschaft von Syrien betraut werden und den Kampf gegen </a:t>
                      </a:r>
                      <a:r>
                        <a:rPr lang="de-DE" sz="2000" b="1" i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Dolabella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führen.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5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805696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Februar/März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Vorschlag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Cassius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mit der Statthalterschaft in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Syria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zu betrauen ist gescheitert. Beratungen über eine erneute Gesandtschaft zu Antonius.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27558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Ablehnung einer erneuten Gesandtschaft, da Antonius keinen Frieden wolle.</a:t>
                      </a:r>
                      <a:endParaRPr lang="de-DE" sz="20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Gründe, die gegen persönliche Teilnahme </a:t>
                      </a: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Ciceros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 der Gesandtschaft sprechen</a:t>
                      </a:r>
                      <a:endParaRPr lang="de-DE" sz="2000" b="1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de-DE" sz="2000" b="1" i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de-DE" sz="20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[Wiederholung von Themen  und Argumenten aus früheren, besonders der 5. und  7. Rede]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Gekrümmte Verbindung 4"/>
          <p:cNvCxnSpPr/>
          <p:nvPr/>
        </p:nvCxnSpPr>
        <p:spPr>
          <a:xfrm flipV="1">
            <a:off x="5004048" y="4365104"/>
            <a:ext cx="864096" cy="792088"/>
          </a:xfrm>
          <a:prstGeom prst="curvedConnector3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5868144" y="3717032"/>
            <a:ext cx="3024336" cy="1584176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ideale Fundgrube für Aufgaben </a:t>
            </a:r>
            <a:endParaRPr lang="de-DE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/>
        </p:nvSpPr>
        <p:spPr>
          <a:xfrm>
            <a:off x="1079103" y="4869160"/>
            <a:ext cx="7165303" cy="1988840"/>
          </a:xfrm>
          <a:prstGeom prst="rect">
            <a:avLst/>
          </a:prstGeom>
          <a:solidFill>
            <a:srgbClr val="960404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3200" dirty="0" smtClean="0">
              <a:solidFill>
                <a:srgbClr val="FF0000"/>
              </a:solidFill>
            </a:endParaRPr>
          </a:p>
          <a:p>
            <a:pPr algn="r"/>
            <a:r>
              <a:rPr lang="de-DE" sz="3200" dirty="0" smtClean="0">
                <a:solidFill>
                  <a:srgbClr val="E0FD31"/>
                </a:solidFill>
              </a:rPr>
              <a:t>Vorläufiger </a:t>
            </a:r>
          </a:p>
          <a:p>
            <a:pPr algn="r"/>
            <a:r>
              <a:rPr lang="de-DE" sz="3200" dirty="0" smtClean="0">
                <a:solidFill>
                  <a:srgbClr val="E0FD31"/>
                </a:solidFill>
              </a:rPr>
              <a:t>Höhepunkt </a:t>
            </a:r>
          </a:p>
          <a:p>
            <a:pPr algn="r"/>
            <a:r>
              <a:rPr lang="de-DE" sz="3200" dirty="0" smtClean="0">
                <a:solidFill>
                  <a:srgbClr val="E0FD31"/>
                </a:solidFill>
              </a:rPr>
              <a:t>der Auseinandersetzung</a:t>
            </a:r>
            <a:endParaRPr lang="de-DE" sz="3200" dirty="0">
              <a:solidFill>
                <a:srgbClr val="E0FD3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87936" y="3140968"/>
            <a:ext cx="7165303" cy="1728192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200" dirty="0" smtClean="0">
                <a:solidFill>
                  <a:srgbClr val="FF0000"/>
                </a:solidFill>
              </a:rPr>
              <a:t>Gier der </a:t>
            </a:r>
          </a:p>
          <a:p>
            <a:pPr algn="r"/>
            <a:r>
              <a:rPr lang="de-DE" sz="3200" dirty="0" smtClean="0">
                <a:solidFill>
                  <a:srgbClr val="FF0000"/>
                </a:solidFill>
              </a:rPr>
              <a:t>Vertreter </a:t>
            </a:r>
          </a:p>
          <a:p>
            <a:pPr algn="r"/>
            <a:r>
              <a:rPr lang="de-DE" sz="3200" dirty="0" smtClean="0">
                <a:solidFill>
                  <a:srgbClr val="FF0000"/>
                </a:solidFill>
              </a:rPr>
              <a:t>der Nobilität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79104" y="836712"/>
            <a:ext cx="7165303" cy="2304256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3200" dirty="0" smtClean="0">
                <a:solidFill>
                  <a:srgbClr val="FFFF00"/>
                </a:solidFill>
              </a:rPr>
              <a:t>Diktatur </a:t>
            </a:r>
          </a:p>
          <a:p>
            <a:pPr algn="r"/>
            <a:r>
              <a:rPr lang="de-DE" sz="3200" dirty="0" smtClean="0">
                <a:solidFill>
                  <a:srgbClr val="FFFF00"/>
                </a:solidFill>
              </a:rPr>
              <a:t>Sullas</a:t>
            </a:r>
            <a:endParaRPr lang="de-DE" sz="3200" dirty="0">
              <a:solidFill>
                <a:srgbClr val="FFFF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81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80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70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63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1079104" y="1052736"/>
            <a:ext cx="3636912" cy="576064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Erstes öffentliches Auftreten: Pro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Quinctio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475656" y="1340768"/>
            <a:ext cx="4104456" cy="1584176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Verteidigung des Sex.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Roscius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gegen Interessen von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Chrysogonus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, einem engen Vertrauten Sullas</a:t>
            </a:r>
          </a:p>
          <a:p>
            <a:pPr algn="ctr"/>
            <a:r>
              <a:rPr lang="de-DE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Pro </a:t>
            </a:r>
            <a:r>
              <a:rPr lang="de-DE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Sexto</a:t>
            </a:r>
            <a:r>
              <a:rPr lang="de-DE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</a:t>
            </a:r>
            <a:r>
              <a:rPr lang="de-DE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Roscio</a:t>
            </a:r>
            <a:endParaRPr lang="de-DE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1079104" y="3284984"/>
            <a:ext cx="4104456" cy="1296144"/>
          </a:xfrm>
          <a:prstGeom prst="roundRect">
            <a:avLst>
              <a:gd name="adj" fmla="val 50000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Anklage gegen C.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Verres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 wegen Ausplünderung der Provinz</a:t>
            </a:r>
          </a:p>
          <a:p>
            <a:pPr algn="ctr"/>
            <a:r>
              <a:rPr lang="de-DE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In </a:t>
            </a:r>
            <a:r>
              <a:rPr lang="de-DE" sz="2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" panose="020B0603020102020204" pitchFamily="34" charset="0"/>
              </a:rPr>
              <a:t>Verrem</a:t>
            </a:r>
            <a:endParaRPr lang="de-DE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79104" y="5013176"/>
            <a:ext cx="4104456" cy="1296144"/>
          </a:xfrm>
          <a:prstGeom prst="roundRect">
            <a:avLst>
              <a:gd name="adj" fmla="val 50000"/>
            </a:avLst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err="1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Catilina</a:t>
            </a:r>
            <a:r>
              <a:rPr lang="de-DE" sz="2000" dirty="0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 – bereit zum politischen Mord</a:t>
            </a:r>
          </a:p>
          <a:p>
            <a:pPr algn="ctr"/>
            <a:r>
              <a:rPr lang="de-DE" sz="2000" b="1" i="1" dirty="0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In </a:t>
            </a:r>
            <a:r>
              <a:rPr lang="de-DE" sz="2000" b="1" i="1" dirty="0" err="1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Catilinam</a:t>
            </a:r>
            <a:endParaRPr lang="de-DE" sz="2000" b="1" i="1" dirty="0">
              <a:solidFill>
                <a:srgbClr val="FFFF00"/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72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5" grpId="0" animBg="1"/>
      <p:bldP spid="3" grpId="0" animBg="1"/>
      <p:bldP spid="4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66032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März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M.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Aemilius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Lepidus hatte dem Senat empfohlen, Frieden mit Antonius zu schließen.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Ablehnung</a:t>
                      </a: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des empfohlenen Friedensschlusses, denn Friede mit Antonius bedeutet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servitus</a:t>
                      </a:r>
                      <a:endParaRPr lang="de-DE" sz="2000" b="1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Aufruf zum Krieg gegen Antonius, denn Krieg gegen Antonius bedeutet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libertas</a:t>
                      </a:r>
                      <a:endParaRPr lang="de-DE" sz="2000" b="1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politische Lage 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75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30596"/>
              </p:ext>
            </p:extLst>
          </p:nvPr>
        </p:nvGraphicFramePr>
        <p:xfrm>
          <a:off x="251520" y="692696"/>
          <a:ext cx="5040560" cy="6126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r>
                        <a:rPr lang="de-DE" sz="2000" b="1" i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 April 43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 14. April haben die Truppen von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Hirtius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Pansa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und Octavian gesiegt. Als die Nachricht in Rom eintrifft, wird Cicero von der begeisterten Menge zum Kapitol geführt.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Warnung vor voreiliger Friedenszuversicht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Dankfest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erst, nachdem Antonius zum </a:t>
                      </a:r>
                      <a:r>
                        <a:rPr lang="de-DE" sz="2000" b="1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hostis</a:t>
                      </a: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erklärt ist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Ehrungen für die Sieger</a:t>
                      </a:r>
                      <a:endParaRPr lang="de-DE" sz="20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871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solidFill>
            <a:srgbClr val="E0F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Didaktische Überlegungen</a:t>
            </a:r>
          </a:p>
        </p:txBody>
      </p:sp>
      <p:sp>
        <p:nvSpPr>
          <p:cNvPr id="5" name="Fensterinhalt vertikal verschieben 4"/>
          <p:cNvSpPr/>
          <p:nvPr/>
        </p:nvSpPr>
        <p:spPr>
          <a:xfrm flipH="1">
            <a:off x="1079104" y="548680"/>
            <a:ext cx="4717032" cy="6192688"/>
          </a:xfrm>
          <a:prstGeom prst="verticalScroll">
            <a:avLst>
              <a:gd name="adj" fmla="val 7888"/>
            </a:avLst>
          </a:prstGeom>
          <a:solidFill>
            <a:srgbClr val="E0FD3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äußerst knappe „Lektürephase“ bei Latein als 3. Fremdsprache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Schüler verfügen über wenig Übersetzungspraxis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umfangreiches </a:t>
            </a:r>
            <a:r>
              <a:rPr lang="de-DE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Textcorpus</a:t>
            </a:r>
            <a:endParaRPr lang="de-DE" sz="2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„weltgeschichtliche“ Bedeutung der Situation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DE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komplizierte, nur schwer zu überschauende historische </a:t>
            </a:r>
            <a:r>
              <a:rPr lang="de-DE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Voraussetzungen</a:t>
            </a:r>
          </a:p>
          <a:p>
            <a:endParaRPr lang="de-DE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5148064" y="1052736"/>
            <a:ext cx="388843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Texte etwa im Umfang einer </a:t>
            </a:r>
            <a:r>
              <a:rPr lang="de-DE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Latinumsklausur</a:t>
            </a:r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aus verschiedenen Reden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148064" y="2420888"/>
            <a:ext cx="3888432" cy="14283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Behandelte Texte dienen in erster Linie der sprachlichen Übung und Schulung der Übersetzungsfähigkeiten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148064" y="4005064"/>
            <a:ext cx="3888432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„Überschrift“ muss in die jeweilige Situation einführen und entsprechend ausführlich sein.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5148064" y="5517232"/>
            <a:ext cx="388843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Textauswahl der Bedeutung des Themas angemessen 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solidFill>
            <a:srgbClr val="E0F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Didaktische Überlegungen</a:t>
            </a:r>
          </a:p>
        </p:txBody>
      </p:sp>
      <p:sp>
        <p:nvSpPr>
          <p:cNvPr id="5" name="Fensterinhalt vertikal verschieben 4"/>
          <p:cNvSpPr/>
          <p:nvPr/>
        </p:nvSpPr>
        <p:spPr>
          <a:xfrm flipH="1">
            <a:off x="1079104" y="548680"/>
            <a:ext cx="4717032" cy="6192688"/>
          </a:xfrm>
          <a:prstGeom prst="verticalScroll">
            <a:avLst>
              <a:gd name="adj" fmla="val 7888"/>
            </a:avLst>
          </a:prstGeom>
          <a:solidFill>
            <a:srgbClr val="E0FD3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nobismet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ipsis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accidit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doleremus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quo tempore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aetas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perfuncta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rebus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amplissimis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tamquam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portum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confugere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deberet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cumque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oratio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canesceret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haberetque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maturitatem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quasi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senectutem</a:t>
            </a:r>
            <a:r>
              <a:rPr lang="de-DE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</a:p>
          <a:p>
            <a:endParaRPr lang="de-DE" sz="24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Cic</a:t>
            </a:r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Brutus 8)</a:t>
            </a:r>
            <a:endParaRPr lang="de-DE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solidFill>
            <a:srgbClr val="E0F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DE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Didaktische Überlegungen</a:t>
            </a:r>
          </a:p>
        </p:txBody>
      </p:sp>
      <p:sp>
        <p:nvSpPr>
          <p:cNvPr id="5" name="Fensterinhalt vertikal verschieben 4"/>
          <p:cNvSpPr/>
          <p:nvPr/>
        </p:nvSpPr>
        <p:spPr>
          <a:xfrm flipH="1">
            <a:off x="1079104" y="548680"/>
            <a:ext cx="4717032" cy="6192688"/>
          </a:xfrm>
          <a:prstGeom prst="verticalScroll">
            <a:avLst>
              <a:gd name="adj" fmla="val 7888"/>
            </a:avLst>
          </a:prstGeom>
          <a:solidFill>
            <a:srgbClr val="E0FD3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nobismet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ipsis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accidit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doleremus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quod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quo tempore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aetas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perfuncta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rebus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amplissimis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tamquam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portum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confugere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deberet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cumque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oratio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nostra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canesceret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haberetque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quandam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maturitatem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quasi </a:t>
            </a:r>
            <a:r>
              <a:rPr lang="de-DE" sz="2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senectutem</a:t>
            </a:r>
            <a:r>
              <a:rPr lang="de-DE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5148064" y="1052736"/>
            <a:ext cx="3888432" cy="122413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Originaltexte müssen in der Regel bearbeitet werden.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5148064" y="2420888"/>
            <a:ext cx="3888432" cy="142837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Angaben zu den im jeweiligen Text erwähnten Personen sind unerlässlich.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5148064" y="4005064"/>
            <a:ext cx="3888432" cy="13681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Angaben und Hilfen 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Wortschatz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konkreten Bedeutungen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endParaRPr lang="de-DE" sz="2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1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107245" y="548680"/>
            <a:ext cx="7137162" cy="3456384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54000"/>
                </a:srgbClr>
              </a:gs>
              <a:gs pos="32000">
                <a:srgbClr val="FF0000">
                  <a:alpha val="51000"/>
                </a:srgbClr>
              </a:gs>
              <a:gs pos="100000">
                <a:srgbClr val="FF0000">
                  <a:alpha val="61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604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3200" dirty="0" smtClean="0">
              <a:solidFill>
                <a:srgbClr val="FF0000"/>
              </a:solidFill>
            </a:endParaRPr>
          </a:p>
          <a:p>
            <a:pPr algn="r"/>
            <a:r>
              <a:rPr lang="de-DE" sz="3200" dirty="0" smtClean="0">
                <a:solidFill>
                  <a:srgbClr val="CC0000"/>
                </a:solidFill>
              </a:rPr>
              <a:t>Zunahme der </a:t>
            </a:r>
          </a:p>
          <a:p>
            <a:pPr algn="r"/>
            <a:r>
              <a:rPr lang="de-DE" sz="3200" dirty="0" smtClean="0">
                <a:solidFill>
                  <a:srgbClr val="CC0000"/>
                </a:solidFill>
              </a:rPr>
              <a:t>Macht</a:t>
            </a:r>
          </a:p>
          <a:p>
            <a:pPr algn="r"/>
            <a:r>
              <a:rPr lang="de-DE" sz="3200" dirty="0" smtClean="0">
                <a:solidFill>
                  <a:srgbClr val="CC0000"/>
                </a:solidFill>
              </a:rPr>
              <a:t>Caesars</a:t>
            </a:r>
            <a:endParaRPr lang="de-DE" sz="3200" dirty="0">
              <a:solidFill>
                <a:srgbClr val="CC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58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57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54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52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49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46</a:t>
            </a: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87624" y="980728"/>
            <a:ext cx="3384376" cy="923330"/>
          </a:xfrm>
          <a:prstGeom prst="rect">
            <a:avLst/>
          </a:prstGeom>
          <a:noFill/>
          <a:ln w="2222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Cicero muss auf Betreiben seiner Gegner, besonders Caesars, Rom verlassen: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Exil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87624" y="1888779"/>
            <a:ext cx="3384376" cy="2031325"/>
          </a:xfrm>
          <a:prstGeom prst="rect">
            <a:avLst/>
          </a:prstGeom>
          <a:noFill/>
          <a:ln w="2222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Cicero kehrt aus dem Exil zurück, ist aber politisch zum Schweigen verurteilt; er beginnt philosophische Schriften zu verfassen: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legibus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070764" y="4346520"/>
            <a:ext cx="7137162" cy="1477328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54000"/>
                </a:srgbClr>
              </a:gs>
              <a:gs pos="32000">
                <a:srgbClr val="FF0000">
                  <a:alpha val="51000"/>
                </a:srgbClr>
              </a:gs>
              <a:gs pos="100000">
                <a:srgbClr val="FF0000">
                  <a:alpha val="61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604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sz="2400" b="1" dirty="0" smtClean="0">
                <a:solidFill>
                  <a:schemeClr val="tx1"/>
                </a:solidFill>
              </a:rPr>
              <a:t>Bürgerkrieg:</a:t>
            </a:r>
          </a:p>
          <a:p>
            <a:pPr algn="r"/>
            <a:r>
              <a:rPr lang="de-DE" sz="2400" b="1" dirty="0" smtClean="0">
                <a:solidFill>
                  <a:schemeClr val="tx1"/>
                </a:solidFill>
              </a:rPr>
              <a:t>Caesar </a:t>
            </a:r>
            <a:r>
              <a:rPr lang="de-DE" b="1" dirty="0" smtClean="0">
                <a:solidFill>
                  <a:schemeClr val="tx1"/>
                </a:solidFill>
              </a:rPr>
              <a:t>(+ </a:t>
            </a:r>
            <a:r>
              <a:rPr lang="de-DE" b="1" dirty="0" err="1" smtClean="0">
                <a:solidFill>
                  <a:schemeClr val="tx1"/>
                </a:solidFill>
              </a:rPr>
              <a:t>Popularen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algn="r"/>
            <a:r>
              <a:rPr lang="de-DE" sz="2400" b="1" dirty="0" smtClean="0">
                <a:solidFill>
                  <a:schemeClr val="tx1"/>
                </a:solidFill>
              </a:rPr>
              <a:t>gegen </a:t>
            </a:r>
            <a:r>
              <a:rPr lang="de-DE" sz="2400" b="1" dirty="0" err="1" smtClean="0">
                <a:solidFill>
                  <a:schemeClr val="tx1"/>
                </a:solidFill>
              </a:rPr>
              <a:t>Pompeius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(+ Optimaten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107245" y="4346520"/>
            <a:ext cx="3384376" cy="1477328"/>
          </a:xfrm>
          <a:prstGeom prst="rect">
            <a:avLst/>
          </a:prstGeom>
          <a:solidFill>
            <a:srgbClr val="7030A0"/>
          </a:solidFill>
          <a:ln w="2222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de-DE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Cicero stellt sich – nach einigem Zögern – auf die Seite des </a:t>
            </a:r>
            <a:r>
              <a:rPr lang="de-DE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Pompeius</a:t>
            </a:r>
            <a:endParaRPr lang="de-DE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3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107245" y="548679"/>
            <a:ext cx="7137162" cy="3456385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54000"/>
                </a:srgbClr>
              </a:gs>
              <a:gs pos="32000">
                <a:srgbClr val="FF0000">
                  <a:alpha val="51000"/>
                </a:srgbClr>
              </a:gs>
              <a:gs pos="100000">
                <a:srgbClr val="FF0000">
                  <a:alpha val="61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9604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2000" b="1" dirty="0" smtClean="0">
                <a:solidFill>
                  <a:srgbClr val="CC0000"/>
                </a:solidFill>
              </a:rPr>
              <a:t>6. April: 	Caesar besiegt Anhänger des </a:t>
            </a:r>
            <a:r>
              <a:rPr lang="de-DE" sz="2000" b="1" dirty="0" err="1" smtClean="0">
                <a:solidFill>
                  <a:srgbClr val="CC0000"/>
                </a:solidFill>
              </a:rPr>
              <a:t>Pompeius</a:t>
            </a:r>
            <a:r>
              <a:rPr lang="de-DE" sz="2000" b="1" dirty="0" smtClean="0">
                <a:solidFill>
                  <a:srgbClr val="CC0000"/>
                </a:solidFill>
              </a:rPr>
              <a:t> bei </a:t>
            </a:r>
            <a:r>
              <a:rPr lang="de-DE" sz="2000" b="1" dirty="0" err="1" smtClean="0">
                <a:solidFill>
                  <a:srgbClr val="CC0000"/>
                </a:solidFill>
              </a:rPr>
              <a:t>Thapsus</a:t>
            </a:r>
            <a:endParaRPr lang="de-DE" sz="2000" b="1" dirty="0" smtClean="0">
              <a:solidFill>
                <a:srgbClr val="CC0000"/>
              </a:solidFill>
            </a:endParaRPr>
          </a:p>
          <a:p>
            <a:r>
              <a:rPr lang="de-DE" sz="2000" b="1" dirty="0">
                <a:solidFill>
                  <a:srgbClr val="CC0000"/>
                </a:solidFill>
              </a:rPr>
              <a:t>	</a:t>
            </a:r>
            <a:r>
              <a:rPr lang="de-DE" sz="2000" b="1" dirty="0" smtClean="0">
                <a:solidFill>
                  <a:srgbClr val="CC0000"/>
                </a:solidFill>
              </a:rPr>
              <a:t>Cato begeht bei </a:t>
            </a:r>
            <a:r>
              <a:rPr lang="de-DE" sz="2000" b="1" dirty="0" err="1" smtClean="0">
                <a:solidFill>
                  <a:srgbClr val="CC0000"/>
                </a:solidFill>
              </a:rPr>
              <a:t>Utica</a:t>
            </a:r>
            <a:r>
              <a:rPr lang="de-DE" sz="2000" b="1" dirty="0" smtClean="0">
                <a:solidFill>
                  <a:srgbClr val="CC0000"/>
                </a:solidFill>
              </a:rPr>
              <a:t> Selbstmord: Er glaubt nicht mehr, 	dass die Freiheit Roms gewahrt bleiben kann.</a:t>
            </a:r>
          </a:p>
          <a:p>
            <a:endParaRPr lang="de-DE" sz="2000" b="1" dirty="0">
              <a:solidFill>
                <a:srgbClr val="CC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46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45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44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74522" y="1583574"/>
            <a:ext cx="3685510" cy="2308324"/>
          </a:xfrm>
          <a:prstGeom prst="rect">
            <a:avLst/>
          </a:prstGeom>
          <a:solidFill>
            <a:srgbClr val="7030A0"/>
          </a:solidFill>
          <a:ln w="2222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Cicero verfasst philosophische Schriften, in denen er auch den nach seiner Meinung richtigen Zustand der </a:t>
            </a:r>
            <a:r>
              <a:rPr lang="de-DE" i="1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</a:t>
            </a:r>
            <a:r>
              <a:rPr lang="de-DE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i="1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</a:t>
            </a:r>
            <a:r>
              <a:rPr lang="de-DE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besonders aber ihrer Führer, der </a:t>
            </a:r>
            <a:r>
              <a:rPr lang="de-DE" b="1" i="1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principes</a:t>
            </a:r>
            <a:r>
              <a:rPr lang="de-DE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i="1" dirty="0" err="1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civitatis</a:t>
            </a:r>
            <a:r>
              <a:rPr lang="de-DE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andeutet; seine politische Haltung (gegen Caesar) ist aus Briefen bekannt.</a:t>
            </a:r>
          </a:p>
        </p:txBody>
      </p:sp>
      <p:sp>
        <p:nvSpPr>
          <p:cNvPr id="5" name="Rechteck 4"/>
          <p:cNvSpPr/>
          <p:nvPr/>
        </p:nvSpPr>
        <p:spPr>
          <a:xfrm>
            <a:off x="5148064" y="2276871"/>
            <a:ext cx="2952328" cy="1728193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rgbClr val="FFFF00"/>
                </a:solidFill>
                <a:latin typeface="Franklin Gothic Medium" panose="020B0603020102020204" pitchFamily="34" charset="0"/>
              </a:rPr>
              <a:t>Diktatur  Caesars</a:t>
            </a:r>
            <a:endParaRPr lang="de-DE" sz="2800" dirty="0">
              <a:solidFill>
                <a:srgbClr val="FFFF00"/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1107245" y="4005064"/>
            <a:ext cx="7100681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60000"/>
                  <a:lumOff val="40000"/>
                </a:srgbClr>
              </a:gs>
              <a:gs pos="50000">
                <a:srgbClr val="FF0000"/>
              </a:gs>
              <a:gs pos="100000">
                <a:srgbClr val="FF0000">
                  <a:lumMod val="60000"/>
                  <a:lumOff val="40000"/>
                </a:srgb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58750" h="1587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Franklin Gothic Medium" panose="020B0603020102020204" pitchFamily="34" charset="0"/>
              </a:rPr>
              <a:t>Ermordung Caesars</a:t>
            </a:r>
            <a:endParaRPr lang="de-DE" dirty="0">
              <a:latin typeface="Franklin Gothic Medium" panose="020B06030201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845484" y="501317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 smtClean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?</a:t>
            </a:r>
            <a:endParaRPr lang="de-DE" sz="96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86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5" grpId="0" animBg="1"/>
      <p:bldP spid="6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44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89349" y="561124"/>
            <a:ext cx="7100681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60000"/>
                  <a:lumOff val="40000"/>
                </a:srgbClr>
              </a:gs>
              <a:gs pos="50000">
                <a:srgbClr val="FF0000"/>
              </a:gs>
              <a:gs pos="100000">
                <a:srgbClr val="FF0000">
                  <a:lumMod val="60000"/>
                  <a:lumOff val="40000"/>
                </a:srgb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58750" h="1587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Franklin Gothic Medium" panose="020B0603020102020204" pitchFamily="34" charset="0"/>
              </a:rPr>
              <a:t>Ermordung Caesars</a:t>
            </a:r>
            <a:endParaRPr lang="de-DE" dirty="0">
              <a:latin typeface="Franklin Gothic Medium" panose="020B0603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59632" y="1628800"/>
            <a:ext cx="66967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Franklin Gothic Demi" panose="020B0703020102020204" pitchFamily="34" charset="0"/>
              </a:rPr>
              <a:t>Antonius,  Caesar Kollege im Amt,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erklärt sich selbst zum Testamentsvollstrecker Caesars;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setzt im Senat durch, dass Caesars Maßnahmen/Gesetze (</a:t>
            </a:r>
            <a:r>
              <a:rPr lang="de-DE" i="1" dirty="0" smtClean="0">
                <a:latin typeface="Franklin Gothic Demi" panose="020B0703020102020204" pitchFamily="34" charset="0"/>
              </a:rPr>
              <a:t>acta </a:t>
            </a:r>
            <a:r>
              <a:rPr lang="de-DE" i="1" dirty="0" err="1" smtClean="0">
                <a:latin typeface="Franklin Gothic Demi" panose="020B0703020102020204" pitchFamily="34" charset="0"/>
              </a:rPr>
              <a:t>Caesaris</a:t>
            </a:r>
            <a:r>
              <a:rPr lang="de-DE" dirty="0" smtClean="0">
                <a:latin typeface="Franklin Gothic Demi" panose="020B0703020102020204" pitchFamily="34" charset="0"/>
              </a:rPr>
              <a:t>) Gültigkeit behalten;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baut seine eigene Stellung unter den Anhängern Caesars aus;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stärkt seine Macht durch Verlegung von 6 Legionen aus Makedonien nach </a:t>
            </a:r>
            <a:r>
              <a:rPr lang="de-DE" dirty="0" err="1" smtClean="0">
                <a:latin typeface="Franklin Gothic Demi" panose="020B0703020102020204" pitchFamily="34" charset="0"/>
              </a:rPr>
              <a:t>Gallia</a:t>
            </a:r>
            <a:r>
              <a:rPr lang="de-DE" dirty="0" smtClean="0">
                <a:latin typeface="Franklin Gothic Demi" panose="020B0703020102020204" pitchFamily="34" charset="0"/>
              </a:rPr>
              <a:t> </a:t>
            </a:r>
            <a:r>
              <a:rPr lang="de-DE" dirty="0" err="1" smtClean="0">
                <a:latin typeface="Franklin Gothic Demi" panose="020B0703020102020204" pitchFamily="34" charset="0"/>
              </a:rPr>
              <a:t>Cisalpina</a:t>
            </a:r>
            <a:r>
              <a:rPr lang="de-DE" dirty="0" smtClean="0">
                <a:latin typeface="Franklin Gothic Demi" panose="020B0703020102020204" pitchFamily="34" charset="0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reist Ende April nach </a:t>
            </a:r>
            <a:r>
              <a:rPr lang="de-DE" dirty="0" err="1" smtClean="0">
                <a:latin typeface="Franklin Gothic Demi" panose="020B0703020102020204" pitchFamily="34" charset="0"/>
              </a:rPr>
              <a:t>Brundisium</a:t>
            </a:r>
            <a:r>
              <a:rPr lang="de-DE" dirty="0" smtClean="0">
                <a:latin typeface="Franklin Gothic Demi" panose="020B0703020102020204" pitchFamily="34" charset="0"/>
              </a:rPr>
              <a:t>, um die Truppen dort zu begrüßen </a:t>
            </a:r>
            <a:r>
              <a:rPr lang="de-DE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 fühlt sich sicher.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de-DE" dirty="0">
              <a:latin typeface="Franklin Gothic Demi" panose="020B07030201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Auseinandersetzung zwischen </a:t>
            </a:r>
            <a:r>
              <a:rPr lang="de-DE" dirty="0" err="1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Caesarmördern</a:t>
            </a:r>
            <a:r>
              <a:rPr lang="de-DE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 und Anhängern Caesars zunächst aufgeschoben.</a:t>
            </a:r>
            <a:endParaRPr lang="de-DE" dirty="0" smtClean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5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44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89349" y="561124"/>
            <a:ext cx="7100681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60000"/>
                  <a:lumOff val="40000"/>
                </a:srgbClr>
              </a:gs>
              <a:gs pos="50000">
                <a:srgbClr val="FF0000"/>
              </a:gs>
              <a:gs pos="100000">
                <a:srgbClr val="FF0000">
                  <a:lumMod val="60000"/>
                  <a:lumOff val="40000"/>
                </a:srgb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58750" h="1587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Franklin Gothic Medium" panose="020B0603020102020204" pitchFamily="34" charset="0"/>
              </a:rPr>
              <a:t>Ermordung Caesars</a:t>
            </a:r>
            <a:endParaRPr lang="de-DE" dirty="0">
              <a:latin typeface="Franklin Gothic Medium" panose="020B0603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59632" y="1628800"/>
            <a:ext cx="669674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Franklin Gothic Demi" panose="020B0703020102020204" pitchFamily="34" charset="0"/>
              </a:rPr>
              <a:t>Octavian,  Caesars Großneffe und Erbe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hält sich zur Zeit des Mords in Apollonia in Epirus auf, begibt sich auf die Nachricht von der Ermordung sofort nach Italien (</a:t>
            </a:r>
            <a:r>
              <a:rPr lang="de-DE" dirty="0" err="1" smtClean="0">
                <a:latin typeface="Franklin Gothic Demi" panose="020B0703020102020204" pitchFamily="34" charset="0"/>
              </a:rPr>
              <a:t>Brundisium</a:t>
            </a:r>
            <a:r>
              <a:rPr lang="de-DE" dirty="0" smtClean="0">
                <a:latin typeface="Franklin Gothic Demi" panose="020B0703020102020204" pitchFamily="34" charset="0"/>
              </a:rPr>
              <a:t>);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erfährt von Caesars Testament und seiner Adoption durch Caesar;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nimmt Erbschaft an und zieht damit die Klientel Caesars auf seine Seite;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sieht sich auch als politischer Erbe Caesars;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empfindet Rache an den </a:t>
            </a:r>
            <a:r>
              <a:rPr lang="de-DE" dirty="0" err="1" smtClean="0">
                <a:latin typeface="Franklin Gothic Demi" panose="020B0703020102020204" pitchFamily="34" charset="0"/>
              </a:rPr>
              <a:t>Caesarmördern</a:t>
            </a:r>
            <a:r>
              <a:rPr lang="de-DE" dirty="0" smtClean="0">
                <a:latin typeface="Franklin Gothic Demi" panose="020B0703020102020204" pitchFamily="34" charset="0"/>
              </a:rPr>
              <a:t> als Gebot der</a:t>
            </a:r>
            <a:r>
              <a:rPr lang="de-DE" i="1" dirty="0" smtClean="0">
                <a:latin typeface="Franklin Gothic Demi" panose="020B0703020102020204" pitchFamily="34" charset="0"/>
              </a:rPr>
              <a:t> </a:t>
            </a:r>
            <a:r>
              <a:rPr lang="de-DE" i="1" dirty="0" err="1" smtClean="0">
                <a:latin typeface="Franklin Gothic Demi" panose="020B0703020102020204" pitchFamily="34" charset="0"/>
              </a:rPr>
              <a:t>pietas</a:t>
            </a:r>
            <a:r>
              <a:rPr lang="de-DE" i="1" dirty="0" smtClean="0">
                <a:latin typeface="Franklin Gothic Demi" panose="020B0703020102020204" pitchFamily="34" charset="0"/>
              </a:rPr>
              <a:t>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sucht Unterstützung politisch wichtiger Persönlichkeiten, darunter Cicero.</a:t>
            </a:r>
            <a:endParaRPr lang="de-DE" dirty="0">
              <a:latin typeface="Franklin Gothic Demi" panose="020B0703020102020204" pitchFamily="34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de-DE" dirty="0" smtClean="0">
                <a:latin typeface="Franklin Gothic Demi" panose="020B0703020102020204" pitchFamily="34" charset="0"/>
                <a:sym typeface="Wingdings" panose="05000000000000000000" pitchFamily="2" charset="2"/>
              </a:rPr>
              <a:t>Machtkampf nach Caesars Tod wird zum „Ringen um die öffentliche Meinung“, zur „ideologischen Auseinandersetzung.“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de-DE" sz="1600" cap="smal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K. Christ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Krise und Untergang der römischen Republik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, Darmstadt </a:t>
            </a:r>
            <a:r>
              <a:rPr lang="de-DE" sz="16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1993, 429)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62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07504" y="548680"/>
            <a:ext cx="971600" cy="6192688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44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</a:p>
          <a:p>
            <a:pPr algn="ctr"/>
            <a:r>
              <a:rPr lang="de-DE" dirty="0">
                <a:solidFill>
                  <a:schemeClr val="tx1">
                    <a:lumMod val="85000"/>
                    <a:lumOff val="15000"/>
                  </a:schemeClr>
                </a:solidFill>
                <a:latin typeface="Franklin Gothic Medium" panose="020B0603020102020204" pitchFamily="34" charset="0"/>
              </a:rPr>
              <a:t>.</a:t>
            </a:r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  <a:p>
            <a:pPr algn="ctr"/>
            <a:endParaRPr lang="de-D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ichtungspfeil 3"/>
          <p:cNvSpPr/>
          <p:nvPr/>
        </p:nvSpPr>
        <p:spPr>
          <a:xfrm rot="5400000">
            <a:off x="5550330" y="3255202"/>
            <a:ext cx="6180243" cy="792088"/>
          </a:xfrm>
          <a:prstGeom prst="homePlate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60000">
                <a:srgbClr val="E21015">
                  <a:alpha val="46000"/>
                </a:srgbClr>
              </a:gs>
              <a:gs pos="100000">
                <a:srgbClr val="FF0000"/>
              </a:gs>
            </a:gsLst>
            <a:lin ang="1800000" scaled="0"/>
            <a:tileRect/>
          </a:gra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>
                <a:latin typeface="Franklin Gothic Medium" panose="020B0603020102020204" pitchFamily="34" charset="0"/>
              </a:rPr>
              <a:t>Krise Roms                 </a:t>
            </a:r>
            <a:r>
              <a:rPr lang="de-DE" sz="2400" dirty="0" smtClean="0">
                <a:latin typeface="Franklin Gothic Medium" panose="020B0603020102020204" pitchFamily="34" charset="0"/>
              </a:rPr>
              <a:t>Römische</a:t>
            </a:r>
            <a:r>
              <a:rPr lang="de-DE" sz="2000" dirty="0" smtClean="0">
                <a:latin typeface="Franklin Gothic Medium" panose="020B0603020102020204" pitchFamily="34" charset="0"/>
              </a:rPr>
              <a:t> </a:t>
            </a:r>
            <a:r>
              <a:rPr lang="de-DE" sz="2800" dirty="0" smtClean="0">
                <a:latin typeface="Franklin Gothic Medium" panose="020B0603020102020204" pitchFamily="34" charset="0"/>
              </a:rPr>
              <a:t>Revolution</a:t>
            </a:r>
            <a:endParaRPr lang="de-DE" sz="2000" dirty="0">
              <a:latin typeface="Franklin Gothic Medium" panose="020B06030201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089349" y="561124"/>
            <a:ext cx="7100681" cy="864096"/>
          </a:xfrm>
          <a:prstGeom prst="rect">
            <a:avLst/>
          </a:prstGeom>
          <a:gradFill flip="none" rotWithShape="1">
            <a:gsLst>
              <a:gs pos="0">
                <a:srgbClr val="FF0000">
                  <a:lumMod val="60000"/>
                  <a:lumOff val="40000"/>
                </a:srgbClr>
              </a:gs>
              <a:gs pos="50000">
                <a:srgbClr val="FF0000"/>
              </a:gs>
              <a:gs pos="100000">
                <a:srgbClr val="FF0000">
                  <a:lumMod val="60000"/>
                  <a:lumOff val="40000"/>
                </a:srgbClr>
              </a:gs>
            </a:gsLst>
            <a:lin ang="0" scaled="1"/>
            <a:tileRect/>
          </a:gradFill>
          <a:scene3d>
            <a:camera prst="orthographicFront"/>
            <a:lightRig rig="threePt" dir="t"/>
          </a:scene3d>
          <a:sp3d>
            <a:bevelT w="158750" h="1587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smtClean="0">
                <a:latin typeface="Franklin Gothic Medium" panose="020B0603020102020204" pitchFamily="34" charset="0"/>
              </a:rPr>
              <a:t>Ermordung Caesars</a:t>
            </a:r>
            <a:endParaRPr lang="de-DE" dirty="0">
              <a:latin typeface="Franklin Gothic Medium" panose="020B0603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259632" y="1628800"/>
            <a:ext cx="66967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Franklin Gothic Demi" panose="020B0703020102020204" pitchFamily="34" charset="0"/>
              </a:rPr>
              <a:t>Cicero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wird von den Verschwörern als Retter der </a:t>
            </a:r>
            <a:r>
              <a:rPr lang="de-DE" dirty="0" err="1" smtClean="0">
                <a:latin typeface="Franklin Gothic Demi" panose="020B0703020102020204" pitchFamily="34" charset="0"/>
              </a:rPr>
              <a:t>res</a:t>
            </a:r>
            <a:r>
              <a:rPr lang="de-DE" dirty="0" smtClean="0">
                <a:latin typeface="Franklin Gothic Demi" panose="020B0703020102020204" pitchFamily="34" charset="0"/>
              </a:rPr>
              <a:t> </a:t>
            </a:r>
            <a:r>
              <a:rPr lang="de-DE" dirty="0" err="1" smtClean="0">
                <a:latin typeface="Franklin Gothic Demi" panose="020B0703020102020204" pitchFamily="34" charset="0"/>
              </a:rPr>
              <a:t>publica</a:t>
            </a:r>
            <a:r>
              <a:rPr lang="de-DE" dirty="0" smtClean="0">
                <a:latin typeface="Franklin Gothic Demi" panose="020B0703020102020204" pitchFamily="34" charset="0"/>
              </a:rPr>
              <a:t> (~ Zustände vor Caesars Diktatur) ins Spiel gebracht;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zieht sich aus dem politischen Leben zurück und verlässt Rom;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kehrt nach Rom zurück, um die Anhänger der alten </a:t>
            </a:r>
            <a:r>
              <a:rPr lang="de-DE" i="1" dirty="0" err="1" smtClean="0">
                <a:latin typeface="Franklin Gothic Demi" panose="020B0703020102020204" pitchFamily="34" charset="0"/>
              </a:rPr>
              <a:t>res</a:t>
            </a:r>
            <a:r>
              <a:rPr lang="de-DE" i="1" dirty="0" smtClean="0">
                <a:latin typeface="Franklin Gothic Demi" panose="020B0703020102020204" pitchFamily="34" charset="0"/>
              </a:rPr>
              <a:t> </a:t>
            </a:r>
            <a:r>
              <a:rPr lang="de-DE" i="1" dirty="0" err="1" smtClean="0">
                <a:latin typeface="Franklin Gothic Demi" panose="020B0703020102020204" pitchFamily="34" charset="0"/>
              </a:rPr>
              <a:t>publica</a:t>
            </a:r>
            <a:r>
              <a:rPr lang="de-DE" dirty="0" smtClean="0">
                <a:latin typeface="Franklin Gothic Demi" panose="020B0703020102020204" pitchFamily="34" charset="0"/>
              </a:rPr>
              <a:t> zu unterstützen;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vermeidet ein Zusammentreffen mit Antonius;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>
                <a:latin typeface="Franklin Gothic Demi" panose="020B0703020102020204" pitchFamily="34" charset="0"/>
              </a:rPr>
              <a:t>hält am 2. September 44 in Abwesenheit des Antonius die     1. </a:t>
            </a:r>
            <a:r>
              <a:rPr lang="de-DE" dirty="0" err="1" smtClean="0">
                <a:latin typeface="Franklin Gothic Demi" panose="020B0703020102020204" pitchFamily="34" charset="0"/>
              </a:rPr>
              <a:t>Philippische</a:t>
            </a:r>
            <a:r>
              <a:rPr lang="de-DE" dirty="0" smtClean="0">
                <a:latin typeface="Franklin Gothic Demi" panose="020B0703020102020204" pitchFamily="34" charset="0"/>
              </a:rPr>
              <a:t> Rede</a:t>
            </a:r>
            <a:r>
              <a:rPr lang="de-DE" i="1" dirty="0" smtClean="0">
                <a:latin typeface="Franklin Gothic Demi" panose="020B07030201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08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11085"/>
              </p:ext>
            </p:extLst>
          </p:nvPr>
        </p:nvGraphicFramePr>
        <p:xfrm>
          <a:off x="251520" y="692696"/>
          <a:ext cx="5040560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e-DE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September 44</a:t>
                      </a: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.Philippische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 ist nach Rom zurückgekehrt, hat aber eine Begegnung mit Antonius vermieden; Antonius ist nicht anwesend.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Gründe für </a:t>
                      </a:r>
                      <a:r>
                        <a:rPr lang="de-DE" sz="2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Ciceros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Abreise aus Rom und für seine Rückkehr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Verhalten des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Mut </a:t>
                      </a:r>
                      <a:r>
                        <a:rPr lang="de-DE" sz="20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Pisos</a:t>
                      </a:r>
                      <a:endParaRPr lang="de-DE" sz="20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Kritik an der Gesetzgebungspraxis des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Appell an die Senatoren zur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</a:t>
                      </a:r>
                      <a:r>
                        <a:rPr lang="de-DE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i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publica</a:t>
                      </a:r>
                      <a:r>
                        <a:rPr lang="de-DE" sz="20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zurückzukehren</a:t>
                      </a:r>
                      <a:endParaRPr lang="de-DE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841" y="692696"/>
            <a:ext cx="5501281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76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0000">
              <a:alpha val="69000"/>
            </a:srgbClr>
          </a:solidFill>
        </p:spPr>
        <p:txBody>
          <a:bodyPr wrap="square" rtlCol="0">
            <a:spAutoFit/>
          </a:bodyPr>
          <a:lstStyle/>
          <a:p>
            <a:pPr defTabSz="373063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Cicero 												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Orationes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Philippicae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im Latinum 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37929"/>
              </p:ext>
            </p:extLst>
          </p:nvPr>
        </p:nvGraphicFramePr>
        <p:xfrm>
          <a:off x="251520" y="692696"/>
          <a:ext cx="5040560" cy="6126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0"/>
              </a:tblGrid>
              <a:tr h="1160386">
                <a:tc>
                  <a:txBody>
                    <a:bodyPr/>
                    <a:lstStyle/>
                    <a:p>
                      <a:pPr algn="ctr"/>
                      <a:endParaRPr lang="de-DE" sz="2000" b="1" i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de-DE" sz="2000" b="1" i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Philippische</a:t>
                      </a:r>
                      <a:r>
                        <a:rPr lang="de-DE" sz="2000" b="1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Rede</a:t>
                      </a:r>
                      <a:endParaRPr lang="de-DE" sz="2000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039334">
                <a:tc>
                  <a:txBody>
                    <a:bodyPr/>
                    <a:lstStyle/>
                    <a:p>
                      <a:r>
                        <a:rPr lang="de-DE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Ciceros</a:t>
                      </a:r>
                      <a:r>
                        <a:rPr lang="de-D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fiktive Antwort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auf eine Rede des Antonius. Cicero antwortet auf Vorwürfe, die Antonius im Senat am 19. September </a:t>
                      </a:r>
                      <a:r>
                        <a:rPr lang="de-DE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gegenihn</a:t>
                      </a:r>
                      <a:r>
                        <a:rPr lang="de-D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erhoben hatte.</a:t>
                      </a:r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76944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Widerlegung der von</a:t>
                      </a: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Antonius erhobenen Vorwürfe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Angriff (Invektive) gegen Antonius: Skandale aus dem privaten und öffentlichen Leben des Antonius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de-DE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Warnung an Antonius</a:t>
                      </a:r>
                      <a:endParaRPr lang="de-DE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767" y="670384"/>
            <a:ext cx="5741852" cy="607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167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1590</Words>
  <Application>Microsoft Office PowerPoint</Application>
  <PresentationFormat>Bildschirmpräsentation (4:3)</PresentationFormat>
  <Paragraphs>315</Paragraphs>
  <Slides>24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25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Detlef Horst</dc:creator>
  <cp:lastModifiedBy>Detlef</cp:lastModifiedBy>
  <cp:revision>38</cp:revision>
  <dcterms:created xsi:type="dcterms:W3CDTF">2013-12-07T14:33:55Z</dcterms:created>
  <dcterms:modified xsi:type="dcterms:W3CDTF">2013-12-10T20:03:14Z</dcterms:modified>
</cp:coreProperties>
</file>