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300" r:id="rId5"/>
    <p:sldId id="299" r:id="rId6"/>
    <p:sldId id="298" r:id="rId7"/>
    <p:sldId id="331" r:id="rId8"/>
    <p:sldId id="332" r:id="rId9"/>
    <p:sldId id="333" r:id="rId10"/>
    <p:sldId id="289" r:id="rId11"/>
    <p:sldId id="301" r:id="rId12"/>
    <p:sldId id="271" r:id="rId13"/>
    <p:sldId id="318" r:id="rId14"/>
    <p:sldId id="319" r:id="rId15"/>
    <p:sldId id="290" r:id="rId16"/>
    <p:sldId id="264" r:id="rId17"/>
    <p:sldId id="327" r:id="rId18"/>
    <p:sldId id="326" r:id="rId19"/>
    <p:sldId id="328" r:id="rId20"/>
    <p:sldId id="329" r:id="rId21"/>
    <p:sldId id="302" r:id="rId22"/>
    <p:sldId id="267" r:id="rId23"/>
    <p:sldId id="268" r:id="rId24"/>
    <p:sldId id="291" r:id="rId25"/>
    <p:sldId id="292" r:id="rId26"/>
    <p:sldId id="303" r:id="rId27"/>
    <p:sldId id="308" r:id="rId28"/>
    <p:sldId id="309" r:id="rId29"/>
    <p:sldId id="310" r:id="rId30"/>
    <p:sldId id="311" r:id="rId31"/>
    <p:sldId id="304" r:id="rId32"/>
    <p:sldId id="293" r:id="rId33"/>
    <p:sldId id="294" r:id="rId34"/>
    <p:sldId id="312" r:id="rId35"/>
    <p:sldId id="314" r:id="rId36"/>
    <p:sldId id="313" r:id="rId37"/>
    <p:sldId id="315" r:id="rId38"/>
    <p:sldId id="316" r:id="rId39"/>
    <p:sldId id="317" r:id="rId40"/>
    <p:sldId id="305" r:id="rId41"/>
    <p:sldId id="295" r:id="rId42"/>
    <p:sldId id="321" r:id="rId43"/>
    <p:sldId id="322" r:id="rId44"/>
    <p:sldId id="320" r:id="rId45"/>
    <p:sldId id="334" r:id="rId46"/>
    <p:sldId id="306" r:id="rId47"/>
    <p:sldId id="296" r:id="rId48"/>
    <p:sldId id="323" r:id="rId49"/>
    <p:sldId id="324" r:id="rId50"/>
    <p:sldId id="307" r:id="rId51"/>
    <p:sldId id="297" r:id="rId52"/>
    <p:sldId id="325" r:id="rId5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EB24"/>
    <a:srgbClr val="5AF945"/>
    <a:srgbClr val="1F0F03"/>
    <a:srgbClr val="A14E0F"/>
    <a:srgbClr val="EAF559"/>
    <a:srgbClr val="90FB81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4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F29B-CBCF-4C2A-AFED-86BB810251E0}" type="datetimeFigureOut">
              <a:rPr lang="de-DE" smtClean="0"/>
              <a:t>04.10.2015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2632-E971-4D27-98DF-29AA44F6F9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2549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F29B-CBCF-4C2A-AFED-86BB810251E0}" type="datetimeFigureOut">
              <a:rPr lang="de-DE" smtClean="0"/>
              <a:t>04.10.2015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2632-E971-4D27-98DF-29AA44F6F9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9542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F29B-CBCF-4C2A-AFED-86BB810251E0}" type="datetimeFigureOut">
              <a:rPr lang="de-DE" smtClean="0"/>
              <a:t>04.10.2015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2632-E971-4D27-98DF-29AA44F6F9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9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F29B-CBCF-4C2A-AFED-86BB810251E0}" type="datetimeFigureOut">
              <a:rPr lang="de-DE" smtClean="0"/>
              <a:t>04.10.2015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2632-E971-4D27-98DF-29AA44F6F9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5969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F29B-CBCF-4C2A-AFED-86BB810251E0}" type="datetimeFigureOut">
              <a:rPr lang="de-DE" smtClean="0"/>
              <a:t>04.10.2015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2632-E971-4D27-98DF-29AA44F6F9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08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F29B-CBCF-4C2A-AFED-86BB810251E0}" type="datetimeFigureOut">
              <a:rPr lang="de-DE" smtClean="0"/>
              <a:t>04.10.2015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2632-E971-4D27-98DF-29AA44F6F9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52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F29B-CBCF-4C2A-AFED-86BB810251E0}" type="datetimeFigureOut">
              <a:rPr lang="de-DE" smtClean="0"/>
              <a:t>04.10.2015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2632-E971-4D27-98DF-29AA44F6F9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490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F29B-CBCF-4C2A-AFED-86BB810251E0}" type="datetimeFigureOut">
              <a:rPr lang="de-DE" smtClean="0"/>
              <a:t>04.10.2015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2632-E971-4D27-98DF-29AA44F6F9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260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F29B-CBCF-4C2A-AFED-86BB810251E0}" type="datetimeFigureOut">
              <a:rPr lang="de-DE" smtClean="0"/>
              <a:t>04.10.2015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2632-E971-4D27-98DF-29AA44F6F9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176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F29B-CBCF-4C2A-AFED-86BB810251E0}" type="datetimeFigureOut">
              <a:rPr lang="de-DE" smtClean="0"/>
              <a:t>04.10.2015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2632-E971-4D27-98DF-29AA44F6F9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21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F29B-CBCF-4C2A-AFED-86BB810251E0}" type="datetimeFigureOut">
              <a:rPr lang="de-DE" smtClean="0"/>
              <a:t>04.10.2015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2632-E971-4D27-98DF-29AA44F6F9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19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1F29B-CBCF-4C2A-AFED-86BB810251E0}" type="datetimeFigureOut">
              <a:rPr lang="de-DE" smtClean="0"/>
              <a:t>04.10.2015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22632-E971-4D27-98DF-29AA44F6F9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5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5901">
            <a:off x="1259631" y="598787"/>
            <a:ext cx="3816251" cy="492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19192" r="14822" b="5851"/>
          <a:stretch/>
        </p:blipFill>
        <p:spPr>
          <a:xfrm>
            <a:off x="346946" y="1742731"/>
            <a:ext cx="8483338" cy="435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2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1340768"/>
            <a:ext cx="9036495" cy="135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19192" r="5893" b="9980"/>
          <a:stretch/>
        </p:blipFill>
        <p:spPr>
          <a:xfrm>
            <a:off x="759278" y="2852936"/>
            <a:ext cx="7625443" cy="3641271"/>
          </a:xfrm>
          <a:prstGeom prst="rect">
            <a:avLst/>
          </a:prstGeom>
        </p:spPr>
      </p:pic>
      <p:sp>
        <p:nvSpPr>
          <p:cNvPr id="3" name="Abgerundetes Rechteck 2"/>
          <p:cNvSpPr/>
          <p:nvPr/>
        </p:nvSpPr>
        <p:spPr>
          <a:xfrm>
            <a:off x="3131840" y="4149080"/>
            <a:ext cx="1296144" cy="151216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1547664" y="4581128"/>
            <a:ext cx="1080120" cy="324036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316" y="-5928"/>
            <a:ext cx="9139684" cy="649288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www.bildungsplaene-bw.de</a:t>
            </a:r>
            <a:endParaRPr kumimoji="0" lang="de-DE" altLang="de-DE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4824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988332" y="1988840"/>
            <a:ext cx="7873517" cy="4248472"/>
          </a:xfrm>
          <a:prstGeom prst="roundRect">
            <a:avLst>
              <a:gd name="adj" fmla="val 4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de-DE" sz="28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Allgemeine Leitperspektiven</a:t>
            </a:r>
            <a:endParaRPr lang="de-DE" sz="2400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42900" indent="-342900" defTabSz="1143000">
              <a:buFont typeface="Wingdings" panose="05000000000000000000" pitchFamily="2" charset="2"/>
              <a:buChar char="§"/>
            </a:pPr>
            <a:r>
              <a:rPr lang="de-DE" sz="2400" dirty="0" smtClean="0"/>
              <a:t>Bildung für nachhaltige Entwicklung 		BNE</a:t>
            </a:r>
          </a:p>
          <a:p>
            <a:pPr marL="342900" indent="-342900" defTabSz="1143000">
              <a:buFont typeface="Wingdings" panose="05000000000000000000" pitchFamily="2" charset="2"/>
              <a:buChar char="§"/>
            </a:pPr>
            <a:r>
              <a:rPr lang="de-DE" sz="2400" dirty="0" smtClean="0"/>
              <a:t>Prävention und Gesundheitsförderung		PG</a:t>
            </a:r>
          </a:p>
          <a:p>
            <a:pPr marL="342900" indent="-342900" defTabSz="1143000">
              <a:buFont typeface="Wingdings" panose="05000000000000000000" pitchFamily="2" charset="2"/>
              <a:buChar char="§"/>
            </a:pPr>
            <a:r>
              <a:rPr lang="de-DE" sz="2400" dirty="0" smtClean="0"/>
              <a:t>Bildung für Toleranz und Akzeptanz von Vielfalt	BTV</a:t>
            </a:r>
          </a:p>
          <a:p>
            <a:pPr defTabSz="1143000"/>
            <a:endParaRPr lang="de-DE" sz="2400" dirty="0"/>
          </a:p>
          <a:p>
            <a:pPr defTabSz="1143000">
              <a:lnSpc>
                <a:spcPct val="150000"/>
              </a:lnSpc>
            </a:pPr>
            <a:r>
              <a:rPr lang="de-DE" sz="28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Themenspezifische Leitperspektiven</a:t>
            </a:r>
          </a:p>
          <a:p>
            <a:pPr marL="342900" indent="-342900" defTabSz="1143000">
              <a:buFont typeface="Wingdings" panose="05000000000000000000" pitchFamily="2" charset="2"/>
              <a:buChar char="§"/>
            </a:pPr>
            <a:r>
              <a:rPr lang="de-DE" sz="2400" dirty="0" smtClean="0"/>
              <a:t>Berufliche Orientierung				BO</a:t>
            </a:r>
          </a:p>
          <a:p>
            <a:pPr marL="342900" indent="-342900" defTabSz="1143000">
              <a:buFont typeface="Wingdings" panose="05000000000000000000" pitchFamily="2" charset="2"/>
              <a:buChar char="§"/>
            </a:pPr>
            <a:r>
              <a:rPr lang="de-DE" sz="2400" dirty="0" smtClean="0"/>
              <a:t>Medienbildung					MB</a:t>
            </a:r>
          </a:p>
          <a:p>
            <a:pPr marL="342900" indent="-342900" defTabSz="1143000">
              <a:buFont typeface="Wingdings" panose="05000000000000000000" pitchFamily="2" charset="2"/>
              <a:buChar char="§"/>
            </a:pPr>
            <a:r>
              <a:rPr lang="de-DE" sz="2400" dirty="0" smtClean="0"/>
              <a:t>Verbraucherbildung				VB</a:t>
            </a:r>
            <a:endParaRPr lang="de-DE" sz="24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11258" y="0"/>
            <a:ext cx="9155258" cy="6492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de-DE" altLang="de-DE" kern="0" dirty="0" smtClean="0">
                <a:solidFill>
                  <a:srgbClr val="002060"/>
                </a:solidFill>
              </a:rPr>
              <a:t>Leitperspektiven</a:t>
            </a:r>
            <a:endParaRPr lang="de-DE" altLang="de-DE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6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79512" y="1556792"/>
            <a:ext cx="8794278" cy="4320480"/>
            <a:chOff x="174861" y="2420888"/>
            <a:chExt cx="8794278" cy="4320480"/>
          </a:xfrm>
        </p:grpSpPr>
        <p:sp>
          <p:nvSpPr>
            <p:cNvPr id="10" name="Rechteck 9"/>
            <p:cNvSpPr/>
            <p:nvPr/>
          </p:nvSpPr>
          <p:spPr>
            <a:xfrm>
              <a:off x="174861" y="2420888"/>
              <a:ext cx="4253123" cy="93610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Allgemeine Leitperspektiven</a:t>
              </a:r>
              <a:endParaRPr lang="de-DE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4716016" y="2420888"/>
              <a:ext cx="4253123" cy="936104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Themenspezifische Leitperspektiven</a:t>
              </a:r>
              <a:endParaRPr lang="de-DE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179512" y="3356992"/>
              <a:ext cx="4248472" cy="338437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342900" indent="-342900"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de-DE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Bildung für nachhaltige Entwicklung (BNE)</a:t>
              </a:r>
            </a:p>
            <a:p>
              <a:pPr marL="342900" indent="-342900"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de-DE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Prävention und Gesundheitsförderung (PG)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de-DE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Bildung für Toleranz und Akzeptanz von Vielfalt (BTV)</a:t>
              </a:r>
              <a:endParaRPr lang="de-DE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4720667" y="3356992"/>
              <a:ext cx="4248472" cy="338437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342900" indent="-342900"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de-DE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Berufliche Orientierung (BO)</a:t>
              </a:r>
            </a:p>
            <a:p>
              <a:pPr marL="342900" indent="-342900"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de-DE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Medienbildung (MB)</a:t>
              </a:r>
            </a:p>
            <a:p>
              <a:pPr>
                <a:spcAft>
                  <a:spcPts val="1200"/>
                </a:spcAft>
              </a:pPr>
              <a:endParaRPr lang="de-DE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de-DE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Verbraucherbildung (VB)</a:t>
              </a:r>
              <a:endParaRPr lang="de-DE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11258" y="0"/>
            <a:ext cx="9155258" cy="6492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de-DE" altLang="de-DE" kern="0" dirty="0" smtClean="0">
                <a:solidFill>
                  <a:srgbClr val="002060"/>
                </a:solidFill>
              </a:rPr>
              <a:t>Leitperspektiven</a:t>
            </a:r>
            <a:endParaRPr lang="de-DE" altLang="de-DE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18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ylinder 8"/>
          <p:cNvSpPr/>
          <p:nvPr/>
        </p:nvSpPr>
        <p:spPr>
          <a:xfrm rot="5400000">
            <a:off x="4034152" y="1847036"/>
            <a:ext cx="1116124" cy="8600532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de-DE" sz="32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Leitgedanken, prozessbezogene und inhaltsbezogene Kompetenzen</a:t>
            </a:r>
            <a:endParaRPr lang="de-DE" sz="3200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74861" y="2222178"/>
            <a:ext cx="4253123" cy="9361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Allgemeine Leitperspektiven</a:t>
            </a:r>
            <a:endParaRPr lang="de-DE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16016" y="2222178"/>
            <a:ext cx="4253123" cy="9361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Themenspezifische Leitperspektiven</a:t>
            </a:r>
            <a:endParaRPr lang="de-DE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74861" y="3156932"/>
            <a:ext cx="4248472" cy="22882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Bildung für nachhaltige Entwicklung (BNE)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Prävention und Gesundheitsförderung (PG)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Bildung für Toleranz und Akzeptanz von Vielfalt (BTV)</a:t>
            </a:r>
            <a:endParaRPr lang="de-D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720667" y="3158282"/>
            <a:ext cx="4248472" cy="2286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Berufliche Orientierung (BO)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Medienbildung (MB)</a:t>
            </a:r>
          </a:p>
          <a:p>
            <a:pPr>
              <a:spcAft>
                <a:spcPts val="1200"/>
              </a:spcAft>
            </a:pPr>
            <a:endParaRPr lang="de-DE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Verbraucherbildung (VB)</a:t>
            </a:r>
            <a:endParaRPr lang="de-D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feil nach unten 3"/>
          <p:cNvSpPr/>
          <p:nvPr/>
        </p:nvSpPr>
        <p:spPr>
          <a:xfrm>
            <a:off x="4067944" y="2222178"/>
            <a:ext cx="1008112" cy="3511078"/>
          </a:xfrm>
          <a:prstGeom prst="down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-11258" y="0"/>
            <a:ext cx="9155258" cy="6492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de-DE" altLang="de-DE" kern="0" dirty="0" smtClean="0">
                <a:solidFill>
                  <a:srgbClr val="002060"/>
                </a:solidFill>
              </a:rPr>
              <a:t>Leitperspektiven</a:t>
            </a:r>
            <a:endParaRPr lang="de-DE" altLang="de-DE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6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feil nach unten 14"/>
          <p:cNvSpPr/>
          <p:nvPr/>
        </p:nvSpPr>
        <p:spPr>
          <a:xfrm rot="10800000">
            <a:off x="8100392" y="2106127"/>
            <a:ext cx="576064" cy="3579508"/>
          </a:xfrm>
          <a:prstGeom prst="downArrow">
            <a:avLst/>
          </a:prstGeom>
          <a:gradFill>
            <a:gsLst>
              <a:gs pos="0">
                <a:srgbClr val="00FF00">
                  <a:alpha val="44000"/>
                </a:srgbClr>
              </a:gs>
              <a:gs pos="50000">
                <a:srgbClr val="0FEB24">
                  <a:alpha val="44000"/>
                </a:srgbClr>
              </a:gs>
              <a:gs pos="100000">
                <a:srgbClr val="5AF945">
                  <a:alpha val="53000"/>
                </a:srgb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5156831" y="4038866"/>
            <a:ext cx="3816424" cy="116944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…ordnen … in das Spannungsfeld zwischen Toleranz und Verfolgung ein …</a:t>
            </a:r>
            <a:endParaRPr lang="de-DE" sz="2000" dirty="0">
              <a:solidFill>
                <a:srgbClr val="C0504D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feil nach unten 8"/>
          <p:cNvSpPr/>
          <p:nvPr/>
        </p:nvSpPr>
        <p:spPr>
          <a:xfrm rot="10800000">
            <a:off x="2915816" y="1869088"/>
            <a:ext cx="576064" cy="3579508"/>
          </a:xfrm>
          <a:prstGeom prst="downArrow">
            <a:avLst/>
          </a:prstGeom>
          <a:gradFill>
            <a:gsLst>
              <a:gs pos="0">
                <a:srgbClr val="00FF00">
                  <a:alpha val="44000"/>
                </a:srgbClr>
              </a:gs>
              <a:gs pos="50000">
                <a:srgbClr val="0FEB24">
                  <a:alpha val="44000"/>
                </a:srgbClr>
              </a:gs>
              <a:gs pos="100000">
                <a:srgbClr val="5AF945">
                  <a:alpha val="53000"/>
                </a:srgb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Zylinder 4"/>
          <p:cNvSpPr/>
          <p:nvPr/>
        </p:nvSpPr>
        <p:spPr>
          <a:xfrm rot="5874227">
            <a:off x="1837908" y="-787878"/>
            <a:ext cx="1116124" cy="4320480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Leitperspektiven</a:t>
            </a:r>
            <a:endParaRPr lang="de-DE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ylinder 5"/>
          <p:cNvSpPr/>
          <p:nvPr/>
        </p:nvSpPr>
        <p:spPr>
          <a:xfrm rot="5874227">
            <a:off x="1837908" y="678415"/>
            <a:ext cx="1116124" cy="432048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4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Leitgedanken</a:t>
            </a:r>
            <a:endParaRPr lang="de-DE" sz="4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ylinder 6"/>
          <p:cNvSpPr/>
          <p:nvPr/>
        </p:nvSpPr>
        <p:spPr>
          <a:xfrm rot="5874227">
            <a:off x="1837907" y="2198252"/>
            <a:ext cx="1116124" cy="4320480"/>
          </a:xfrm>
          <a:prstGeom prst="can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prozessbezogene Kompetenzen</a:t>
            </a:r>
            <a:endParaRPr lang="de-DE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ylinder 7"/>
          <p:cNvSpPr/>
          <p:nvPr/>
        </p:nvSpPr>
        <p:spPr>
          <a:xfrm rot="5874227">
            <a:off x="1821710" y="3630743"/>
            <a:ext cx="1116124" cy="4320480"/>
          </a:xfrm>
          <a:prstGeom prst="ca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inhaltsbezogene Kompetenzen</a:t>
            </a:r>
            <a:endParaRPr lang="de-DE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feil nach unten 1"/>
          <p:cNvSpPr/>
          <p:nvPr/>
        </p:nvSpPr>
        <p:spPr>
          <a:xfrm>
            <a:off x="1043608" y="1628800"/>
            <a:ext cx="576064" cy="3579508"/>
          </a:xfrm>
          <a:prstGeom prst="downArrow">
            <a:avLst/>
          </a:prstGeom>
          <a:gradFill>
            <a:gsLst>
              <a:gs pos="0">
                <a:srgbClr val="00FF00">
                  <a:alpha val="44000"/>
                </a:srgbClr>
              </a:gs>
              <a:gs pos="50000">
                <a:srgbClr val="0FEB24">
                  <a:alpha val="44000"/>
                </a:srgbClr>
              </a:gs>
              <a:gs pos="100000">
                <a:srgbClr val="5AF945">
                  <a:alpha val="53000"/>
                </a:srgb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Abgerundetes Rechteck 2"/>
          <p:cNvSpPr/>
          <p:nvPr/>
        </p:nvSpPr>
        <p:spPr>
          <a:xfrm>
            <a:off x="5148064" y="1052736"/>
            <a:ext cx="3816424" cy="116944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Bildung für Toleranz und Akzeptanz von Vielfalt - BTV</a:t>
            </a:r>
            <a:endParaRPr lang="de-DE" sz="2400" dirty="0"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5156831" y="2519029"/>
            <a:ext cx="3816424" cy="116944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950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ist das Fach Latein … dem Prinzip der Bildung zu Toleranz und Akzeptanz von Vielfalt verpflichtet.</a:t>
            </a:r>
            <a:endParaRPr lang="de-DE" sz="1950" dirty="0"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5156831" y="5448596"/>
            <a:ext cx="3816424" cy="116944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Inhalt eines Textes mit eigenen Einstellungen … vergleichen</a:t>
            </a:r>
            <a:endParaRPr lang="de-DE" sz="2400" dirty="0">
              <a:solidFill>
                <a:srgbClr val="C0504D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Nach rechts gekrümmter Pfeil 3"/>
          <p:cNvSpPr/>
          <p:nvPr/>
        </p:nvSpPr>
        <p:spPr>
          <a:xfrm>
            <a:off x="4612428" y="1628800"/>
            <a:ext cx="535636" cy="1474950"/>
          </a:xfrm>
          <a:prstGeom prst="curvedRightArrow">
            <a:avLst/>
          </a:prstGeom>
          <a:solidFill>
            <a:srgbClr val="0FE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/>
              </a:solidFill>
            </a:endParaRPr>
          </a:p>
        </p:txBody>
      </p:sp>
      <p:sp>
        <p:nvSpPr>
          <p:cNvPr id="13" name="Nach rechts gekrümmter Pfeil 12"/>
          <p:cNvSpPr/>
          <p:nvPr/>
        </p:nvSpPr>
        <p:spPr>
          <a:xfrm>
            <a:off x="4590188" y="3158406"/>
            <a:ext cx="535636" cy="1474950"/>
          </a:xfrm>
          <a:prstGeom prst="curvedRightArrow">
            <a:avLst/>
          </a:prstGeom>
          <a:solidFill>
            <a:srgbClr val="0FE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/>
              </a:solidFill>
            </a:endParaRPr>
          </a:p>
        </p:txBody>
      </p:sp>
      <p:sp>
        <p:nvSpPr>
          <p:cNvPr id="14" name="Nach rechts gekrümmter Pfeil 13"/>
          <p:cNvSpPr/>
          <p:nvPr/>
        </p:nvSpPr>
        <p:spPr>
          <a:xfrm>
            <a:off x="4615800" y="4835199"/>
            <a:ext cx="535636" cy="1474950"/>
          </a:xfrm>
          <a:prstGeom prst="curvedRightArrow">
            <a:avLst/>
          </a:prstGeom>
          <a:solidFill>
            <a:srgbClr val="0FE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/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-11258" y="0"/>
            <a:ext cx="9155258" cy="6492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de-DE" altLang="de-DE" kern="0" dirty="0" smtClean="0">
                <a:solidFill>
                  <a:srgbClr val="002060"/>
                </a:solidFill>
              </a:rPr>
              <a:t>Leitperspektiven</a:t>
            </a:r>
            <a:endParaRPr lang="de-DE" altLang="de-DE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15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9" grpId="0" animBg="1"/>
      <p:bldP spid="2" grpId="0" animBg="1"/>
      <p:bldP spid="3" grpId="0" animBg="1"/>
      <p:bldP spid="10" grpId="0" animBg="1"/>
      <p:bldP spid="12" grpId="0" animBg="1"/>
      <p:bldP spid="4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19509" r="2679" b="6169"/>
          <a:stretch/>
        </p:blipFill>
        <p:spPr>
          <a:xfrm>
            <a:off x="191861" y="1844824"/>
            <a:ext cx="8827298" cy="4258944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1" y="0"/>
            <a:ext cx="9144001" cy="649288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www.bildungsplaene-bw.de</a:t>
            </a:r>
            <a:endParaRPr kumimoji="0" lang="de-DE" altLang="de-DE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2609833" y="2708920"/>
            <a:ext cx="1800200" cy="576064"/>
          </a:xfrm>
          <a:prstGeom prst="roundRect">
            <a:avLst/>
          </a:prstGeom>
          <a:noFill/>
          <a:ln w="38100">
            <a:solidFill>
              <a:srgbClr val="0FEB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Abgerundetes Rechteck 4"/>
          <p:cNvSpPr/>
          <p:nvPr/>
        </p:nvSpPr>
        <p:spPr>
          <a:xfrm>
            <a:off x="962033" y="4167869"/>
            <a:ext cx="1800200" cy="288032"/>
          </a:xfrm>
          <a:prstGeom prst="roundRect">
            <a:avLst/>
          </a:prstGeom>
          <a:noFill/>
          <a:ln w="38100">
            <a:solidFill>
              <a:srgbClr val="0FEB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1916832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Bildungsplan Latein</a:t>
            </a:r>
          </a:p>
          <a:p>
            <a:pPr algn="ctr"/>
            <a:endParaRPr lang="de-DE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de-DE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18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54" y="859254"/>
            <a:ext cx="8302091" cy="53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1" y="0"/>
            <a:ext cx="9144001" cy="649288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Entstehung</a:t>
            </a:r>
            <a:endParaRPr kumimoji="0" lang="de-DE" altLang="de-DE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2604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2" y="650641"/>
            <a:ext cx="8397952" cy="558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1" y="0"/>
            <a:ext cx="9144001" cy="649288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Entstehung</a:t>
            </a:r>
            <a:endParaRPr kumimoji="0" lang="de-DE" altLang="de-DE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4541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85850"/>
            <a:ext cx="7957543" cy="51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1" y="0"/>
            <a:ext cx="9144001" cy="649288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Entstehung</a:t>
            </a:r>
            <a:endParaRPr kumimoji="0" lang="de-DE" altLang="de-DE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2066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400" y="0"/>
            <a:ext cx="9129599" cy="6492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altLang="de-DE" kern="0" dirty="0" smtClean="0">
                <a:solidFill>
                  <a:srgbClr val="002060"/>
                </a:solidFill>
              </a:rPr>
              <a:t>Auftrag</a:t>
            </a:r>
            <a:endParaRPr lang="de-DE" altLang="de-DE" kern="0" dirty="0">
              <a:solidFill>
                <a:srgbClr val="00206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972468"/>
            <a:ext cx="8568952" cy="420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altLang="de-DE" sz="1800" i="1" dirty="0" smtClean="0"/>
              <a:t>Schreiben des Kultusministeriums vom 05.02.2012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2400" b="1" dirty="0" smtClean="0"/>
              <a:t>Erstellung eines eigenständigen und durchgängigen Bildungsplans für das achtjährige Gymnasium von Klasse 5-12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2400" dirty="0" smtClean="0"/>
              <a:t>Maßgeblicher Zielhorizont sind hierbei die von der KMK beschlossenen Bildungsstandards für die allgemeine Hochschulreife in den Fächern Deutsch, Mathematik, Englisch und Französisch. In den Fächern, für die </a:t>
            </a:r>
            <a:r>
              <a:rPr lang="de-DE" altLang="de-DE" sz="2400" b="1" dirty="0" smtClean="0">
                <a:solidFill>
                  <a:srgbClr val="002060"/>
                </a:solidFill>
              </a:rPr>
              <a:t>keine KMK-Bildungsstandards </a:t>
            </a:r>
            <a:r>
              <a:rPr lang="de-DE" altLang="de-DE" sz="2400" dirty="0" smtClean="0"/>
              <a:t>vorliegen, ist es Aufgabe der Bildungsplankommissionen, die Anforderungen für die allgemeine Hochschulreife in Baden Württemberg </a:t>
            </a:r>
            <a:r>
              <a:rPr lang="de-DE" altLang="de-DE" sz="2400" b="1" dirty="0" smtClean="0">
                <a:solidFill>
                  <a:srgbClr val="002060"/>
                </a:solidFill>
              </a:rPr>
              <a:t>an den Einheitlichen Prüfungsanforderungen in der Abiturprüfung (EPA) der KMK auszurichten</a:t>
            </a:r>
            <a:r>
              <a:rPr lang="de-DE" altLang="de-DE" sz="2400" dirty="0" smtClean="0">
                <a:solidFill>
                  <a:srgbClr val="002060"/>
                </a:solidFill>
              </a:rPr>
              <a:t>.</a:t>
            </a:r>
            <a:endParaRPr lang="de-DE" altLang="de-DE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8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534" y="1381437"/>
            <a:ext cx="5702932" cy="528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1" y="0"/>
            <a:ext cx="9144001" cy="649288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Entstehung</a:t>
            </a:r>
            <a:endParaRPr kumimoji="0" lang="de-DE" altLang="de-DE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79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492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altLang="de-DE" kern="0" dirty="0" smtClean="0">
                <a:solidFill>
                  <a:srgbClr val="002060"/>
                </a:solidFill>
              </a:rPr>
              <a:t>Auftrag</a:t>
            </a:r>
            <a:endParaRPr lang="de-DE" altLang="de-DE" kern="0" dirty="0">
              <a:solidFill>
                <a:srgbClr val="00206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556792"/>
            <a:ext cx="856895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Rahmenvorgaben: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alt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alt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Leitgedanken</a:t>
            </a:r>
            <a:endParaRPr lang="de-DE" alt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alt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Prozessbezogene Kompetenzen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alt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Inhaltsbezogene Kompetenzen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alt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Operatoren</a:t>
            </a:r>
            <a:endParaRPr lang="de-DE" altLang="de-DE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79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492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altLang="de-DE" kern="0" dirty="0" smtClean="0">
                <a:solidFill>
                  <a:srgbClr val="002060"/>
                </a:solidFill>
              </a:rPr>
              <a:t>Latein als erste, als zweite, als dritte Fremdsprache</a:t>
            </a:r>
            <a:endParaRPr lang="de-DE" altLang="de-DE" kern="0" dirty="0">
              <a:solidFill>
                <a:srgbClr val="002060"/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770385"/>
              </p:ext>
            </p:extLst>
          </p:nvPr>
        </p:nvGraphicFramePr>
        <p:xfrm>
          <a:off x="323528" y="2132856"/>
          <a:ext cx="8496944" cy="4064000"/>
        </p:xfrm>
        <a:graphic>
          <a:graphicData uri="http://schemas.openxmlformats.org/drawingml/2006/table">
            <a:tbl>
              <a:tblPr firstRow="1" bandRow="1"/>
              <a:tblGrid>
                <a:gridCol w="1656185"/>
                <a:gridCol w="2280253"/>
                <a:gridCol w="2280253"/>
                <a:gridCol w="2280253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50000"/>
                        <a:lumOff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2400" dirty="0" smtClean="0"/>
                        <a:t>Latein 1. FS</a:t>
                      </a:r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50000"/>
                        <a:lumOff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2400" dirty="0" smtClean="0"/>
                        <a:t>Latein 2. FS</a:t>
                      </a:r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50000"/>
                        <a:lumOff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2400" dirty="0" smtClean="0"/>
                        <a:t>Latein 3. FS</a:t>
                      </a:r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50000"/>
                        <a:lumOff val="5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dirty="0" smtClean="0"/>
                        <a:t>Jahrgangs-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smtClean="0"/>
                        <a:t>stufen 1 und 2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algn="ctr"/>
                      <a:r>
                        <a:rPr lang="de-DE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Standard 12</a:t>
                      </a:r>
                      <a:r>
                        <a:rPr lang="de-DE" b="1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de-DE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(</a:t>
                      </a:r>
                      <a:r>
                        <a:rPr lang="de-DE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sym typeface="Wingdings" panose="05000000000000000000" pitchFamily="2" charset="2"/>
                        </a:rPr>
                        <a:t> EPA Latein)</a:t>
                      </a:r>
                      <a:endParaRPr lang="de-DE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i="1" dirty="0" smtClean="0"/>
                        <a:t>Summe</a:t>
                      </a:r>
                      <a:r>
                        <a:rPr lang="de-DE" i="1" baseline="0" dirty="0" smtClean="0"/>
                        <a:t> Std.</a:t>
                      </a:r>
                      <a:endParaRPr lang="de-DE" i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i="1" dirty="0" smtClean="0"/>
                        <a:t>22</a:t>
                      </a:r>
                      <a:r>
                        <a:rPr lang="de-DE" i="1" baseline="0" dirty="0" smtClean="0"/>
                        <a:t> Wochenstunden</a:t>
                      </a:r>
                      <a:endParaRPr lang="de-DE" i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i="1" dirty="0" smtClean="0"/>
                        <a:t>18 Wochenstunden</a:t>
                      </a:r>
                      <a:endParaRPr lang="de-DE" i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i="1" dirty="0" smtClean="0"/>
                        <a:t>12 Wochenstunden</a:t>
                      </a:r>
                      <a:endParaRPr lang="de-DE" i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dirty="0" smtClean="0"/>
                        <a:t>Klasse 10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b="1" dirty="0" smtClean="0"/>
                        <a:t>Standard 10</a:t>
                      </a:r>
                    </a:p>
                    <a:p>
                      <a:pPr algn="ctr"/>
                      <a:r>
                        <a:rPr lang="de-DE" dirty="0" smtClean="0"/>
                        <a:t>(3+3 </a:t>
                      </a:r>
                      <a:r>
                        <a:rPr lang="de-DE" dirty="0" err="1" smtClean="0"/>
                        <a:t>Wochenstd</a:t>
                      </a:r>
                      <a:r>
                        <a:rPr lang="de-DE" dirty="0" smtClean="0"/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CC">
                        <a:alpha val="54902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b="1" dirty="0" smtClean="0"/>
                        <a:t>Standard 10</a:t>
                      </a:r>
                    </a:p>
                    <a:p>
                      <a:pPr algn="ctr"/>
                      <a:r>
                        <a:rPr lang="de-DE" dirty="0" smtClean="0"/>
                        <a:t>(3+3 </a:t>
                      </a:r>
                      <a:r>
                        <a:rPr lang="de-DE" dirty="0" err="1" smtClean="0"/>
                        <a:t>Wochenstd</a:t>
                      </a:r>
                      <a:r>
                        <a:rPr lang="de-DE" dirty="0" smtClean="0"/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33CCFF">
                            <a:alpha val="68000"/>
                          </a:srgbClr>
                        </a:gs>
                        <a:gs pos="2000">
                          <a:srgbClr val="33CCFF">
                            <a:alpha val="61000"/>
                          </a:srgbClr>
                        </a:gs>
                        <a:gs pos="100000">
                          <a:srgbClr val="3366CC">
                            <a:alpha val="81000"/>
                          </a:srgbClr>
                        </a:gs>
                      </a:gsLst>
                      <a:lin ang="16200000" scaled="1"/>
                    </a:gra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b="1" dirty="0" smtClean="0"/>
                        <a:t>Standard 10</a:t>
                      </a:r>
                    </a:p>
                    <a:p>
                      <a:pPr algn="ctr"/>
                      <a:r>
                        <a:rPr lang="de-DE" dirty="0" smtClean="0"/>
                        <a:t>(4+4+4 </a:t>
                      </a:r>
                      <a:r>
                        <a:rPr lang="de-DE" dirty="0" err="1" smtClean="0"/>
                        <a:t>Wochenstd</a:t>
                      </a:r>
                      <a:r>
                        <a:rPr lang="de-DE" dirty="0" smtClean="0"/>
                        <a:t>.)</a:t>
                      </a:r>
                    </a:p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33CCFF">
                            <a:alpha val="68000"/>
                          </a:srgbClr>
                        </a:gs>
                        <a:gs pos="50000">
                          <a:srgbClr val="33CCFF"/>
                        </a:gs>
                        <a:gs pos="100000">
                          <a:srgbClr val="3366CC">
                            <a:alpha val="74000"/>
                            <a:lumMod val="71000"/>
                          </a:srgbClr>
                        </a:gs>
                      </a:gsLst>
                      <a:lin ang="16200000" scaled="1"/>
                    </a:gra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dirty="0" smtClean="0"/>
                        <a:t>Klasse 9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dirty="0" smtClean="0"/>
                        <a:t>Klasse 8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b="1" dirty="0" smtClean="0"/>
                        <a:t>Standard 8</a:t>
                      </a:r>
                    </a:p>
                    <a:p>
                      <a:pPr algn="ctr"/>
                      <a:r>
                        <a:rPr lang="de-DE" dirty="0" smtClean="0"/>
                        <a:t>(4+3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Wochenstd</a:t>
                      </a:r>
                      <a:r>
                        <a:rPr lang="de-DE" baseline="0" dirty="0" smtClean="0"/>
                        <a:t>.)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FF">
                        <a:alpha val="74902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b="1" dirty="0" smtClean="0"/>
                        <a:t>Standard 8</a:t>
                      </a:r>
                    </a:p>
                    <a:p>
                      <a:pPr algn="ctr"/>
                      <a:r>
                        <a:rPr lang="de-DE" dirty="0" smtClean="0"/>
                        <a:t>(4+4+4 </a:t>
                      </a:r>
                      <a:r>
                        <a:rPr lang="de-DE" dirty="0" err="1" smtClean="0"/>
                        <a:t>Wochenstd</a:t>
                      </a:r>
                      <a:r>
                        <a:rPr lang="de-DE" dirty="0" smtClean="0"/>
                        <a:t>.)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6CCFF">
                            <a:alpha val="43000"/>
                          </a:srgbClr>
                        </a:gs>
                        <a:gs pos="48000">
                          <a:srgbClr val="33CCFF">
                            <a:alpha val="61000"/>
                          </a:srgbClr>
                        </a:gs>
                        <a:gs pos="100000">
                          <a:srgbClr val="33CCFF"/>
                        </a:gs>
                      </a:gsLst>
                      <a:lin ang="162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dirty="0" smtClean="0"/>
                        <a:t>Klasse 7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dirty="0" smtClean="0"/>
                        <a:t>Klasse 6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b="1" dirty="0" smtClean="0"/>
                        <a:t>Standard 6</a:t>
                      </a:r>
                    </a:p>
                    <a:p>
                      <a:pPr algn="ctr"/>
                      <a:r>
                        <a:rPr lang="de-DE" dirty="0" smtClean="0"/>
                        <a:t>(5+4 </a:t>
                      </a:r>
                      <a:r>
                        <a:rPr lang="de-DE" dirty="0" err="1" smtClean="0"/>
                        <a:t>Wochenstd</a:t>
                      </a:r>
                      <a:r>
                        <a:rPr lang="de-DE" dirty="0" smtClean="0"/>
                        <a:t>.)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>
                        <a:alpha val="54902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dirty="0" smtClean="0"/>
                        <a:t>Klasse 5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62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115570"/>
              </p:ext>
            </p:extLst>
          </p:nvPr>
        </p:nvGraphicFramePr>
        <p:xfrm>
          <a:off x="323528" y="2132856"/>
          <a:ext cx="8496944" cy="4064000"/>
        </p:xfrm>
        <a:graphic>
          <a:graphicData uri="http://schemas.openxmlformats.org/drawingml/2006/table">
            <a:tbl>
              <a:tblPr firstRow="1" bandRow="1"/>
              <a:tblGrid>
                <a:gridCol w="1656185"/>
                <a:gridCol w="2280253"/>
                <a:gridCol w="2280253"/>
                <a:gridCol w="2280253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50000"/>
                        <a:lumOff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2400" dirty="0" smtClean="0"/>
                        <a:t>Latein 1. FS</a:t>
                      </a:r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50000"/>
                        <a:lumOff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2400" dirty="0" smtClean="0"/>
                        <a:t>Latein 2. FS</a:t>
                      </a:r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50000"/>
                        <a:lumOff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2400" dirty="0" smtClean="0"/>
                        <a:t>Latein 3. FS</a:t>
                      </a:r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50000"/>
                        <a:lumOff val="5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dirty="0" smtClean="0"/>
                        <a:t>Jahrgangs-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smtClean="0"/>
                        <a:t>stufen 1 und 2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algn="ctr"/>
                      <a:r>
                        <a:rPr lang="de-DE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Standard 12</a:t>
                      </a:r>
                      <a:r>
                        <a:rPr lang="de-DE" b="1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de-DE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(</a:t>
                      </a:r>
                      <a:r>
                        <a:rPr lang="de-DE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sym typeface="Wingdings" panose="05000000000000000000" pitchFamily="2" charset="2"/>
                        </a:rPr>
                        <a:t> EPA Latein)</a:t>
                      </a:r>
                      <a:endParaRPr lang="de-DE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i="1" dirty="0" smtClean="0"/>
                        <a:t>Summe</a:t>
                      </a:r>
                      <a:r>
                        <a:rPr lang="de-DE" i="1" baseline="0" dirty="0" smtClean="0"/>
                        <a:t> Std.</a:t>
                      </a:r>
                      <a:endParaRPr lang="de-DE" i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i="1" dirty="0" smtClean="0"/>
                        <a:t>22</a:t>
                      </a:r>
                      <a:r>
                        <a:rPr lang="de-DE" i="1" baseline="0" dirty="0" smtClean="0"/>
                        <a:t> Wochenstunden</a:t>
                      </a:r>
                      <a:endParaRPr lang="de-DE" i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i="1" dirty="0" smtClean="0"/>
                        <a:t>18 Wochenstunden</a:t>
                      </a:r>
                      <a:endParaRPr lang="de-DE" i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i="1" dirty="0" smtClean="0"/>
                        <a:t>12 Wochenstunden</a:t>
                      </a:r>
                      <a:endParaRPr lang="de-DE" i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dirty="0" smtClean="0"/>
                        <a:t>Klasse 10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b="1" dirty="0" smtClean="0"/>
                        <a:t>Standard 10</a:t>
                      </a:r>
                    </a:p>
                    <a:p>
                      <a:pPr algn="ctr"/>
                      <a:r>
                        <a:rPr lang="de-DE" dirty="0" smtClean="0"/>
                        <a:t>(3+3 </a:t>
                      </a:r>
                      <a:r>
                        <a:rPr lang="de-DE" dirty="0" err="1" smtClean="0"/>
                        <a:t>Wochenstd</a:t>
                      </a:r>
                      <a:r>
                        <a:rPr lang="de-DE" dirty="0" smtClean="0"/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CC">
                        <a:alpha val="54902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b="1" dirty="0" smtClean="0"/>
                        <a:t>Standard 10</a:t>
                      </a:r>
                    </a:p>
                    <a:p>
                      <a:pPr algn="ctr"/>
                      <a:r>
                        <a:rPr lang="de-DE" dirty="0" smtClean="0"/>
                        <a:t>(3+3 </a:t>
                      </a:r>
                      <a:r>
                        <a:rPr lang="de-DE" dirty="0" err="1" smtClean="0"/>
                        <a:t>Wochenstd</a:t>
                      </a:r>
                      <a:r>
                        <a:rPr lang="de-DE" dirty="0" smtClean="0"/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33CCFF">
                            <a:alpha val="68000"/>
                          </a:srgbClr>
                        </a:gs>
                        <a:gs pos="2000">
                          <a:srgbClr val="33CCFF">
                            <a:alpha val="61000"/>
                          </a:srgbClr>
                        </a:gs>
                        <a:gs pos="100000">
                          <a:srgbClr val="3366CC">
                            <a:alpha val="81000"/>
                          </a:srgbClr>
                        </a:gs>
                      </a:gsLst>
                      <a:lin ang="16200000" scaled="1"/>
                    </a:gra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b="1" dirty="0" smtClean="0"/>
                        <a:t>Standard 10</a:t>
                      </a:r>
                    </a:p>
                    <a:p>
                      <a:pPr algn="ctr"/>
                      <a:r>
                        <a:rPr lang="de-DE" dirty="0" smtClean="0"/>
                        <a:t>(4+4+4 </a:t>
                      </a:r>
                      <a:r>
                        <a:rPr lang="de-DE" dirty="0" err="1" smtClean="0"/>
                        <a:t>Wochenstd</a:t>
                      </a:r>
                      <a:r>
                        <a:rPr lang="de-DE" dirty="0" smtClean="0"/>
                        <a:t>.)</a:t>
                      </a:r>
                    </a:p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33CCFF">
                            <a:alpha val="68000"/>
                          </a:srgbClr>
                        </a:gs>
                        <a:gs pos="50000">
                          <a:srgbClr val="33CCFF"/>
                        </a:gs>
                        <a:gs pos="100000">
                          <a:srgbClr val="3366CC">
                            <a:alpha val="74000"/>
                            <a:lumMod val="71000"/>
                          </a:srgbClr>
                        </a:gs>
                      </a:gsLst>
                      <a:lin ang="16200000" scaled="1"/>
                    </a:gra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dirty="0" smtClean="0"/>
                        <a:t>Klasse 9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dirty="0" smtClean="0"/>
                        <a:t>Klasse 8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b="1" dirty="0" smtClean="0"/>
                        <a:t>Standard 8</a:t>
                      </a:r>
                    </a:p>
                    <a:p>
                      <a:pPr algn="ctr"/>
                      <a:r>
                        <a:rPr lang="de-DE" dirty="0" smtClean="0"/>
                        <a:t>(4+3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Wochenstd</a:t>
                      </a:r>
                      <a:r>
                        <a:rPr lang="de-DE" baseline="0" dirty="0" smtClean="0"/>
                        <a:t>.)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FF">
                        <a:alpha val="74902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b="1" dirty="0" smtClean="0"/>
                        <a:t>Standard 8</a:t>
                      </a:r>
                    </a:p>
                    <a:p>
                      <a:pPr algn="ctr"/>
                      <a:r>
                        <a:rPr lang="de-DE" dirty="0" smtClean="0"/>
                        <a:t>(4+4+4 </a:t>
                      </a:r>
                      <a:r>
                        <a:rPr lang="de-DE" dirty="0" err="1" smtClean="0"/>
                        <a:t>Wochenstd</a:t>
                      </a:r>
                      <a:r>
                        <a:rPr lang="de-DE" dirty="0" smtClean="0"/>
                        <a:t>.)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6CCFF">
                            <a:alpha val="43000"/>
                          </a:srgbClr>
                        </a:gs>
                        <a:gs pos="48000">
                          <a:srgbClr val="33CCFF">
                            <a:alpha val="61000"/>
                          </a:srgbClr>
                        </a:gs>
                        <a:gs pos="100000">
                          <a:srgbClr val="33CCFF"/>
                        </a:gs>
                      </a:gsLst>
                      <a:lin ang="162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dirty="0" smtClean="0"/>
                        <a:t>Klasse 7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dirty="0" smtClean="0"/>
                        <a:t>Klasse 6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b="1" dirty="0" smtClean="0"/>
                        <a:t>Standard 6</a:t>
                      </a:r>
                    </a:p>
                    <a:p>
                      <a:pPr algn="ctr"/>
                      <a:r>
                        <a:rPr lang="de-DE" dirty="0" smtClean="0"/>
                        <a:t>(5+4 </a:t>
                      </a:r>
                      <a:r>
                        <a:rPr lang="de-DE" dirty="0" err="1" smtClean="0"/>
                        <a:t>Wochenstd</a:t>
                      </a:r>
                      <a:r>
                        <a:rPr lang="de-DE" dirty="0" smtClean="0"/>
                        <a:t>.)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>
                        <a:alpha val="54902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dirty="0" smtClean="0"/>
                        <a:t>Klasse 5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7" name="Gerade Verbindung 6"/>
          <p:cNvCxnSpPr/>
          <p:nvPr/>
        </p:nvCxnSpPr>
        <p:spPr>
          <a:xfrm>
            <a:off x="1979712" y="5517232"/>
            <a:ext cx="2304256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1979712" y="4797152"/>
            <a:ext cx="2304256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1979712" y="4077072"/>
            <a:ext cx="2304256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4283968" y="4797152"/>
            <a:ext cx="2304256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4283968" y="4077072"/>
            <a:ext cx="2304256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6588224" y="4077072"/>
            <a:ext cx="2304256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492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altLang="de-DE" kern="0" dirty="0" smtClean="0">
                <a:solidFill>
                  <a:srgbClr val="002060"/>
                </a:solidFill>
              </a:rPr>
              <a:t>Latein als erste, als zweite, als dritte Fremdsprache</a:t>
            </a:r>
            <a:endParaRPr lang="de-DE" altLang="de-DE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28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7" t="19509" r="3571" b="5534"/>
          <a:stretch/>
        </p:blipFill>
        <p:spPr>
          <a:xfrm>
            <a:off x="142875" y="1772817"/>
            <a:ext cx="8824032" cy="4320480"/>
          </a:xfrm>
          <a:prstGeom prst="rect">
            <a:avLst/>
          </a:prstGeom>
        </p:spPr>
      </p:pic>
      <p:sp>
        <p:nvSpPr>
          <p:cNvPr id="4" name="Abgerundetes Rechteck 3"/>
          <p:cNvSpPr/>
          <p:nvPr/>
        </p:nvSpPr>
        <p:spPr>
          <a:xfrm>
            <a:off x="2592569" y="1772817"/>
            <a:ext cx="1800200" cy="576064"/>
          </a:xfrm>
          <a:prstGeom prst="roundRect">
            <a:avLst/>
          </a:prstGeom>
          <a:noFill/>
          <a:ln w="38100">
            <a:solidFill>
              <a:srgbClr val="0FEB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bgerundetes Rechteck 7"/>
          <p:cNvSpPr/>
          <p:nvPr/>
        </p:nvSpPr>
        <p:spPr>
          <a:xfrm>
            <a:off x="1187624" y="3320988"/>
            <a:ext cx="1800200" cy="216023"/>
          </a:xfrm>
          <a:prstGeom prst="roundRect">
            <a:avLst/>
          </a:prstGeom>
          <a:noFill/>
          <a:ln w="38100">
            <a:solidFill>
              <a:srgbClr val="0FEB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4598144" y="5361632"/>
            <a:ext cx="477912" cy="288032"/>
          </a:xfrm>
          <a:prstGeom prst="roundRect">
            <a:avLst/>
          </a:prstGeom>
          <a:noFill/>
          <a:ln w="38100">
            <a:solidFill>
              <a:srgbClr val="0FEB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s Rechteck 9"/>
          <p:cNvSpPr/>
          <p:nvPr/>
        </p:nvSpPr>
        <p:spPr>
          <a:xfrm>
            <a:off x="5436096" y="5359796"/>
            <a:ext cx="477912" cy="288032"/>
          </a:xfrm>
          <a:prstGeom prst="roundRect">
            <a:avLst/>
          </a:prstGeom>
          <a:noFill/>
          <a:ln w="38100">
            <a:solidFill>
              <a:srgbClr val="0FEB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316" y="-5928"/>
            <a:ext cx="9139684" cy="649288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www.bildungsplaene-bw.de</a:t>
            </a:r>
            <a:endParaRPr kumimoji="0" lang="de-DE" altLang="de-DE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6065390" y="5368180"/>
            <a:ext cx="1026889" cy="288032"/>
          </a:xfrm>
          <a:prstGeom prst="roundRect">
            <a:avLst/>
          </a:prstGeom>
          <a:noFill/>
          <a:ln w="38100">
            <a:solidFill>
              <a:srgbClr val="0FEB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857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41" y="765920"/>
            <a:ext cx="4223544" cy="582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316" y="-5928"/>
            <a:ext cx="9139684" cy="649288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www.bildungsplaene-bw.de</a:t>
            </a:r>
            <a:endParaRPr kumimoji="0" lang="de-DE" altLang="de-DE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" name="Pfeil nach rechts 1"/>
          <p:cNvSpPr/>
          <p:nvPr/>
        </p:nvSpPr>
        <p:spPr>
          <a:xfrm>
            <a:off x="899592" y="1340768"/>
            <a:ext cx="1368649" cy="2160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03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79" y="836712"/>
            <a:ext cx="8457157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316" y="-5928"/>
            <a:ext cx="9139684" cy="649288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www.bildungsplaene-bw.de</a:t>
            </a:r>
            <a:endParaRPr kumimoji="0" lang="de-DE" altLang="de-DE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784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16" y="-5928"/>
            <a:ext cx="9139684" cy="649288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Leitgedanken zum Kompetenzerwerb</a:t>
            </a:r>
            <a:endParaRPr kumimoji="0" lang="de-DE" altLang="de-DE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9512" y="1268760"/>
            <a:ext cx="885698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1.1	Bildungswert des Faches</a:t>
            </a:r>
          </a:p>
          <a:p>
            <a:pPr>
              <a:spcAft>
                <a:spcPts val="600"/>
              </a:spcAft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1.2	Kompetenzen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1.3	Didaktische Hinweise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16" y="-5928"/>
            <a:ext cx="9139684" cy="649288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Leitgedanken zum Kompetenzerwerb</a:t>
            </a:r>
            <a:endParaRPr kumimoji="0" lang="de-DE" altLang="de-DE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9512" y="1268760"/>
            <a:ext cx="8856984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1.1	Bildungswert des Faches</a:t>
            </a:r>
          </a:p>
          <a:p>
            <a:pPr marL="898525" defTabSz="12573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Aktualität des Faches</a:t>
            </a:r>
          </a:p>
          <a:p>
            <a:pPr marL="898525" defTabSz="12573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Bildung durch Sprache</a:t>
            </a:r>
          </a:p>
          <a:p>
            <a:pPr marL="898525" defTabSz="12573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Bildung durch Literatur</a:t>
            </a:r>
          </a:p>
          <a:p>
            <a:pPr marL="898525" defTabSz="12573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Persönlichkeitsentwicklung</a:t>
            </a:r>
          </a:p>
          <a:p>
            <a:pPr marL="898525" defTabSz="12573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Beitrag des Faches zu den Leitperspektiven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34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16" y="-5928"/>
            <a:ext cx="9139684" cy="649288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Leitgedanken zum Kompetenzerwerb</a:t>
            </a:r>
            <a:endParaRPr kumimoji="0" lang="de-DE" altLang="de-DE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9512" y="1268760"/>
            <a:ext cx="885698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1.2	Kompetenzen</a:t>
            </a:r>
          </a:p>
          <a:p>
            <a:pPr marL="1338263" indent="-358775" defTabSz="12573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Reflektierende Sprachbetrachtung</a:t>
            </a:r>
          </a:p>
          <a:p>
            <a:pPr marL="1338263" indent="-358775" defTabSz="12573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Text-und Literaturkompetenz</a:t>
            </a:r>
          </a:p>
          <a:p>
            <a:pPr marL="1338263" indent="-358775" defTabSz="12573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Interkulturelle Kompetenz</a:t>
            </a:r>
          </a:p>
          <a:p>
            <a:pPr marL="1338263" indent="-358775" defTabSz="12573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Methodenkompetenz</a:t>
            </a:r>
          </a:p>
          <a:p>
            <a:pPr marL="1338263" indent="-358775" defTabSz="12573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Personal- und Sozialkompetenz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27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492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altLang="de-DE" kern="0" dirty="0" smtClean="0">
                <a:solidFill>
                  <a:srgbClr val="002060"/>
                </a:solidFill>
              </a:rPr>
              <a:t>Konzeption</a:t>
            </a:r>
            <a:endParaRPr lang="de-DE" altLang="de-DE" kern="0" dirty="0">
              <a:solidFill>
                <a:srgbClr val="002060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4716015" y="1628800"/>
            <a:ext cx="4069085" cy="46805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2800" b="1" dirty="0" smtClean="0">
                <a:solidFill>
                  <a:srgbClr val="FFFF00"/>
                </a:solidFill>
              </a:rPr>
              <a:t>Plan für das achtjährige Gymnasium</a:t>
            </a:r>
          </a:p>
          <a:p>
            <a:endParaRPr lang="de-DE" sz="2200" dirty="0" smtClean="0">
              <a:solidFill>
                <a:srgbClr val="FFFF00"/>
              </a:solidFill>
            </a:endParaRPr>
          </a:p>
          <a:p>
            <a:r>
              <a:rPr lang="de-DE" sz="2200" dirty="0" smtClean="0">
                <a:solidFill>
                  <a:srgbClr val="FFFF00"/>
                </a:solidFill>
              </a:rPr>
              <a:t>Eine für alle gleiche Niveaustufe führt zu einem Abschluss</a:t>
            </a:r>
          </a:p>
          <a:p>
            <a:endParaRPr lang="de-DE" sz="2200" dirty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200" dirty="0" smtClean="0">
                <a:solidFill>
                  <a:srgbClr val="FFFF00"/>
                </a:solidFill>
              </a:rPr>
              <a:t>Abitur</a:t>
            </a:r>
            <a:endParaRPr lang="de-DE" sz="2200" dirty="0">
              <a:solidFill>
                <a:srgbClr val="FFFF00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251520" y="1628800"/>
            <a:ext cx="4069085" cy="4680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2800" b="1" dirty="0" smtClean="0">
                <a:solidFill>
                  <a:schemeClr val="bg1">
                    <a:lumMod val="95000"/>
                  </a:schemeClr>
                </a:solidFill>
              </a:rPr>
              <a:t>Gemeinsamer Plan</a:t>
            </a:r>
          </a:p>
          <a:p>
            <a:endParaRPr lang="de-DE" sz="2400" dirty="0">
              <a:solidFill>
                <a:schemeClr val="bg1">
                  <a:lumMod val="95000"/>
                </a:schemeClr>
              </a:solidFill>
            </a:endParaRPr>
          </a:p>
          <a:p>
            <a:endParaRPr lang="de-DE" sz="220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sz="2200" smtClean="0">
                <a:solidFill>
                  <a:schemeClr val="bg1">
                    <a:lumMod val="95000"/>
                  </a:schemeClr>
                </a:solidFill>
              </a:rPr>
              <a:t>Unterschiedliche </a:t>
            </a:r>
            <a:r>
              <a:rPr lang="de-DE" sz="2200" dirty="0" smtClean="0">
                <a:solidFill>
                  <a:schemeClr val="bg1">
                    <a:lumMod val="95000"/>
                  </a:schemeClr>
                </a:solidFill>
              </a:rPr>
              <a:t>Niveaustufen führen zu unterschiedlichen Abschlüssen</a:t>
            </a:r>
          </a:p>
          <a:p>
            <a:endParaRPr lang="de-DE" sz="2200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 smtClean="0">
                <a:solidFill>
                  <a:schemeClr val="bg1">
                    <a:lumMod val="95000"/>
                  </a:schemeClr>
                </a:solidFill>
              </a:rPr>
              <a:t>Hauptschule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>
                <a:solidFill>
                  <a:schemeClr val="bg1">
                    <a:lumMod val="95000"/>
                  </a:schemeClr>
                </a:solidFill>
              </a:rPr>
              <a:t>m</a:t>
            </a:r>
            <a:r>
              <a:rPr lang="de-DE" sz="2200" dirty="0" smtClean="0">
                <a:solidFill>
                  <a:schemeClr val="bg1">
                    <a:lumMod val="95000"/>
                  </a:schemeClr>
                </a:solidFill>
              </a:rPr>
              <a:t>ittlerer Schulabschluss (Werkrealschule, Realschule)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 smtClean="0">
                <a:solidFill>
                  <a:schemeClr val="bg1">
                    <a:lumMod val="95000"/>
                  </a:schemeClr>
                </a:solidFill>
              </a:rPr>
              <a:t>Abitur</a:t>
            </a:r>
            <a:endParaRPr lang="de-DE" sz="2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5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16" y="-5928"/>
            <a:ext cx="9139684" cy="649288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Leitgedanken zum Kompetenzerwerb</a:t>
            </a:r>
            <a:endParaRPr kumimoji="0" lang="de-DE" altLang="de-DE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9512" y="1268760"/>
            <a:ext cx="8856984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1.3	Didaktische Hinweise</a:t>
            </a:r>
          </a:p>
          <a:p>
            <a:pPr marL="1338263" indent="-342900" defTabSz="12573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Spracherwerb</a:t>
            </a:r>
          </a:p>
          <a:p>
            <a:pPr marL="1338263" indent="-342900" defTabSz="12573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Übersetzen</a:t>
            </a:r>
          </a:p>
          <a:p>
            <a:pPr marL="1338263" indent="-342900" defTabSz="12573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Beginn der Originallektüre</a:t>
            </a:r>
          </a:p>
          <a:p>
            <a:pPr marL="1338263" indent="-342900" defTabSz="12573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Arbeits- und Sozialformen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1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41" y="765920"/>
            <a:ext cx="4223544" cy="582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316" y="-5928"/>
            <a:ext cx="9139684" cy="649288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www.bildungsplaene-bw.de</a:t>
            </a:r>
            <a:endParaRPr kumimoji="0" lang="de-DE" altLang="de-DE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" name="Pfeil nach rechts 1"/>
          <p:cNvSpPr/>
          <p:nvPr/>
        </p:nvSpPr>
        <p:spPr>
          <a:xfrm>
            <a:off x="899592" y="1524539"/>
            <a:ext cx="1368649" cy="2160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35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06" y="1484784"/>
            <a:ext cx="8180988" cy="410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316" y="-5928"/>
            <a:ext cx="9139684" cy="649288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altLang="de-DE" kern="0" dirty="0" smtClean="0">
                <a:solidFill>
                  <a:srgbClr val="002060"/>
                </a:solidFill>
              </a:rPr>
              <a:t>www.bildungsplaene-bw.de</a:t>
            </a:r>
            <a:endParaRPr lang="de-DE" altLang="de-DE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6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928688"/>
            <a:ext cx="73818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316" y="-5928"/>
            <a:ext cx="9139684" cy="649288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altLang="de-DE" kern="0" dirty="0" smtClean="0">
                <a:solidFill>
                  <a:srgbClr val="002060"/>
                </a:solidFill>
              </a:rPr>
              <a:t>www.bildungsplaene-bw.de</a:t>
            </a:r>
            <a:endParaRPr lang="de-DE" altLang="de-DE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16" y="-5928"/>
            <a:ext cx="9139684" cy="649288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de-DE" altLang="de-DE" kern="0" dirty="0" smtClean="0">
                <a:solidFill>
                  <a:srgbClr val="002060"/>
                </a:solidFill>
              </a:rPr>
              <a:t>Prozessbezogene Kompetenzen</a:t>
            </a:r>
            <a:endParaRPr lang="de-DE" altLang="de-DE" kern="0" dirty="0">
              <a:solidFill>
                <a:srgbClr val="00206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43508" y="1878191"/>
            <a:ext cx="8856984" cy="310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Prozessbezogene Kompetenzen werden</a:t>
            </a:r>
          </a:p>
          <a:p>
            <a:pPr marL="1257300" lvl="2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spiralcurricular</a:t>
            </a:r>
          </a:p>
          <a:p>
            <a:pPr marL="1257300" lvl="2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 den gesamten Lernprozess hinweg</a:t>
            </a:r>
          </a:p>
          <a:p>
            <a:pPr marL="1257300" lvl="2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aufeinander aufbauend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erworben und stetig erweitert.</a:t>
            </a:r>
            <a:endParaRPr lang="de-DE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0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16" y="-5928"/>
            <a:ext cx="9139684" cy="649288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de-DE" altLang="de-DE" kern="0" dirty="0" smtClean="0">
                <a:solidFill>
                  <a:srgbClr val="002060"/>
                </a:solidFill>
              </a:rPr>
              <a:t>Prozessbezogene Kompetenzen</a:t>
            </a:r>
            <a:endParaRPr lang="de-DE" altLang="de-DE" kern="0" dirty="0">
              <a:solidFill>
                <a:srgbClr val="00206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9512" y="1268760"/>
            <a:ext cx="885698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	Reflektierende Sprachbetrachtung</a:t>
            </a:r>
          </a:p>
          <a:p>
            <a:pPr>
              <a:spcAft>
                <a:spcPts val="600"/>
              </a:spcAft>
            </a:pPr>
            <a:endParaRPr lang="de-DE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	Text- und Literaturkompetenz</a:t>
            </a:r>
          </a:p>
          <a:p>
            <a:endParaRPr lang="de-DE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	Interkulturelle Kompetenz</a:t>
            </a:r>
          </a:p>
          <a:p>
            <a:endParaRPr lang="de-DE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	Methodenkompetenz</a:t>
            </a:r>
            <a:endParaRPr lang="de-DE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15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16" y="-5928"/>
            <a:ext cx="9139684" cy="649288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de-DE" altLang="de-DE" kern="0" dirty="0" smtClean="0">
                <a:solidFill>
                  <a:srgbClr val="002060"/>
                </a:solidFill>
              </a:rPr>
              <a:t>Prozessbezogene Kompetenzen</a:t>
            </a:r>
            <a:endParaRPr lang="de-DE" altLang="de-DE" kern="0" dirty="0">
              <a:solidFill>
                <a:srgbClr val="00206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9512" y="1268760"/>
            <a:ext cx="8856984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	Reflektierende Sprachbetrachtung</a:t>
            </a:r>
          </a:p>
          <a:p>
            <a:pPr marL="1338263" indent="-342900" defTabSz="12573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zunehmend selbstständige Beschäftigung mit sprachlichen Erscheinungen</a:t>
            </a:r>
          </a:p>
          <a:p>
            <a:pPr marL="1338263" indent="-342900" defTabSz="12573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spiralcurricularer Erwerb metasprachlicher Kompetenz</a:t>
            </a:r>
          </a:p>
          <a:p>
            <a:pPr marL="1338263" indent="-342900" defTabSz="12573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spiralcurriculare Erweiterung der Ausdrucksmöglichkeiten im Deutschen</a:t>
            </a:r>
          </a:p>
          <a:p>
            <a:pPr marL="1338263" indent="-342900" defTabSz="12573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Vergleich mit Deutsch und modernen Fremdsprachen</a:t>
            </a:r>
            <a:endParaRPr lang="de-DE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77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16" y="-5928"/>
            <a:ext cx="9139684" cy="649288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de-DE" altLang="de-DE" kern="0" dirty="0" smtClean="0">
                <a:solidFill>
                  <a:srgbClr val="002060"/>
                </a:solidFill>
              </a:rPr>
              <a:t>Prozessbezogene Kompetenzen</a:t>
            </a:r>
            <a:endParaRPr lang="de-DE" altLang="de-DE" kern="0" dirty="0">
              <a:solidFill>
                <a:srgbClr val="00206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9512" y="1268760"/>
            <a:ext cx="885698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	Text- und Literaturkompetenz</a:t>
            </a:r>
          </a:p>
          <a:p>
            <a:pPr marL="1338263" indent="-342900" defTabSz="12573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Erschließung eines literarischen Textes oder eines Sachtextes</a:t>
            </a:r>
          </a:p>
          <a:p>
            <a:pPr marL="1338263" indent="-342900" defTabSz="12573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Übersetzen, Übersetzungen miteinander vergleichen und kritisch betrachten</a:t>
            </a:r>
          </a:p>
          <a:p>
            <a:pPr marL="1338263" indent="-342900" defTabSz="12573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gattungs- und textsortentypische Merkmale</a:t>
            </a:r>
          </a:p>
          <a:p>
            <a:pPr marL="1338263" indent="-342900" defTabSz="12573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Entstehungsbedingungen und Rezeption antiker Texte</a:t>
            </a:r>
          </a:p>
          <a:p>
            <a:pPr marL="1338263" indent="-342900" defTabSz="12573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Bezug auf die eigene Erfahrungswelt</a:t>
            </a:r>
          </a:p>
          <a:p>
            <a:pPr marL="1338263" indent="-342900" defTabSz="12573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persönlicher Bezug zum Text</a:t>
            </a:r>
            <a:endParaRPr lang="de-DE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84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16" y="-5928"/>
            <a:ext cx="9139684" cy="649288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de-DE" altLang="de-DE" kern="0" dirty="0" smtClean="0">
                <a:solidFill>
                  <a:srgbClr val="002060"/>
                </a:solidFill>
              </a:rPr>
              <a:t>Prozessbezogene Kompetenzen</a:t>
            </a:r>
            <a:endParaRPr lang="de-DE" altLang="de-DE" kern="0" dirty="0">
              <a:solidFill>
                <a:srgbClr val="00206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9512" y="1268760"/>
            <a:ext cx="8856984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	Interkulturelle Kompetenz</a:t>
            </a:r>
          </a:p>
          <a:p>
            <a:pPr marL="1338263" indent="-342900" defTabSz="12573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kulturelles Erbe der Römer</a:t>
            </a:r>
          </a:p>
          <a:p>
            <a:pPr marL="1338263" indent="-342900" defTabSz="12573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Denken, Handeln und Fühlen von Menschen zu unterschiedlichen Zeiten</a:t>
            </a:r>
          </a:p>
          <a:p>
            <a:pPr marL="1338263" indent="-342900" defTabSz="12573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Reflexion über eigene und fremde Einstellungen gegenüber zunächst Unbekanntem</a:t>
            </a:r>
          </a:p>
          <a:p>
            <a:pPr marL="1338263" indent="-342900" defTabSz="12573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Normen, Wertvorstellungen, Rollenbilder</a:t>
            </a:r>
          </a:p>
          <a:p>
            <a:pPr marL="1338263" indent="-342900" defTabSz="12573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menschliche Grundsituationen</a:t>
            </a:r>
          </a:p>
        </p:txBody>
      </p:sp>
    </p:spTree>
    <p:extLst>
      <p:ext uri="{BB962C8B-B14F-4D97-AF65-F5344CB8AC3E}">
        <p14:creationId xmlns:p14="http://schemas.microsoft.com/office/powerpoint/2010/main" val="411151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16" y="-5928"/>
            <a:ext cx="9139684" cy="649288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de-DE" altLang="de-DE" kern="0" dirty="0" smtClean="0">
                <a:solidFill>
                  <a:srgbClr val="002060"/>
                </a:solidFill>
              </a:rPr>
              <a:t>Prozessbezogene Kompetenzen</a:t>
            </a:r>
            <a:endParaRPr lang="de-DE" altLang="de-DE" kern="0" dirty="0">
              <a:solidFill>
                <a:srgbClr val="00206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9512" y="1268760"/>
            <a:ext cx="8856984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	Methodenkompetenz</a:t>
            </a:r>
          </a:p>
          <a:p>
            <a:pPr marL="1338263" indent="-342900" defTabSz="12573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Entwicklung metakognitiver Fertigkeiten</a:t>
            </a:r>
          </a:p>
          <a:p>
            <a:pPr marL="1338263" indent="-342900" defTabSz="12573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und Anwendung von Lernmethoden</a:t>
            </a:r>
          </a:p>
          <a:p>
            <a:pPr marL="1338263" indent="-342900" defTabSz="12573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Einsatz geeigneter Hilfsmittel</a:t>
            </a:r>
          </a:p>
          <a:p>
            <a:pPr marL="1338263" indent="-342900" defTabSz="12573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</a:t>
            </a:r>
          </a:p>
          <a:p>
            <a:pPr marL="1338263" indent="-342900" defTabSz="12573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strukturierte, anschauliche und adressatengerechte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9113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30" y="0"/>
            <a:ext cx="9141870" cy="6492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altLang="de-DE" kern="0" dirty="0" smtClean="0">
                <a:solidFill>
                  <a:srgbClr val="002060"/>
                </a:solidFill>
              </a:rPr>
              <a:t>Auftrag</a:t>
            </a:r>
            <a:endParaRPr lang="de-DE" altLang="de-DE" kern="0" dirty="0">
              <a:solidFill>
                <a:srgbClr val="00206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556792"/>
            <a:ext cx="8568952" cy="4680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altLang="de-D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Rahmenvorgaben</a:t>
            </a: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alt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alt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Stundenkontingent für das Gymnasium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altLang="de-D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drei Viertel der Zeit: 	</a:t>
            </a:r>
            <a:r>
              <a:rPr lang="de-DE" altLang="de-DE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Kerncurriculum</a:t>
            </a:r>
            <a:r>
              <a:rPr lang="de-DE" altLang="de-D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abgebildet im 					Bildungsplan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altLang="de-D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ein Viertel der Zeit:	</a:t>
            </a:r>
            <a:r>
              <a:rPr lang="de-DE" altLang="de-DE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Schulcurriculum</a:t>
            </a:r>
            <a:r>
              <a:rPr lang="de-DE" altLang="de-D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an den Schulen 				zu erstellen </a:t>
            </a:r>
            <a:r>
              <a:rPr lang="de-DE" sz="2600" b="1" dirty="0" smtClean="0">
                <a:latin typeface="Arial"/>
              </a:rPr>
              <a:t>→</a:t>
            </a:r>
            <a:r>
              <a:rPr lang="de-DE" sz="2600" dirty="0" smtClean="0">
                <a:latin typeface="Arial"/>
              </a:rPr>
              <a:t> </a:t>
            </a:r>
            <a:r>
              <a:rPr lang="de-DE" sz="2600" i="1" dirty="0" smtClean="0">
                <a:latin typeface="Arial"/>
              </a:rPr>
              <a:t>„Üben“</a:t>
            </a:r>
            <a:endParaRPr lang="de-DE" altLang="de-DE" sz="2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altLang="de-DE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alt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Verankerung der Leitperspektiven</a:t>
            </a:r>
          </a:p>
          <a:p>
            <a:pPr marL="0" indent="0">
              <a:buNone/>
            </a:pPr>
            <a:endParaRPr lang="de-DE" altLang="de-DE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alt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spiralcurricularer Aufbau</a:t>
            </a:r>
            <a:endParaRPr lang="de-DE" alt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11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41" y="765920"/>
            <a:ext cx="4223544" cy="582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316" y="-5928"/>
            <a:ext cx="9139684" cy="649288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altLang="de-DE" kern="0" dirty="0" smtClean="0">
                <a:solidFill>
                  <a:srgbClr val="002060"/>
                </a:solidFill>
              </a:rPr>
              <a:t>www.bildungsplaene-bw.de</a:t>
            </a:r>
            <a:endParaRPr lang="de-DE" altLang="de-DE" kern="0" dirty="0">
              <a:solidFill>
                <a:srgbClr val="002060"/>
              </a:solidFill>
            </a:endParaRPr>
          </a:p>
        </p:txBody>
      </p:sp>
      <p:sp>
        <p:nvSpPr>
          <p:cNvPr id="2" name="Pfeil nach rechts 1"/>
          <p:cNvSpPr/>
          <p:nvPr/>
        </p:nvSpPr>
        <p:spPr>
          <a:xfrm>
            <a:off x="899591" y="1916832"/>
            <a:ext cx="1368649" cy="2160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90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28675"/>
            <a:ext cx="743902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316" y="-5928"/>
            <a:ext cx="9139684" cy="649288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altLang="de-DE" kern="0" dirty="0" smtClean="0">
                <a:solidFill>
                  <a:srgbClr val="002060"/>
                </a:solidFill>
              </a:rPr>
              <a:t>www.bildungsplaene-bw.de</a:t>
            </a:r>
            <a:endParaRPr lang="de-DE" altLang="de-DE" kern="0" dirty="0">
              <a:solidFill>
                <a:srgbClr val="002060"/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683568" y="1988840"/>
            <a:ext cx="2232248" cy="1440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2699792" y="4921797"/>
            <a:ext cx="432048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683568" y="3284984"/>
            <a:ext cx="1656184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mit Pfeil 6"/>
          <p:cNvCxnSpPr>
            <a:stCxn id="5" idx="1"/>
            <a:endCxn id="6" idx="5"/>
          </p:cNvCxnSpPr>
          <p:nvPr/>
        </p:nvCxnSpPr>
        <p:spPr>
          <a:xfrm flipH="1" flipV="1">
            <a:off x="2097209" y="3653760"/>
            <a:ext cx="665855" cy="13207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6372200" y="1421160"/>
            <a:ext cx="1919313" cy="1440160"/>
          </a:xfrm>
          <a:prstGeom prst="ellipse">
            <a:avLst/>
          </a:prstGeom>
          <a:noFill/>
          <a:ln w="38100">
            <a:solidFill>
              <a:srgbClr val="5AF9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845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316" y="-5928"/>
            <a:ext cx="9139684" cy="649288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altLang="de-DE" kern="0" dirty="0" smtClean="0">
                <a:solidFill>
                  <a:srgbClr val="002060"/>
                </a:solidFill>
              </a:rPr>
              <a:t>www.bildungsplaene-bw.de</a:t>
            </a:r>
            <a:endParaRPr lang="de-DE" altLang="de-DE" kern="0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74" y="1976081"/>
            <a:ext cx="8964045" cy="313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mit Pfeil 6"/>
          <p:cNvCxnSpPr/>
          <p:nvPr/>
        </p:nvCxnSpPr>
        <p:spPr>
          <a:xfrm flipH="1" flipV="1">
            <a:off x="2411760" y="2924944"/>
            <a:ext cx="953888" cy="146478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H="1">
            <a:off x="2411760" y="4389724"/>
            <a:ext cx="1296144" cy="501748"/>
          </a:xfrm>
          <a:prstGeom prst="straightConnector1">
            <a:avLst/>
          </a:prstGeom>
          <a:ln w="38100">
            <a:solidFill>
              <a:srgbClr val="0FEB2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3893675" y="4472129"/>
            <a:ext cx="0" cy="9010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087" y="5373216"/>
            <a:ext cx="40671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90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78" y="1280597"/>
            <a:ext cx="8676310" cy="524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316" y="-5928"/>
            <a:ext cx="9139684" cy="649288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altLang="de-DE" kern="0" dirty="0" smtClean="0">
                <a:solidFill>
                  <a:srgbClr val="002060"/>
                </a:solidFill>
              </a:rPr>
              <a:t>www.bildungsplaene-bw.de</a:t>
            </a:r>
            <a:endParaRPr lang="de-DE" altLang="de-DE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3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16" y="-5928"/>
            <a:ext cx="9139684" cy="649288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de-DE" altLang="de-DE" kern="0" dirty="0" smtClean="0">
                <a:solidFill>
                  <a:srgbClr val="002060"/>
                </a:solidFill>
              </a:rPr>
              <a:t>Inhaltsbezogene Kompetenzen</a:t>
            </a:r>
            <a:endParaRPr lang="de-DE" altLang="de-DE" kern="0" dirty="0">
              <a:solidFill>
                <a:srgbClr val="00206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9512" y="1268760"/>
            <a:ext cx="8856984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Innerhalb der Standardstufen</a:t>
            </a:r>
          </a:p>
          <a:p>
            <a:pPr>
              <a:spcAft>
                <a:spcPts val="600"/>
              </a:spcAft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Latein 1. FS:	Klassen 5/6, 7/8, 9/10, 11/12</a:t>
            </a:r>
            <a:endParaRPr lang="de-DE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Latein 2. FS	Klassen 6/7/8, 9/10, 11/12</a:t>
            </a:r>
          </a:p>
          <a:p>
            <a:pPr>
              <a:spcAft>
                <a:spcPts val="600"/>
              </a:spcAft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Latein 3. FS	Klassen 8/9/10, 11/12</a:t>
            </a:r>
          </a:p>
          <a:p>
            <a:pPr>
              <a:spcAft>
                <a:spcPts val="600"/>
              </a:spcAft>
            </a:pPr>
            <a:r>
              <a:rPr lang="de-D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 den bekannten Arbeitsbereichen angeordnet:</a:t>
            </a:r>
          </a:p>
          <a:p>
            <a:pPr lvl="2" defTabSz="522288">
              <a:spcAft>
                <a:spcPts val="600"/>
              </a:spcAft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	Wortschatz</a:t>
            </a:r>
          </a:p>
          <a:p>
            <a:pPr lvl="2" defTabSz="522288">
              <a:spcAft>
                <a:spcPts val="600"/>
              </a:spcAft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	Satzlehre</a:t>
            </a:r>
          </a:p>
          <a:p>
            <a:pPr lvl="2" defTabSz="522288">
              <a:spcAft>
                <a:spcPts val="600"/>
              </a:spcAft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	Formenlehre</a:t>
            </a:r>
          </a:p>
          <a:p>
            <a:pPr lvl="2" defTabSz="522288">
              <a:spcAft>
                <a:spcPts val="600"/>
              </a:spcAft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	Texte und Literatur</a:t>
            </a:r>
          </a:p>
          <a:p>
            <a:pPr lvl="2" defTabSz="522288">
              <a:spcAft>
                <a:spcPts val="600"/>
              </a:spcAft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	Antike Kultur</a:t>
            </a:r>
            <a:endParaRPr lang="de-DE" sz="3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45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16" y="-5928"/>
            <a:ext cx="9139684" cy="649288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de-DE" altLang="de-DE" kern="0" dirty="0" smtClean="0">
                <a:solidFill>
                  <a:srgbClr val="002060"/>
                </a:solidFill>
              </a:rPr>
              <a:t>Inhaltsbezogene Kompetenzen</a:t>
            </a:r>
            <a:endParaRPr lang="de-DE" altLang="de-DE" kern="0" dirty="0">
              <a:solidFill>
                <a:srgbClr val="00206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9512" y="1268760"/>
            <a:ext cx="88569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Innerhalb der Standardstufen</a:t>
            </a:r>
          </a:p>
          <a:p>
            <a:pPr>
              <a:spcAft>
                <a:spcPts val="600"/>
              </a:spcAft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Latein 1. FS:	Klassen 5/6, 7/8, 9/10, 11/12</a:t>
            </a:r>
            <a:endParaRPr lang="de-DE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Latein 2. FS	Klassen 6/7/8, 9/10, 11/12</a:t>
            </a:r>
          </a:p>
          <a:p>
            <a:pPr>
              <a:spcAft>
                <a:spcPts val="600"/>
              </a:spcAft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Latein 3. FS	Klassen 8/9/10, 11/12</a:t>
            </a:r>
          </a:p>
          <a:p>
            <a:pPr>
              <a:spcAft>
                <a:spcPts val="600"/>
              </a:spcAft>
            </a:pPr>
            <a:r>
              <a:rPr lang="de-D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spiralcurricular dargestellt</a:t>
            </a:r>
            <a:endParaRPr lang="de-DE" sz="3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3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41" y="765920"/>
            <a:ext cx="4223544" cy="582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316" y="-5928"/>
            <a:ext cx="9139684" cy="649288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altLang="de-DE" kern="0" dirty="0" smtClean="0">
                <a:solidFill>
                  <a:srgbClr val="002060"/>
                </a:solidFill>
              </a:rPr>
              <a:t>www.bildungsplaene-bw.de</a:t>
            </a:r>
            <a:endParaRPr lang="de-DE" altLang="de-DE" kern="0" dirty="0">
              <a:solidFill>
                <a:srgbClr val="002060"/>
              </a:solidFill>
            </a:endParaRPr>
          </a:p>
        </p:txBody>
      </p:sp>
      <p:sp>
        <p:nvSpPr>
          <p:cNvPr id="2" name="Pfeil nach rechts 1"/>
          <p:cNvSpPr/>
          <p:nvPr/>
        </p:nvSpPr>
        <p:spPr>
          <a:xfrm>
            <a:off x="948621" y="6237312"/>
            <a:ext cx="1368649" cy="2160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804863"/>
            <a:ext cx="73914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316" y="-5928"/>
            <a:ext cx="9139684" cy="649288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altLang="de-DE" kern="0" dirty="0" smtClean="0">
                <a:solidFill>
                  <a:srgbClr val="002060"/>
                </a:solidFill>
              </a:rPr>
              <a:t>www.bildungsplaene-bw.de</a:t>
            </a:r>
            <a:endParaRPr lang="de-DE" altLang="de-DE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5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16" y="-5928"/>
            <a:ext cx="9139684" cy="649288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de-DE" altLang="de-DE" kern="0" dirty="0" smtClean="0">
                <a:solidFill>
                  <a:srgbClr val="002060"/>
                </a:solidFill>
              </a:rPr>
              <a:t>Operatoren</a:t>
            </a:r>
            <a:endParaRPr lang="de-DE" altLang="de-DE" kern="0" dirty="0">
              <a:solidFill>
                <a:srgbClr val="00206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9512" y="1268760"/>
            <a:ext cx="8856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Operatoren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gelten für die Arbeit in allen Standardstufen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definieren die jeweiligen Anforderungen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sollen im Sinne des Spiralcurriculums auch in Lernerfolgskontrollen angewendet werden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ersetzen (noch) nicht die Operatoren für Prüfungsaufgaben</a:t>
            </a:r>
            <a:endParaRPr lang="de-DE" sz="3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98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16" y="-5928"/>
            <a:ext cx="9139684" cy="649288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de-DE" altLang="de-DE" kern="0" dirty="0" smtClean="0">
                <a:solidFill>
                  <a:srgbClr val="002060"/>
                </a:solidFill>
              </a:rPr>
              <a:t>Operatoren</a:t>
            </a:r>
            <a:endParaRPr lang="de-DE" altLang="de-DE" kern="0" dirty="0">
              <a:solidFill>
                <a:srgbClr val="00206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" y="1662113"/>
            <a:ext cx="6603386" cy="43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4"/>
          <p:cNvCxnSpPr/>
          <p:nvPr/>
        </p:nvCxnSpPr>
        <p:spPr>
          <a:xfrm>
            <a:off x="467544" y="2996952"/>
            <a:ext cx="2160240" cy="0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4236673" y="2060848"/>
            <a:ext cx="695367" cy="0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2267197" y="3573016"/>
            <a:ext cx="1393172" cy="0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2313789" y="3841700"/>
            <a:ext cx="1025384" cy="0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bgerundetes Rechteck 13"/>
          <p:cNvSpPr/>
          <p:nvPr/>
        </p:nvSpPr>
        <p:spPr>
          <a:xfrm>
            <a:off x="6156176" y="2204864"/>
            <a:ext cx="2808312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zunächst unter Anleitung, danach Anwendung der eingeführten Methoden</a:t>
            </a:r>
            <a:endParaRPr lang="de-DE" dirty="0"/>
          </a:p>
        </p:txBody>
      </p:sp>
      <p:sp>
        <p:nvSpPr>
          <p:cNvPr id="16" name="Abgerundetes Rechteck 15"/>
          <p:cNvSpPr/>
          <p:nvPr/>
        </p:nvSpPr>
        <p:spPr>
          <a:xfrm>
            <a:off x="6156176" y="3176972"/>
            <a:ext cx="2808312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unterschiedliche Möglichkeiten</a:t>
            </a:r>
            <a:endParaRPr lang="de-DE" dirty="0"/>
          </a:p>
        </p:txBody>
      </p:sp>
      <p:sp>
        <p:nvSpPr>
          <p:cNvPr id="17" name="Abgerundetes Rechteck 16"/>
          <p:cNvSpPr/>
          <p:nvPr/>
        </p:nvSpPr>
        <p:spPr>
          <a:xfrm>
            <a:off x="6172302" y="4149080"/>
            <a:ext cx="2808312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Art der Formulierung ist nicht vorgeschrieben: mündlich oder schriftlich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172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63744" y="1844824"/>
            <a:ext cx="8684368" cy="14401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Ministerium für Jugend, Kultus und Sport</a:t>
            </a:r>
          </a:p>
          <a:p>
            <a:pPr algn="ctr"/>
            <a:endParaRPr lang="de-DE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39552" y="2420888"/>
            <a:ext cx="3960440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Referent für jedes Fach</a:t>
            </a:r>
            <a:endParaRPr lang="de-D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763224" y="2420888"/>
            <a:ext cx="3960440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Referent für jede Leitperspektive</a:t>
            </a:r>
            <a:endParaRPr lang="de-D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4605928" y="2780928"/>
            <a:ext cx="0" cy="122413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329876" y="4149080"/>
            <a:ext cx="8684368" cy="1800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33000">
                <a:schemeClr val="bg1">
                  <a:lumMod val="50000"/>
                </a:schemeClr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Landesinstitut für Schulentwicklung</a:t>
            </a:r>
          </a:p>
          <a:p>
            <a:pPr algn="ctr"/>
            <a:endParaRPr lang="de-DE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561812" y="3392996"/>
            <a:ext cx="2088232" cy="3240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rgbClr val="F4E7ED">
                    <a:lumMod val="25000"/>
                  </a:srgbClr>
                </a:solidFill>
              </a:rPr>
              <a:t>Auftrag, Kontrolle</a:t>
            </a:r>
            <a:endParaRPr lang="de-DE" b="1" dirty="0">
              <a:solidFill>
                <a:srgbClr val="F4E7ED">
                  <a:lumMod val="25000"/>
                </a:srgbClr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755576" y="4869160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Kommissionen für die Entwicklung  der Fachpläne</a:t>
            </a:r>
            <a:endParaRPr lang="de-DE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Gerade Verbindung mit Pfeil 22"/>
          <p:cNvCxnSpPr/>
          <p:nvPr/>
        </p:nvCxnSpPr>
        <p:spPr>
          <a:xfrm flipV="1">
            <a:off x="4283968" y="4725144"/>
            <a:ext cx="1152128" cy="648072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endCxn id="38" idx="1"/>
          </p:cNvCxnSpPr>
          <p:nvPr/>
        </p:nvCxnSpPr>
        <p:spPr>
          <a:xfrm flipV="1">
            <a:off x="4257288" y="5079087"/>
            <a:ext cx="1183352" cy="327630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endCxn id="39" idx="1"/>
          </p:cNvCxnSpPr>
          <p:nvPr/>
        </p:nvCxnSpPr>
        <p:spPr>
          <a:xfrm>
            <a:off x="4283968" y="5373216"/>
            <a:ext cx="1152128" cy="59814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4283968" y="5403123"/>
            <a:ext cx="1152128" cy="365549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/>
          <p:cNvSpPr/>
          <p:nvPr/>
        </p:nvSpPr>
        <p:spPr>
          <a:xfrm>
            <a:off x="5436096" y="4581128"/>
            <a:ext cx="3384376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B13F9A">
                    <a:lumMod val="50000"/>
                  </a:srgbClr>
                </a:solidFill>
                <a:cs typeface="Arial" panose="020B0604020202020204" pitchFamily="34" charset="0"/>
              </a:rPr>
              <a:t>Leitgedanken</a:t>
            </a:r>
            <a:endParaRPr lang="de-DE" b="1" dirty="0">
              <a:solidFill>
                <a:srgbClr val="B13F9A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5440640" y="4935071"/>
            <a:ext cx="3384376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B13F9A">
                    <a:lumMod val="50000"/>
                  </a:srgbClr>
                </a:solidFill>
                <a:cs typeface="Arial" panose="020B0604020202020204" pitchFamily="34" charset="0"/>
              </a:rPr>
              <a:t>prozessbezogene Kompetenzen</a:t>
            </a:r>
            <a:endParaRPr lang="de-DE" sz="2000" b="1" dirty="0">
              <a:solidFill>
                <a:srgbClr val="B13F9A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5436096" y="5289014"/>
            <a:ext cx="3384376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B13F9A">
                    <a:lumMod val="50000"/>
                  </a:srgbClr>
                </a:solidFill>
              </a:rPr>
              <a:t>inhaltsbezogene Kompetenzen</a:t>
            </a:r>
            <a:endParaRPr lang="de-DE" b="1" dirty="0">
              <a:solidFill>
                <a:srgbClr val="B13F9A">
                  <a:lumMod val="50000"/>
                </a:srgbClr>
              </a:solidFill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5440640" y="5624656"/>
            <a:ext cx="3384376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B13F9A">
                    <a:lumMod val="50000"/>
                  </a:srgbClr>
                </a:solidFill>
              </a:rPr>
              <a:t>Operatoren</a:t>
            </a:r>
            <a:endParaRPr lang="de-DE" b="1" dirty="0">
              <a:solidFill>
                <a:srgbClr val="B13F9A">
                  <a:lumMod val="50000"/>
                </a:srgbClr>
              </a:solidFill>
            </a:endParaRPr>
          </a:p>
        </p:txBody>
      </p:sp>
      <p:cxnSp>
        <p:nvCxnSpPr>
          <p:cNvPr id="46" name="Gerade Verbindung mit Pfeil 45"/>
          <p:cNvCxnSpPr/>
          <p:nvPr/>
        </p:nvCxnSpPr>
        <p:spPr>
          <a:xfrm flipV="1">
            <a:off x="1907704" y="2924944"/>
            <a:ext cx="0" cy="1944216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/>
          <p:cNvSpPr/>
          <p:nvPr/>
        </p:nvSpPr>
        <p:spPr>
          <a:xfrm>
            <a:off x="863588" y="3402712"/>
            <a:ext cx="2088232" cy="602352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36000">
                <a:schemeClr val="bg1">
                  <a:lumMod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0" scaled="1"/>
          </a:gradFill>
          <a:ln w="444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rgbClr val="F4E7ED">
                    <a:lumMod val="25000"/>
                  </a:srgbClr>
                </a:solidFill>
              </a:rPr>
              <a:t>Information, Beratung</a:t>
            </a:r>
            <a:endParaRPr lang="de-DE" b="1" dirty="0">
              <a:solidFill>
                <a:srgbClr val="F4E7ED">
                  <a:lumMod val="25000"/>
                </a:srgbClr>
              </a:solidFill>
            </a:endParaRPr>
          </a:p>
        </p:txBody>
      </p:sp>
      <p:cxnSp>
        <p:nvCxnSpPr>
          <p:cNvPr id="50" name="Gerade Verbindung mit Pfeil 49"/>
          <p:cNvCxnSpPr/>
          <p:nvPr/>
        </p:nvCxnSpPr>
        <p:spPr>
          <a:xfrm flipV="1">
            <a:off x="2129840" y="2996952"/>
            <a:ext cx="5826536" cy="1837340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hteck 52"/>
          <p:cNvSpPr/>
          <p:nvPr/>
        </p:nvSpPr>
        <p:spPr>
          <a:xfrm>
            <a:off x="6084168" y="3392996"/>
            <a:ext cx="2088232" cy="602352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36000">
                <a:schemeClr val="bg1">
                  <a:lumMod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0" scaled="1"/>
          </a:gradFill>
          <a:ln w="444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rgbClr val="F4E7ED">
                    <a:lumMod val="25000"/>
                  </a:srgbClr>
                </a:solidFill>
              </a:rPr>
              <a:t>Information, Beratung</a:t>
            </a:r>
            <a:endParaRPr lang="de-DE" b="1" dirty="0">
              <a:solidFill>
                <a:srgbClr val="F4E7ED">
                  <a:lumMod val="25000"/>
                </a:srgbClr>
              </a:solidFill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-33234" y="0"/>
            <a:ext cx="9177234" cy="649288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Umsetzung</a:t>
            </a:r>
            <a:endParaRPr kumimoji="0" lang="de-DE" altLang="de-DE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096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  <p:bldP spid="20" grpId="0" animBg="1"/>
      <p:bldP spid="21" grpId="0"/>
      <p:bldP spid="37" grpId="0" animBg="1"/>
      <p:bldP spid="38" grpId="0" animBg="1"/>
      <p:bldP spid="39" grpId="0" animBg="1"/>
      <p:bldP spid="40" grpId="0" animBg="1"/>
      <p:bldP spid="49" grpId="0" animBg="1"/>
      <p:bldP spid="5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41" y="765920"/>
            <a:ext cx="4223544" cy="582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316" y="-5928"/>
            <a:ext cx="9139684" cy="649288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altLang="de-DE" kern="0" dirty="0" smtClean="0">
                <a:solidFill>
                  <a:srgbClr val="002060"/>
                </a:solidFill>
              </a:rPr>
              <a:t>www.bildungsplaene-bw.de</a:t>
            </a:r>
            <a:endParaRPr lang="de-DE" altLang="de-DE" kern="0" dirty="0">
              <a:solidFill>
                <a:srgbClr val="002060"/>
              </a:solidFill>
            </a:endParaRPr>
          </a:p>
        </p:txBody>
      </p:sp>
      <p:sp>
        <p:nvSpPr>
          <p:cNvPr id="2" name="Pfeil nach rechts 1"/>
          <p:cNvSpPr/>
          <p:nvPr/>
        </p:nvSpPr>
        <p:spPr>
          <a:xfrm>
            <a:off x="948621" y="6376919"/>
            <a:ext cx="1368649" cy="2160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88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757238"/>
            <a:ext cx="738187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316" y="-5928"/>
            <a:ext cx="9139684" cy="649288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altLang="de-DE" kern="0" dirty="0" smtClean="0">
                <a:solidFill>
                  <a:srgbClr val="002060"/>
                </a:solidFill>
              </a:rPr>
              <a:t>www.bildungsplaene-bw.de</a:t>
            </a:r>
            <a:endParaRPr lang="de-DE" altLang="de-DE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2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16" y="-5928"/>
            <a:ext cx="9139684" cy="649288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de-DE" altLang="de-DE" kern="0" dirty="0" smtClean="0">
                <a:solidFill>
                  <a:srgbClr val="002060"/>
                </a:solidFill>
              </a:rPr>
              <a:t>Anhänge</a:t>
            </a:r>
            <a:endParaRPr lang="de-DE" altLang="de-DE" kern="0" dirty="0">
              <a:solidFill>
                <a:srgbClr val="00206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9512" y="980728"/>
            <a:ext cx="885698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	Verweise</a:t>
            </a:r>
          </a:p>
          <a:p>
            <a:pPr>
              <a:spcAft>
                <a:spcPts val="600"/>
              </a:spcAft>
            </a:pPr>
            <a:r>
              <a:rPr lang="de-DE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Erläuterung der Verweisstruktur innerhalb des gesamten 	Plans für das Gymnasium</a:t>
            </a:r>
            <a:endParaRPr lang="de-DE" sz="3200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	Abkürzungen</a:t>
            </a:r>
          </a:p>
          <a:p>
            <a:pPr>
              <a:spcAft>
                <a:spcPts val="600"/>
              </a:spcAft>
            </a:pPr>
            <a:r>
              <a:rPr lang="de-DE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Leitperspektiven, Fächer</a:t>
            </a:r>
          </a:p>
          <a:p>
            <a:pPr>
              <a:spcAft>
                <a:spcPts val="600"/>
              </a:spcAft>
            </a:pPr>
            <a:r>
              <a:rPr lang="de-DE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5.3	Geschlechtergerechte Sprache</a:t>
            </a:r>
          </a:p>
          <a:p>
            <a:pPr>
              <a:spcAft>
                <a:spcPts val="600"/>
              </a:spcAft>
            </a:pPr>
            <a:r>
              <a:rPr lang="de-DE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5.4	Besondere Schriftauszeichnungen</a:t>
            </a:r>
          </a:p>
          <a:p>
            <a:pPr>
              <a:spcAft>
                <a:spcPts val="600"/>
              </a:spcAft>
            </a:pPr>
            <a:r>
              <a:rPr lang="de-DE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 Beispiel</a:t>
            </a:r>
            <a:r>
              <a:rPr lang="de-DE" sz="2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	</a:t>
            </a:r>
            <a:r>
              <a:rPr lang="de-D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dient lediglich der  Erläuterung</a:t>
            </a:r>
            <a:endParaRPr lang="de-DE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 anderem</a:t>
            </a:r>
            <a:r>
              <a:rPr lang="de-DE" sz="2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	</a:t>
            </a:r>
            <a:r>
              <a:rPr lang="de-D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Beispiele in der Klammer sind  					verpflichtend</a:t>
            </a:r>
            <a:r>
              <a:rPr lang="de-DE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de-DE" sz="3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2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Kursivschreibung </a:t>
            </a:r>
            <a:r>
              <a:rPr lang="de-DE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 lateinischen Wörter</a:t>
            </a:r>
          </a:p>
        </p:txBody>
      </p:sp>
    </p:spTree>
    <p:extLst>
      <p:ext uri="{BB962C8B-B14F-4D97-AF65-F5344CB8AC3E}">
        <p14:creationId xmlns:p14="http://schemas.microsoft.com/office/powerpoint/2010/main" val="25228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492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de-DE" altLang="de-DE" kern="0" dirty="0" smtClean="0">
                <a:solidFill>
                  <a:srgbClr val="002060"/>
                </a:solidFill>
              </a:rPr>
              <a:t>Rahmenbedingungen</a:t>
            </a:r>
            <a:endParaRPr lang="de-DE" altLang="de-DE" kern="0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2" y="1052736"/>
            <a:ext cx="896489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03" y="5056359"/>
            <a:ext cx="863990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bgerundetes Rechteck 1"/>
          <p:cNvSpPr/>
          <p:nvPr/>
        </p:nvSpPr>
        <p:spPr>
          <a:xfrm>
            <a:off x="89556" y="3789040"/>
            <a:ext cx="6066620" cy="2520280"/>
          </a:xfrm>
          <a:prstGeom prst="roundRect">
            <a:avLst>
              <a:gd name="adj" fmla="val 58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97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492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de-DE" altLang="de-DE" kern="0" dirty="0" smtClean="0">
                <a:solidFill>
                  <a:srgbClr val="002060"/>
                </a:solidFill>
              </a:rPr>
              <a:t>Rahmenbedingungen</a:t>
            </a:r>
            <a:endParaRPr lang="de-DE" altLang="de-DE" kern="0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2" y="1052736"/>
            <a:ext cx="896489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03" y="5056359"/>
            <a:ext cx="863990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bgerundetes Rechteck 1"/>
          <p:cNvSpPr/>
          <p:nvPr/>
        </p:nvSpPr>
        <p:spPr>
          <a:xfrm>
            <a:off x="89556" y="3789040"/>
            <a:ext cx="6066620" cy="2520280"/>
          </a:xfrm>
          <a:prstGeom prst="roundRect">
            <a:avLst>
              <a:gd name="adj" fmla="val 58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6156176" y="2100028"/>
            <a:ext cx="2736304" cy="3416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davon ¾ für das Pflichtcurriculum (= Gegenstand der Arbeit der Bildungsplan-kommissionen,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¼ verbleiben für das Schul-curriculum</a:t>
            </a:r>
          </a:p>
        </p:txBody>
      </p:sp>
    </p:spTree>
    <p:extLst>
      <p:ext uri="{BB962C8B-B14F-4D97-AF65-F5344CB8AC3E}">
        <p14:creationId xmlns:p14="http://schemas.microsoft.com/office/powerpoint/2010/main" val="330954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492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de-DE" altLang="de-DE" kern="0" dirty="0" smtClean="0">
                <a:solidFill>
                  <a:srgbClr val="002060"/>
                </a:solidFill>
              </a:rPr>
              <a:t>Rahmenbedingungen</a:t>
            </a:r>
            <a:endParaRPr lang="de-DE" altLang="de-DE" kern="0" dirty="0">
              <a:solidFill>
                <a:srgbClr val="00206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1268760"/>
            <a:ext cx="86409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Einarbeitung der Vorgaben aus</a:t>
            </a:r>
          </a:p>
          <a:p>
            <a:pPr>
              <a:lnSpc>
                <a:spcPct val="150000"/>
              </a:lnSpc>
            </a:pP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Politik			</a:t>
            </a:r>
            <a:r>
              <a:rPr lang="de-DE" sz="2800" b="1" dirty="0" smtClean="0">
                <a:latin typeface="Arial"/>
              </a:rPr>
              <a:t>→	Leitperspektiven</a:t>
            </a:r>
          </a:p>
          <a:p>
            <a:pPr>
              <a:lnSpc>
                <a:spcPct val="150000"/>
              </a:lnSpc>
            </a:pPr>
            <a:r>
              <a:rPr lang="de-DE" sz="2800" dirty="0" smtClean="0">
                <a:latin typeface="Arial"/>
                <a:cs typeface="Arial" panose="020B0604020202020204" pitchFamily="34" charset="0"/>
              </a:rPr>
              <a:t>KMK				</a:t>
            </a:r>
            <a:r>
              <a:rPr lang="de-DE" sz="2800" dirty="0" smtClean="0">
                <a:latin typeface="Arial"/>
              </a:rPr>
              <a:t>→	EPAs</a:t>
            </a:r>
          </a:p>
          <a:p>
            <a:pPr>
              <a:lnSpc>
                <a:spcPct val="150000"/>
              </a:lnSpc>
            </a:pPr>
            <a:r>
              <a:rPr lang="de-DE" sz="2800" dirty="0" smtClean="0">
                <a:latin typeface="Arial"/>
              </a:rPr>
              <a:t>Wissenschaft		→	beteiligte 								Fachwissenschaftler</a:t>
            </a:r>
          </a:p>
          <a:p>
            <a:endParaRPr lang="de-DE" sz="2800" dirty="0"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0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492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de-DE" altLang="de-DE" kern="0" dirty="0" smtClean="0">
                <a:solidFill>
                  <a:srgbClr val="002060"/>
                </a:solidFill>
              </a:rPr>
              <a:t>Rahmenbedingungen</a:t>
            </a:r>
            <a:endParaRPr lang="de-DE" altLang="de-DE" kern="0" dirty="0">
              <a:solidFill>
                <a:srgbClr val="00206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24735" y="1149526"/>
            <a:ext cx="86409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8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Einarbeitung der Hinweise der</a:t>
            </a:r>
          </a:p>
          <a:p>
            <a:pPr lvl="0"/>
            <a:r>
              <a:rPr lang="de-DE" sz="2800" b="1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Erprobungsschulen</a:t>
            </a:r>
            <a:r>
              <a:rPr lang="de-DE" sz="28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	</a:t>
            </a:r>
            <a:r>
              <a:rPr lang="de-DE" sz="2800" dirty="0">
                <a:solidFill>
                  <a:prstClr val="black"/>
                </a:solidFill>
                <a:latin typeface="Arial"/>
              </a:rPr>
              <a:t>→	Klassen 7/8 an 							Gymnasien mit Latein 						als erster Fremdsprache</a:t>
            </a:r>
          </a:p>
          <a:p>
            <a:pPr lvl="0"/>
            <a:r>
              <a:rPr lang="de-DE" sz="2800" b="1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Experten</a:t>
            </a:r>
            <a:r>
              <a:rPr lang="de-DE" sz="28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			</a:t>
            </a:r>
            <a:r>
              <a:rPr lang="de-DE" sz="2800" dirty="0">
                <a:solidFill>
                  <a:prstClr val="black"/>
                </a:solidFill>
                <a:latin typeface="Arial"/>
              </a:rPr>
              <a:t>→	Klassen </a:t>
            </a:r>
            <a:r>
              <a:rPr lang="de-DE" sz="2800" dirty="0" smtClean="0">
                <a:solidFill>
                  <a:prstClr val="black"/>
                </a:solidFill>
                <a:latin typeface="Arial"/>
              </a:rPr>
              <a:t>7/8 (Latein als 					erste Fremdsprache): 						Fachberater/innen, 						Schulleiter/innen, 						Kollegen/Kolleginnen </a:t>
            </a:r>
          </a:p>
          <a:p>
            <a:r>
              <a:rPr lang="de-DE" sz="2800" b="1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Fachreferent des </a:t>
            </a:r>
            <a:r>
              <a:rPr lang="de-DE" sz="2800" b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KM/</a:t>
            </a:r>
            <a:r>
              <a:rPr lang="de-DE" sz="2800" dirty="0">
                <a:latin typeface="Arial"/>
              </a:rPr>
              <a:t>→	alle Pläne für Latein</a:t>
            </a:r>
            <a:endParaRPr lang="de-DE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2800" b="1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Beauftragte des KM</a:t>
            </a:r>
            <a:r>
              <a:rPr lang="de-DE" sz="28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	</a:t>
            </a:r>
            <a:endParaRPr lang="de-DE" sz="2800" dirty="0" smtClean="0">
              <a:latin typeface="Arial"/>
            </a:endParaRPr>
          </a:p>
          <a:p>
            <a:endParaRPr lang="de-DE" sz="2800" dirty="0" smtClean="0">
              <a:latin typeface="Arial"/>
              <a:cs typeface="Arial" panose="020B0604020202020204" pitchFamily="34" charset="0"/>
            </a:endParaRPr>
          </a:p>
          <a:p>
            <a:r>
              <a:rPr lang="de-DE" sz="2800" dirty="0" smtClean="0">
                <a:latin typeface="Arial"/>
                <a:cs typeface="Arial" panose="020B0604020202020204" pitchFamily="34" charset="0"/>
              </a:rPr>
              <a:t>Verbände			</a:t>
            </a:r>
            <a:r>
              <a:rPr lang="de-DE" sz="2800" dirty="0" smtClean="0">
                <a:latin typeface="Arial"/>
              </a:rPr>
              <a:t>→	DAV</a:t>
            </a:r>
            <a:endParaRPr lang="de-DE" sz="2800" dirty="0"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15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678</Words>
  <Application>Microsoft Office PowerPoint</Application>
  <PresentationFormat>Bildschirmpräsentation (4:3)</PresentationFormat>
  <Paragraphs>289</Paragraphs>
  <Slides>52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52</vt:i4>
      </vt:variant>
    </vt:vector>
  </HeadingPairs>
  <TitlesOfParts>
    <vt:vector size="53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Detlef</dc:creator>
  <cp:lastModifiedBy>Detlef</cp:lastModifiedBy>
  <cp:revision>62</cp:revision>
  <dcterms:created xsi:type="dcterms:W3CDTF">2014-08-07T16:27:24Z</dcterms:created>
  <dcterms:modified xsi:type="dcterms:W3CDTF">2015-10-04T14:15:32Z</dcterms:modified>
</cp:coreProperties>
</file>