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_rels/slide53.xml.rels" ContentType="application/vnd.openxmlformats-package.relationships+xml"/>
  <Override PartName="/ppt/slides/_rels/slide9.xml.rels" ContentType="application/vnd.openxmlformats-package.relationships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38.xml.rels" ContentType="application/vnd.openxmlformats-package.relationships+xml"/>
  <Override PartName="/ppt/slides/_rels/slide4.xml.rels" ContentType="application/vnd.openxmlformats-package.relationships+xml"/>
  <Override PartName="/ppt/slides/_rels/slide39.xml.rels" ContentType="application/vnd.openxmlformats-package.relationships+xml"/>
  <Override PartName="/ppt/slides/_rels/slide5.xml.rels" ContentType="application/vnd.openxmlformats-package.relationships+xml"/>
  <Override PartName="/ppt/slides/_rels/slide50.xml.rels" ContentType="application/vnd.openxmlformats-package.relationships+xml"/>
  <Override PartName="/ppt/slides/_rels/slide6.xml.rels" ContentType="application/vnd.openxmlformats-package.relationships+xml"/>
  <Override PartName="/ppt/slides/_rels/slide51.xml.rels" ContentType="application/vnd.openxmlformats-package.relationships+xml"/>
  <Override PartName="/ppt/slides/_rels/slide7.xml.rels" ContentType="application/vnd.openxmlformats-package.relationships+xml"/>
  <Override PartName="/ppt/slides/_rels/slide52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slides/_rels/slide47.xml.rels" ContentType="application/vnd.openxmlformats-package.relationships+xml"/>
  <Override PartName="/ppt/slides/_rels/slide48.xml.rels" ContentType="application/vnd.openxmlformats-package.relationships+xml"/>
  <Override PartName="/ppt/slides/_rels/slide49.xml.rels" ContentType="application/vnd.openxmlformats-package.relationships+xml"/>
  <Override PartName="/ppt/slides/_rels/slide54.xml.rels" ContentType="application/vnd.openxmlformats-package.relationships+xml"/>
  <Override PartName="/ppt/slides/_rels/slide55.xml.rels" ContentType="application/vnd.openxmlformats-package.relationships+xml"/>
  <Override PartName="/ppt/slides/_rels/slide56.xml.rels" ContentType="application/vnd.openxmlformats-package.relationships+xml"/>
  <Override PartName="/ppt/slides/_rels/slide57.xml.rels" ContentType="application/vnd.openxmlformats-package.relationships+xml"/>
  <Override PartName="/ppt/slides/_rels/slide58.xml.rels" ContentType="application/vnd.openxmlformats-package.relationships+xml"/>
  <Override PartName="/ppt/slides/_rels/slide59.xml.rels" ContentType="application/vnd.openxmlformats-package.relationships+xml"/>
  <Override PartName="/ppt/slides/_rels/slide60.xml.rels" ContentType="application/vnd.openxmlformats-package.relationships+xml"/>
  <Override PartName="/ppt/slides/_rels/slide61.xml.rels" ContentType="application/vnd.openxmlformats-package.relationships+xml"/>
  <Override PartName="/ppt/slides/_rels/slide62.xml.rels" ContentType="application/vnd.openxmlformats-package.relationships+xml"/>
  <Override PartName="/ppt/slides/_rels/slide63.xml.rels" ContentType="application/vnd.openxmlformats-package.relationships+xml"/>
  <Override PartName="/ppt/slides/_rels/slide64.xml.rels" ContentType="application/vnd.openxmlformats-package.relationships+xml"/>
  <Override PartName="/ppt/slides/_rels/slide65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60" Type="http://schemas.openxmlformats.org/officeDocument/2006/relationships/slide" Target="slides/slide57.xml"/><Relationship Id="rId61" Type="http://schemas.openxmlformats.org/officeDocument/2006/relationships/slide" Target="slides/slide58.xml"/><Relationship Id="rId62" Type="http://schemas.openxmlformats.org/officeDocument/2006/relationships/slide" Target="slides/slide59.xml"/><Relationship Id="rId63" Type="http://schemas.openxmlformats.org/officeDocument/2006/relationships/slide" Target="slides/slide60.xml"/><Relationship Id="rId64" Type="http://schemas.openxmlformats.org/officeDocument/2006/relationships/slide" Target="slides/slide61.xml"/><Relationship Id="rId65" Type="http://schemas.openxmlformats.org/officeDocument/2006/relationships/slide" Target="slides/slide62.xml"/><Relationship Id="rId66" Type="http://schemas.openxmlformats.org/officeDocument/2006/relationships/slide" Target="slides/slide63.xml"/><Relationship Id="rId67" Type="http://schemas.openxmlformats.org/officeDocument/2006/relationships/slide" Target="slides/slide64.xml"/><Relationship Id="rId68" Type="http://schemas.openxmlformats.org/officeDocument/2006/relationships/slide" Target="slides/slide6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9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80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Titelmasterformat durch Klicken bearbeiten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Format des Gliederungstextes durch Klicken bearbeiten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Zweite Gliederungsebene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Dritte Gliederungsebene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Vierte Gliederungsebene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Fünfte Gliederungsebene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Sechste Gliederungsebene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Siebte GliederungsebeneTextmasterformat bearbeiten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Zweite Ebene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Dritte Ebene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Vierte Ebene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Fünfte Ebene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de-DE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27.04.16</a:t>
            </a:r>
            <a:endParaRPr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C505604-7C72-4363-B997-DFA072AB88B5}" type="slidenum">
              <a:rPr lang="de-DE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&lt;Foliennummer&gt;</a:t>
            </a:fld>
            <a:endParaRPr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Titelmasterformat durch Klicken bearbeiten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anchor="b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Format des Gliederungstextes durch Klicken bearbeiten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Zweite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Dritte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Fünfte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Sechste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Siebte GliederungsebeneTextmasterformat bearbeiten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Format des Gliederungstextes durch Klicken bearbeiten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Zweite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Dritte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Fünfte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Sechste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Siebte GliederungsebeneTextmasterformat bearbeiten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Zweite 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Dritte 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Vierte 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Fünfte 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</p:spPr>
        <p:txBody>
          <a:bodyPr anchor="b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Format des Gliederungstextes durch Klicken bearbeiten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Zweite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Dritte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Fünfte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Sechste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Siebte GliederungsebeneTextmasterformat bearbeiten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Format des Gliederungstextes durch Klicken bearbeiten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Zweite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Dritte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Fünfte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Sechste Gliederungsebene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Siebte GliederungsebeneTextmasterformat bearbeiten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Zweite 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Dritte 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Vierte 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Fünfte Ebene</a:t>
            </a:r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de-DE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27.04.16</a:t>
            </a:r>
            <a:endParaRPr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" name="PlaceHolder 8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43D9172-8A99-4E73-9F29-CD47F8B173A1}" type="slidenum">
              <a:rPr lang="de-DE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&lt;Foliennummer&gt;</a:t>
            </a:fld>
            <a:endParaRPr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Vergleich BP 2004 und 2016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Klassen 5/6 (L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Klassen 7/8 (L 1) bzw. 6/7/8 (L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82">
                                            <p:txEl>
                                              <p:pRg st="1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2">
                                            <p:txEl>
                                              <p:pRg st="1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82">
                                            <p:txEl>
                                              <p:pRg st="1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" dur="1000"/>
                                        <p:tgtEl>
                                          <p:spTgt spid="82">
                                            <p:txEl>
                                              <p:pRg st="1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82">
                                            <p:txEl>
                                              <p:pRg st="2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82">
                                            <p:txEl>
                                              <p:pRg st="2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82">
                                            <p:txEl>
                                              <p:pRg st="2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8" dur="1000"/>
                                        <p:tgtEl>
                                          <p:spTgt spid="82">
                                            <p:txEl>
                                              <p:pRg st="20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2: Satzlehre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Satzglieder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5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Prädikat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Subjekt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Objekt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Adverbiale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Attribut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6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7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Prädikat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Subjekt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Objekt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Adverbiale Bestimmung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Attribut </a:t>
            </a: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(als Satzgliedteil)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 Satzglieder bestimmen und Methoden zu ihrer </a:t>
            </a: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graphischen Kennzeichnung 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anwenden.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(Klasse 6,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55" dur="indefinite" restart="never" nodeType="tmRoot">
          <p:childTnLst>
            <p:seq>
              <p:cTn id="156" dur="indefinite" nodeType="mainSeq">
                <p:childTnLst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9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7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4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6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45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9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7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4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46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76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2: Satzlehre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Füllungsarten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0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Prädikat: Verb; Prädikatsnomen mit Hilfsverb esse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Subjekt: Substantiv; Pronomen; Infinitiv, AcI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Objekt: Substantiv und Pronomen in den obliquen Kasus; Substantiv und Pronomen als Präpositionalobjekt; Infinitiv, AcI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Adverbiale: Adverb; präpositionale Verbindungen: Spracheinheiten im Akkusativ und Ablativ; Partizipialkonstruktion; Gliedsätze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Attribut: Adjektiv; Pronomen; Zahlwort (Numerale); Partizip; Substantiv; Spracheinheiten im Genitiv und Ablativ; Relativsatz  (Klasse 6)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Fortführung in Klasse 8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1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2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aus einem Text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exemplarisch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unterschiedliche Füllungsarten eines ausgewählten Satzglieds zusammenstellen (zum Beispiel Adverb, präpositionaler Ausdruck, adverbialer Nebensatz als Füllungsarten der Adverbialen Bestimmung)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 Beispielen erklären, dass Satzglieder unterschiedlich gefüllt sein können 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87" dur="indefinite" restart="never" nodeType="tmRoot">
          <p:childTnLst>
            <p:seq>
              <p:cTn id="188" dur="indefinite" nodeType="mainSeq">
                <p:childTnLst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50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96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15" end="3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42" end="4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480" end="5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2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37" end="3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2: Satzlehre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syntaktische Zusammengehörigkeit von Wörtern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5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sind in der Lage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ihre Kenntnis syntaktischer (…) Funktionen von </a:t>
            </a: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Spracheinheiten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zur Analyse von Texten einzusetzen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6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7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syntaktische Zusammengehörigkeit von Wörtern erkennen und erläutern (</a:t>
            </a:r>
            <a:r>
              <a:rPr b="1"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Kongruenz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präpositionaler Ausdruck, Attribute)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11" dur="indefinite" restart="never" nodeType="tmRoot">
          <p:childTnLst>
            <p:seq>
              <p:cTn id="212" dur="indefinite" nodeType="mainSeq">
                <p:childTnLst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25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37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2: Satzlehre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attributiver und prädikativer Gebrauch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0" name="TextShape 3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1" name="TextShape 4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Übersetzung von Substantiven und Adjektiven </a:t>
            </a: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als Attribut oder Prädikativum 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aus dem Kontext begründen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1, </a:t>
            </a:r>
            <a:r>
              <a:rPr lang="de-DE" sz="1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nicht in L 2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2" name="TextShape 5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25" dur="indefinite" restart="never" nodeType="tmRoot">
          <p:childTnLst>
            <p:seq>
              <p:cTn id="226" dur="indefinite" nodeType="mainSeq">
                <p:childTnLst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21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2: Satzlehre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kollektiver Plural, Substantivierung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5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6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7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bei Adjektiven und Pronomina den </a:t>
            </a: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kollektiven Plural 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erkennen und wiedergeben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substantiviert gebrauchte 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Adjektive und Pronomina übersetzen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33" dur="indefinite" restart="never" nodeType="tmRoot">
          <p:childTnLst>
            <p:seq>
              <p:cTn id="234" dur="indefinite" nodeType="mainSeq">
                <p:childTnLst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93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25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2: Satzlehre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Haupt- und Nebensätze im Indikativ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0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sind in der Lage</a:t>
            </a: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sprachliche Erscheinungen zu systematisieren: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Hauptsätze im Indikativ und Imperativ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(Aussage-, Frage-, </a:t>
            </a: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Aufforderungssatz</a:t>
            </a: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Gliedsätze</a:t>
            </a: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im Indikativ (relativ, temporal, kausal, konzessiv)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1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2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zwischen Haupt- und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Nebensätzen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unterscheiden 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verschiedene Arten von  Haupt- und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Nebensätzen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benennen: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Aussage-, Frage-,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Befehlssatz;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Relativsatz (als Attribut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), Temporal-, Kausal-, Konzessiv-,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Konditionalsatz</a:t>
            </a:r>
            <a:r>
              <a:rPr b="1" i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Klasse 8, L 2: Relativsatz allg.)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Übersetzungsmuster für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Relativsätze in Subjekt- und Objektfunktion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und für den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relativischen Satzanschluss 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herausarbeiten (zum Beispiel anhand von Sentenzen)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1)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5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2: nur relativischer Satzanschluss)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49" dur="indefinite" restart="never" nodeType="tmRoot">
          <p:childTnLst>
            <p:seq>
              <p:cTn id="250" dur="indefinite" nodeType="mainSeq">
                <p:childTnLst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74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13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51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214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6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79" end="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295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2: Satzlehre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Haupt- und Nebensätze im Konjunktiv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5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Satzarten im Konjunktiv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Hauptsatz: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Wunsch- und Aufforderungssatz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Gliedsatz: Temporal-, Kausal-, Konzessiv-, Konsekutiv-, Final-,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Optativsatz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indirekter Fragesatz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Satzgefüge: Irrealis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6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7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den Konjunktiv in Hauptsätzen entsprechend seiner jeweiligen Funktion (Deliberativ/Dubitativ, Hortativ, Iussiv, Optativ, Prohibitiv) zielsprachenorientiert wiedergeben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verschiedene konjunktivische Nebensätze benennen (</a:t>
            </a:r>
            <a:r>
              <a:rPr i="1"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cum 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mit Konjunktiv als Temporalsatz, Kausalsatz, Konzessivsatz; Finalsatz, Konsekutivsatz, </a:t>
            </a:r>
            <a:r>
              <a:rPr b="1"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Begehrssatz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indirekter Fragesatz) 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zwischen irrealen Satzgefügen der Gegenwart und Vergangenheit unterscheiden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77" dur="indefinite" restart="never" nodeType="tmRoot">
          <p:childTnLst>
            <p:seq>
              <p:cTn id="278" dur="indefinite" nodeType="mainSeq">
                <p:childTnLst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25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67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69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67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88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6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17" end="4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26" end="5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2: Satzlehre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satzwertige Konstruktionen -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0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satzwertige Konstruktionen (</a:t>
            </a: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Aci; 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Participium coniunctum)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Ablativus absolutus;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Gerundium mit Objekt;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Gerundiv mit Beziehungsnomen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1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2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satzwertige Konstruktionen (Aci </a:t>
            </a: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als Objekt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Participium coniunctum) im Kontext erkennen, analysieren und sinngerecht übersetzen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(weitere) satzwertige Konstruktionen erkennen, analysieren und übersetzen (Ablativus absolutus, Aci </a:t>
            </a: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als Subjekt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Nci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1)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5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Klasse 8, L 2: kein Nci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07" dur="indefinite" restart="never" nodeType="tmRoot">
          <p:childTnLst>
            <p:seq>
              <p:cTn id="308" dur="indefinite" nodeType="mainSeq">
                <p:childTnLst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57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69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90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12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41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15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159" end="3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2: Satzlehre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Zeitstufen und Zeitverhältnisse -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5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Zeitstufen und Zeitverhältnisse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6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7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zwischen Zeitstufe (Gegenwart, Vergangenheit) und Zeitverhältnis (Gleichzeitigkeit, Vorzeitigkeit) unterscheiden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</a:t>
            </a:r>
            <a:r>
              <a:rPr lang="de-DE" sz="1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Klasse 8, L 2: </a:t>
            </a:r>
            <a:r>
              <a:rPr lang="de-DE" sz="1800" spc="-1" strike="noStrike" u="sng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alle</a:t>
            </a:r>
            <a:r>
              <a:rPr lang="de-DE" sz="1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Zeitstufen und Zeitverhältnisse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beim Aci auch das Zeitverhältnis der Nachzeitigkeit bestimmen und zielsprachenadäquat wiedergeben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1)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auch das Zeitverhältnis der Gleichzeitigkeit bei Partizipien bestimmen und dem Kontext entsprechend übersetzen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33" dur="indefinite" restart="never" nodeType="tmRoot">
          <p:childTnLst>
            <p:seq>
              <p:cTn id="334" dur="indefinite" nodeType="mainSeq">
                <p:childTnLst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33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15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199" end="3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314" end="4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2: Satzlehre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Passiv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0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1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2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verschiedene </a:t>
            </a: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Wiedergabemöglichkeiten des lateinischen Passivs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(zum Beispiel deutsches Passiv, „man“, reflexiv) nennen und anwenden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55" dur="indefinite" restart="never" nodeType="tmRoot">
          <p:childTnLst>
            <p:seq>
              <p:cTn id="356" dur="indefinite" nodeType="mainSeq">
                <p:childTnLst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47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d99694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1: Wortschatz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Umfang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f2dcdb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Klasse 6: ca. 700 Wörter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Klasse 8: ca. 1200 Wörter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6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f2dcdb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Klasse 6 (L 1): ca. 500 Wörter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Klasse 8 (L 1): ca. 900 Wörter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Klasse 8 (L 2): ca. 800 Wörter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5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1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64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2: Satzlehre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Verwendung von Pronomina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5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6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7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Verwendungsweisen</a:t>
            </a:r>
            <a:r>
              <a:rPr b="1"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von </a:t>
            </a:r>
            <a:r>
              <a:rPr i="1"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is, ea, id </a:t>
            </a: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unterscheiden 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den Bezug von </a:t>
            </a:r>
            <a:r>
              <a:rPr b="1"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reflexiven und nicht-reflexiven Pronomina</a:t>
            </a: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auch in satzwertigen Konstruktionen, benennen und diese sinngerecht wiedergeben</a:t>
            </a: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inner- und außertextliche </a:t>
            </a:r>
            <a:r>
              <a:rPr b="1"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Verweisfunktion der Demonstrativpronomina </a:t>
            </a: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unterscheiden und diese zielsprachenorientiert wiedergeben 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den Gebrauch des </a:t>
            </a:r>
            <a:r>
              <a:rPr b="1"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substantivischen und des adjektivischen Interrogativpronomens </a:t>
            </a: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unterscheiden</a:t>
            </a: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</a:t>
            </a:r>
            <a:r>
              <a:rPr lang="de-DE" sz="15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nicht in Klasse 8, L 2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67" dur="indefinite" restart="never" nodeType="tmRoot">
          <p:childTnLst>
            <p:seq>
              <p:cTn id="368" dur="indefinite" nodeType="mainSeq">
                <p:childTnLst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6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99" end="2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68" end="4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431" end="5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2: Satzlehre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semantische Kasusfunktionen (1)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0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semantische Funktionen der Kasus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1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2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wichtige semantische Funktionen von Kasus </a:t>
            </a: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ohne Präpositionen 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unterscheiden und adäquat wiedergeben: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gen. possessivus (nur attributiv), gen. subiectivus/obiectivus;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dat. possessivus, dat. commodi;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Akk. der Richtung, Akk. der räumlichen und zeitlichen Ausdehnung;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abl. instrumenti, abl. modi, abl. separativus, abl. temporis, abl. loci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91" dur="indefinite" restart="never" nodeType="tmRoot">
          <p:childTnLst>
            <p:seq>
              <p:cTn id="392" dur="indefinite" nodeType="mainSeq">
                <p:childTnLst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33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6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17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82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15" end="2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81" end="3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353" end="3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2: Satzlehre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semantische Kasusfunktionen (2)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5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semantische Funktionen der Kasus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6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7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weitere semantische Kasusfunktionen unterscheiden und ihre adäquate Wiedergabe beschreiben: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gen. possessivus als Bestandteil des Prädikats, gen. qualitatis, gen. partitivus/totius;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dat. finalis nur lexikalisch;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abl. comparationis, abl. qualitatis, weitere Ablativ-Funktionen nur lexikalisch</a:t>
            </a: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2: alle ohne abl. comparationis)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23" dur="indefinite" restart="never" nodeType="tmRoot">
          <p:childTnLst>
            <p:seq>
              <p:cTn id="424" dur="indefinite" nodeType="mainSeq">
                <p:childTnLst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16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108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197" end="2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227" end="3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323" end="3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2: Satzlehre 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mehrdeutige Formen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0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1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2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 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mehrdeutige Subjunktionen 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aus dem Kontext heraus sinnvoll und begründet wiedergeben, unter anderem </a:t>
            </a: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ut, cum, quod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51" dur="indefinite" restart="never" nodeType="tmRoot">
          <p:childTnLst>
            <p:seq>
              <p:cTn id="452" dur="indefinite" nodeType="mainSeq">
                <p:childTnLst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17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130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2: Satzlehre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Komparation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5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 Bereich der Formenlehre: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Komparation der Adjektive und Adverbien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6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7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</a:t>
            </a:r>
            <a:r>
              <a:rPr b="1"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Verwendung</a:t>
            </a: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von Komparationsformen (mit und ohne Angabe des Vergleichspunktes) aus dem Kontext erklären und diese Formen übersetzen</a:t>
            </a: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nicht in Klasse 8, L 2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63" dur="indefinite" restart="never" nodeType="tmRoot">
          <p:childTnLst>
            <p:seq>
              <p:cTn id="464" dur="indefinite" nodeType="mainSeq">
                <p:childTnLst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29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69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6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67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2: Satzlehre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Vergleich mit anderen Sprachen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0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Gebrauch der Tempora im Lateinischen im Vergleich zum Deutschen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1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2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den Gebrauch lateinischer </a:t>
            </a:r>
            <a:r>
              <a:rPr b="1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Tempora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im Vergleich zum Deutschen beschreiben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1)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den Tempus- und </a:t>
            </a:r>
            <a:r>
              <a:rPr b="1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Modus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gebrauch des Lateinischen mit dem anderer Sprachen vergleichen 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 + Klasse 8, L 2)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syntaktische Erscheinungen 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 Lateinischen mit denen anderer Sprachen vergleichen (zum Beispiel AcI, NcI, Partizipialkonstruktionen)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1) </a:t>
            </a:r>
            <a:r>
              <a:rPr lang="de-DE" sz="1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nicht in Klasse 8, L 2</a:t>
            </a:r>
            <a:r>
              <a:rPr lang="de-DE" sz="1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Formen von Adverbien sowie die  </a:t>
            </a:r>
            <a:r>
              <a:rPr b="1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Komparationsformen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von Adjektiven und Adverbien mit anderen Sprachen vergleichen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(Formenlehre – Klasse 8, L 1) </a:t>
            </a:r>
            <a:r>
              <a:rPr lang="de-DE" sz="1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nicht in Klasse 8, L 2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81" dur="indefinite" restart="never" nodeType="tmRoot">
          <p:childTnLst>
            <p:seq>
              <p:cTn id="482" dur="indefinite" nodeType="mainSeq">
                <p:childTnLst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6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06" end="2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224" end="3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398" end="5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3: Formenlehre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allgemein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4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5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sind in der Lage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 Anleitung Verbal- und Nominalformen am lateinischen Text zu erarbeiten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ihre Kenntnisse der Bildungsgesetze dieser Formen bei der Arbeit am Text anzuwenden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6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7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 ….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…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 Kompetenzen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05" dur="indefinite" restart="never" nodeType="tmRoot">
          <p:childTnLst>
            <p:seq>
              <p:cTn id="506" dur="indefinite" nodeType="mainSeq">
                <p:childTnLst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5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02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86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19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35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67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3: Formenlehre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Formenaufbau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0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1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2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Elemente des lateinischen Formenaufbaus sowie deren Funktion benennen und mit anderen Sprachen vergleichen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-bei Verben: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Stamm (Präsensstamm, Perfektstamm,  Partizipialstamm), Tempus- und Moduszeichen,  Endung, Bindevokal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-bei Nomina: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Stamm, Endung                 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Klasse 8, L 2)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grundlegende Bildungsgesetze von Formen erläutern               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27" dur="indefinite" restart="never" nodeType="tmRoot">
          <p:childTnLst>
            <p:seq>
              <p:cTn id="528" dur="indefinite" nodeType="mainSeq">
                <p:childTnLst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16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123" end="2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238" end="3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315" end="3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3: Formenlehre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Metasprache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4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5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6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7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können…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 Verwendung metasprachlicher Terminologie Formen analysieren und nach ihren formalen Kategorien bestimmen: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Person, Numerus, Modus, Tempus, Genus verbi, nominale Verbformen, Kasus, Genus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51" dur="indefinite" restart="never" nodeType="tmRoot">
          <p:childTnLst>
            <p:seq>
              <p:cTn id="55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3: Formenlehre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Formen (1)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0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Tempus: Präsens,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Futur I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Imperfekt, Perfekt,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Plusquamperfekt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Modus: Indikativ, Imperativ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Genus verbi: Aktiv, Passiv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Stammformen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Partizip der Gleich- und Vorzeitigkeit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Infinitive der Gleich- und Vorzeitigkeit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1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2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Tempus: Präsens, Perfekt, Imperfekt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Modus: Indikativ, Imperativ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Genus verbi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nominale Verbformen: Inf. Präs. Akt., Inf. Präs. Pass., Inf. Perf. Akt., Inf. Perf. Pass., Part. Perf. Pass.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53" dur="indefinite" restart="never" nodeType="tmRoot">
          <p:childTnLst>
            <p:seq>
              <p:cTn id="554" dur="indefinite" nodeType="mainSeq">
                <p:childTnLst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62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90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117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129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168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09" end="2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1" fill="hold">
                      <p:stCondLst>
                        <p:cond delay="indefinite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37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>
                      <p:stCondLst>
                        <p:cond delay="indefinite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65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>
                      <p:stCondLst>
                        <p:cond delay="indefinite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78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187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d99694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1: Wortschatz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Aussprache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0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f2dcdb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1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2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f2dcdb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lateinische Wörter regelkonform aussprechen 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dur="indefinite" nodeType="mainSeq">
                <p:childTnLst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3: Formenlehre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Formen (2)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4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5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(Futur II in Klasse 10)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Konjunktiv I und II der Gleich-  und Vorzeitigkeit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Partizip der Nachzeitigkeit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Infinitiv der Nachzeitigkeit (Aktiv)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6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7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Indikativ Futur I und II, Plusquamperfekt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Konjunktiv Präsens, Imperfekt, Perfekt, Plusquamperfekt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Partizip Präsens Aktiv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Infinitiv Futur Aktiv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Unterschied zu Klasse 8, L 2: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kein Futur II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kein Infinitiv Futur Aktiv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89" dur="indefinite" restart="never" nodeType="tmRoot">
          <p:childTnLst>
            <p:seq>
              <p:cTn id="590" dur="indefinite" nodeType="mainSeq">
                <p:childTnLst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25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77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106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143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>
                      <p:stCondLst>
                        <p:cond delay="indefinite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>
                      <p:stCondLst>
                        <p:cond delay="indefinite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43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99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124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146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174" end="2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204" end="2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218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3: Formenlehre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Konjugationen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0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alle Konjugationsklassen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esse und wichtige Komposita</a:t>
            </a: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weitere Verba anomala 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1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2" name="TextShape 5"/>
          <p:cNvSpPr txBox="1"/>
          <p:nvPr/>
        </p:nvSpPr>
        <p:spPr>
          <a:xfrm>
            <a:off x="4644000" y="2205000"/>
            <a:ext cx="404136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Wörter ihrer jeweiligen Konjugationsklasse zuordnen </a:t>
            </a: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Klasse 8, L 2)</a:t>
            </a: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für jede Flexionsklasse die </a:t>
            </a:r>
            <a:r>
              <a:rPr b="1"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Formen eines Musterparadigmas bilden </a:t>
            </a: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und andere Formen diesen zuordnen</a:t>
            </a: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Klasse 8, L 2)</a:t>
            </a: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flektierte Formen auf ihre Grundform zurückführen  (Klasse 6,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a- , e- , i- , konsonantische , gemischte Konjugation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unregelmäßige Verben: </a:t>
            </a:r>
            <a:r>
              <a:rPr i="1"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esse, posse, ire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i="1"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velle, nolle, ferre, prodesse , fieri     </a:t>
            </a: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1+ L2)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56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Unterschied zu Klasse 8, L2: kein </a:t>
            </a:r>
            <a:r>
              <a:rPr i="1" lang="de-DE" sz="56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fieri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627" dur="indefinite" restart="never" nodeType="tmRoot">
          <p:childTnLst>
            <p:seq>
              <p:cTn id="628" dur="indefinite" nodeType="mainSeq">
                <p:childTnLst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7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32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72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>
                      <p:stCondLst>
                        <p:cond delay="indefinite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6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3" fill="hold">
                      <p:stCondLst>
                        <p:cond delay="indefinite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02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>
                      <p:stCondLst>
                        <p:cond delay="indefinite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34" end="3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>
                      <p:stCondLst>
                        <p:cond delay="indefinite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318" end="3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372" end="4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411" end="4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9" fill="hold">
                      <p:stCondLst>
                        <p:cond delay="indefinite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430" end="4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hold">
                      <p:stCondLst>
                        <p:cond delay="indefinite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493" end="5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3: Formenlehre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Deklinationen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4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5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a-, o- , </a:t>
            </a:r>
            <a:r>
              <a:rPr b="1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Mischdeklination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Adjektive der a- und o- Deklination, Mischdeklination (Klasse 6)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u-, e- Deklination (Klasse 8)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6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7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Wörter ihrer jeweiligen Deklinationsklasse zuordnen   (Klasse 6, L 1 + Klasse 8, L 2)</a:t>
            </a:r>
            <a:r>
              <a:rPr lang="de-DE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für jede Flexionsklasse die Formen eines Musterparadigmas bilden und andere Formen diesen zuordnen  (Klasse 6, L 1 + Klasse 8, L 2)</a:t>
            </a:r>
            <a:r>
              <a:rPr lang="de-DE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flektierte Formen auf ihre Grundform zurückführen  (Klasse 6,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a- , o- , </a:t>
            </a:r>
            <a:r>
              <a:rPr b="1" lang="de-DE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 Deklination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Adjektive der a- und o- Deklination (Klasse 6, L 1)</a:t>
            </a:r>
            <a:r>
              <a:rPr lang="de-DE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u-, e- Deklination </a:t>
            </a:r>
            <a:r>
              <a:rPr lang="de-DE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de-DE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Adjektive der 3. Deklination </a:t>
            </a:r>
            <a:r>
              <a:rPr lang="de-DE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 +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667" dur="indefinite" restart="never" nodeType="tmRoot">
          <p:childTnLst>
            <p:seq>
              <p:cTn id="668" dur="indefinite" nodeType="mainSeq">
                <p:childTnLst>
                  <p:par>
                    <p:cTn id="669" fill="hold">
                      <p:stCondLst>
                        <p:cond delay="indefinite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5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31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97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7" fill="hold">
                      <p:stCondLst>
                        <p:cond delay="indefinite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16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103" end="2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236" end="3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hold">
                      <p:stCondLst>
                        <p:cond delay="indefinite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320" end="3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346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3" fill="hold">
                      <p:stCondLst>
                        <p:cond delay="indefinite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400" end="4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3: Formenlehre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grammatisches und natürliches Geschlecht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0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1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2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zwischen grammatischem und natürlichem Geschlecht unterscheiden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697" dur="indefinite" restart="never" nodeType="tmRoot">
          <p:childTnLst>
            <p:seq>
              <p:cTn id="698" dur="indefinite" nodeType="mainSeq">
                <p:childTnLst>
                  <p:par>
                    <p:cTn id="699" fill="hold">
                      <p:stCondLst>
                        <p:cond delay="indefinite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3" fill="hold">
                      <p:stCondLst>
                        <p:cond delay="indefinite"/>
                      </p:stCondLst>
                      <p:childTnLst>
                        <p:par>
                          <p:cTn id="704" fill="hold">
                            <p:stCondLst>
                              <p:cond delay="0"/>
                            </p:stCondLst>
                            <p:childTnLst>
                              <p:par>
                                <p:cTn id="7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16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80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3: Formenlehre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Pronomina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4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5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Personalpronomen (reflexiv und nicht-reflexiv)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Possessivpronomen (reflexiv und nicht-reflexiv)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Interrogativpronomen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Demonstrativpronomen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Relativpronomen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6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7" name="TextShape 5"/>
          <p:cNvSpPr txBox="1"/>
          <p:nvPr/>
        </p:nvSpPr>
        <p:spPr>
          <a:xfrm>
            <a:off x="4644000" y="2133000"/>
            <a:ext cx="404136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Art eines Pronomens benennen und seine Form bestimmen</a:t>
            </a: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Personalpronomen, auch reflexiv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Possessivpronomen, auch reflexiv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i="1"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is, ea, id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Interrogativpronomen (</a:t>
            </a:r>
            <a:r>
              <a:rPr b="1"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substantivisch</a:t>
            </a:r>
            <a:r>
              <a:rPr lang="de-DE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Relativpronomen </a:t>
            </a:r>
            <a:r>
              <a:rPr lang="de-DE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(Klasse 6,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Demonstrativpronomina: </a:t>
            </a:r>
            <a:r>
              <a:rPr i="1"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hic, ille, iste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i="1"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idem, ipse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5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adjektivisches Interrogativpronomen </a:t>
            </a:r>
            <a:r>
              <a:rPr lang="de-DE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4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Unterschied zu Klasse 8, L 2: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4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kein </a:t>
            </a:r>
            <a:r>
              <a:rPr i="1" lang="de-DE" sz="4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iste, idem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4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kein adjektivisches Interrogativpronomen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11" dur="indefinite" restart="never" nodeType="tmRoot">
          <p:childTnLst>
            <p:seq>
              <p:cTn id="712" nodeType="mainSeq">
                <p:childTnLst>
                  <p:par>
                    <p:cTn id="713" fill="freeze">
                      <p:stCondLst>
                        <p:cond delay="indefinite"/>
                      </p:stCondLst>
                      <p:childTnLst>
                        <p:par>
                          <p:cTn id="714" fill="freeze">
                            <p:stCondLst>
                              <p:cond delay="0"/>
                            </p:stCondLst>
                            <p:childTnLst>
                              <p:par>
                                <p:cTn id="7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2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49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97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118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139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155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7" fill="freeze">
                      <p:stCondLst>
                        <p:cond delay="indefinite"/>
                      </p:stCondLst>
                      <p:childTnLst>
                        <p:par>
                          <p:cTn id="728" fill="freeze">
                            <p:stCondLst>
                              <p:cond delay="0"/>
                            </p:stCondLst>
                            <p:childTnLst>
                              <p:par>
                                <p:cTn id="7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1" fill="freeze">
                      <p:stCondLst>
                        <p:cond delay="indefinite"/>
                      </p:stCondLst>
                      <p:childTnLst>
                        <p:par>
                          <p:cTn id="732" fill="freeze">
                            <p:stCondLst>
                              <p:cond delay="0"/>
                            </p:stCondLst>
                            <p:childTnLst>
                              <p:par>
                                <p:cTn id="7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16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5" fill="freeze">
                      <p:stCondLst>
                        <p:cond delay="indefinite"/>
                      </p:stCondLst>
                      <p:childTnLst>
                        <p:par>
                          <p:cTn id="736" fill="freeze">
                            <p:stCondLst>
                              <p:cond delay="0"/>
                            </p:stCondLst>
                            <p:childTnLst>
                              <p:par>
                                <p:cTn id="7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75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freeze">
                      <p:stCondLst>
                        <p:cond delay="indefinite"/>
                      </p:stCondLst>
                      <p:childTnLst>
                        <p:par>
                          <p:cTn id="740" fill="freeze">
                            <p:stCondLst>
                              <p:cond delay="0"/>
                            </p:stCondLst>
                            <p:childTnLst>
                              <p:par>
                                <p:cTn id="7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107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3" fill="freeze">
                      <p:stCondLst>
                        <p:cond delay="indefinite"/>
                      </p:stCondLst>
                      <p:childTnLst>
                        <p:par>
                          <p:cTn id="744" fill="freeze">
                            <p:stCondLst>
                              <p:cond delay="0"/>
                            </p:stCondLst>
                            <p:childTnLst>
                              <p:par>
                                <p:cTn id="7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140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7" fill="freeze">
                      <p:stCondLst>
                        <p:cond delay="indefinite"/>
                      </p:stCondLst>
                      <p:childTnLst>
                        <p:par>
                          <p:cTn id="748" fill="freeze">
                            <p:stCondLst>
                              <p:cond delay="0"/>
                            </p:stCondLst>
                            <p:childTnLst>
                              <p:par>
                                <p:cTn id="7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151" end="1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1" fill="freeze">
                      <p:stCondLst>
                        <p:cond delay="indefinite"/>
                      </p:stCondLst>
                      <p:childTnLst>
                        <p:par>
                          <p:cTn id="752" fill="freeze">
                            <p:stCondLst>
                              <p:cond delay="0"/>
                            </p:stCondLst>
                            <p:childTnLst>
                              <p:par>
                                <p:cTn id="7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224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5" fill="freeze">
                      <p:stCondLst>
                        <p:cond delay="indefinite"/>
                      </p:stCondLst>
                      <p:childTnLst>
                        <p:par>
                          <p:cTn id="756" fill="freeze">
                            <p:stCondLst>
                              <p:cond delay="0"/>
                            </p:stCondLst>
                            <p:childTnLst>
                              <p:par>
                                <p:cTn id="7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225" end="2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9" fill="freeze">
                      <p:stCondLst>
                        <p:cond delay="indefinite"/>
                      </p:stCondLst>
                      <p:childTnLst>
                        <p:par>
                          <p:cTn id="760" fill="freeze">
                            <p:stCondLst>
                              <p:cond delay="0"/>
                            </p:stCondLst>
                            <p:childTnLst>
                              <p:par>
                                <p:cTn id="7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264" end="2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3" fill="freeze">
                      <p:stCondLst>
                        <p:cond delay="indefinite"/>
                      </p:stCondLst>
                      <p:childTnLst>
                        <p:par>
                          <p:cTn id="764" fill="freeze">
                            <p:stCondLst>
                              <p:cond delay="0"/>
                            </p:stCondLst>
                            <p:childTnLst>
                              <p:par>
                                <p:cTn id="7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332" end="3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7" fill="freeze">
                      <p:stCondLst>
                        <p:cond delay="indefinite"/>
                      </p:stCondLst>
                      <p:childTnLst>
                        <p:par>
                          <p:cTn id="768" fill="freeze">
                            <p:stCondLst>
                              <p:cond delay="0"/>
                            </p:stCondLst>
                            <p:childTnLst>
                              <p:par>
                                <p:cTn id="7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333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1" fill="freeze">
                      <p:stCondLst>
                        <p:cond delay="indefinite"/>
                      </p:stCondLst>
                      <p:childTnLst>
                        <p:par>
                          <p:cTn id="772" fill="freeze">
                            <p:stCondLst>
                              <p:cond delay="0"/>
                            </p:stCondLst>
                            <p:childTnLst>
                              <p:par>
                                <p:cTn id="7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363" end="3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3: Formenlehre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Lernen und Wiederholen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0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1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2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zum Lernen und Wiederholen der Formen individuell geeignete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Methoden 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(zum Beispiel Visualisierung, lautes Sprechen, schriftliche Übersichten erstellen, Lernen mit Bewegung) und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Medien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(Karteikarten, Lernplakate, Audiomaterial) anwenden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Klasse 8, L 2)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75" dur="indefinite" restart="never" nodeType="tmRoot">
          <p:childTnLst>
            <p:seq>
              <p:cTn id="776" dur="indefinite" nodeType="mainSeq">
                <p:childTnLst>
                  <p:par>
                    <p:cTn id="777" fill="hold">
                      <p:stCondLst>
                        <p:cond delay="indefinite"/>
                      </p:stCondLst>
                      <p:childTnLst>
                        <p:par>
                          <p:cTn id="778" fill="hold">
                            <p:stCondLst>
                              <p:cond delay="0"/>
                            </p:stCondLst>
                            <p:childTnLst>
                              <p:par>
                                <p:cTn id="7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1" fill="hold">
                      <p:stCondLst>
                        <p:cond delay="indefinite"/>
                      </p:stCondLst>
                      <p:childTnLst>
                        <p:par>
                          <p:cTn id="782" fill="hold">
                            <p:stCondLst>
                              <p:cond delay="0"/>
                            </p:stCondLst>
                            <p:childTnLst>
                              <p:par>
                                <p:cTn id="7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16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252" end="2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Shape 1"/>
          <p:cNvSpPr txBox="1"/>
          <p:nvPr/>
        </p:nvSpPr>
        <p:spPr>
          <a:xfrm>
            <a:off x="395640" y="260640"/>
            <a:ext cx="8229240" cy="114264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3: Formenlehre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Deponentien -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4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5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Deponentien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6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7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das Phänomen der Deponentien und Semideponentien beschreiben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Nicht in Klasse 8, L 2 !!!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89" dur="indefinite" restart="never" nodeType="tmRoot">
          <p:childTnLst>
            <p:seq>
              <p:cTn id="790" dur="indefinite" nodeType="mainSeq">
                <p:childTnLst>
                  <p:par>
                    <p:cTn id="791" fill="hold">
                      <p:stCondLst>
                        <p:cond delay="indefinite"/>
                      </p:stCondLst>
                      <p:childTnLst>
                        <p:par>
                          <p:cTn id="792" fill="hold">
                            <p:stCondLst>
                              <p:cond delay="0"/>
                            </p:stCondLst>
                            <p:childTnLst>
                              <p:par>
                                <p:cTn id="7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12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7" fill="hold">
                      <p:stCondLst>
                        <p:cond delay="indefinite"/>
                      </p:stCondLst>
                      <p:childTnLst>
                        <p:par>
                          <p:cTn id="798" fill="hold">
                            <p:stCondLst>
                              <p:cond delay="0"/>
                            </p:stCondLst>
                            <p:childTnLst>
                              <p:par>
                                <p:cTn id="7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5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3" fill="hold">
                      <p:stCondLst>
                        <p:cond delay="indefinite"/>
                      </p:stCondLst>
                      <p:childTnLst>
                        <p:par>
                          <p:cTn id="804" fill="hold">
                            <p:stCondLst>
                              <p:cond delay="0"/>
                            </p:stCondLst>
                            <p:childTnLst>
                              <p:par>
                                <p:cTn id="8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96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3: Formenlehre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Komparation+Adverbbildung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0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Komparation der Adjektive und Adverbien 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Adverbbildung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1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2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regelmäßig und unregelmäßig gebildete Formen von Adverbien sowie die Komparationsformen von Adjektiven und Adverbien (Komparativ, Superlativ) analysieren und mit anderen Sprachen vergleichen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Nicht in Klasse 8, L 2 !!!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807" dur="indefinite" restart="never" nodeType="tmRoot">
          <p:childTnLst>
            <p:seq>
              <p:cTn id="808" dur="indefinite" nodeType="mainSeq">
                <p:childTnLst>
                  <p:par>
                    <p:cTn id="809" fill="hold">
                      <p:stCondLst>
                        <p:cond delay="indefinite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42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56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7" fill="hold">
                      <p:stCondLst>
                        <p:cond delay="indefinite"/>
                      </p:stCondLst>
                      <p:childTnLst>
                        <p:par>
                          <p:cTn id="818" fill="hold">
                            <p:stCondLst>
                              <p:cond delay="0"/>
                            </p:stCondLst>
                            <p:childTnLst>
                              <p:par>
                                <p:cTn id="8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15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206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5" fill="hold">
                      <p:stCondLst>
                        <p:cond delay="indefinite"/>
                      </p:stCondLst>
                      <p:childTnLst>
                        <p:par>
                          <p:cTn id="826" fill="hold">
                            <p:stCondLst>
                              <p:cond delay="0"/>
                            </p:stCondLst>
                            <p:childTnLst>
                              <p:par>
                                <p:cTn id="8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225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3: Formenlehre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nd-Formen-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4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5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-nd-Formen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6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7" name="TextShape 5"/>
          <p:cNvSpPr txBox="1"/>
          <p:nvPr/>
        </p:nvSpPr>
        <p:spPr>
          <a:xfrm>
            <a:off x="4644000" y="2133000"/>
            <a:ext cx="4041360" cy="3951000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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Klasse 10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829" dur="indefinite" restart="never" nodeType="tmRoot">
          <p:childTnLst>
            <p:seq>
              <p:cTn id="830" dur="indefinite" nodeType="mainSeq">
                <p:childTnLst>
                  <p:par>
                    <p:cTn id="831" fill="hold">
                      <p:stCondLst>
                        <p:cond delay="indefinite"/>
                      </p:stCondLst>
                      <p:childTnLst>
                        <p:par>
                          <p:cTn id="832" fill="hold">
                            <p:stCondLst>
                              <p:cond delay="0"/>
                            </p:stCondLst>
                            <p:childTnLst>
                              <p:par>
                                <p:cTn id="8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11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7" fill="hold">
                      <p:stCondLst>
                        <p:cond delay="indefinite"/>
                      </p:stCondLst>
                      <p:childTnLst>
                        <p:par>
                          <p:cTn id="838" fill="hold">
                            <p:stCondLst>
                              <p:cond delay="0"/>
                            </p:stCondLst>
                            <p:childTnLst>
                              <p:par>
                                <p:cTn id="8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extShape 1"/>
          <p:cNvSpPr txBox="1"/>
          <p:nvPr/>
        </p:nvSpPr>
        <p:spPr>
          <a:xfrm>
            <a:off x="395640" y="260640"/>
            <a:ext cx="8229240" cy="11426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Unterschiede L 1 – L 2 (2016)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Ende Klasse 8 -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1" lang="de-DE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nicht in Klasse 8, L 2: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Futur II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Inf. Futur Aktiv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i="1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fieri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i="1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iste, idem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adj. Interrogativpronomen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Deponentien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Adverbbildung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Komparation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841" dur="indefinite" restart="never" nodeType="tmRoot">
          <p:childTnLst>
            <p:seq>
              <p:cTn id="842" dur="indefinite" nodeType="mainSeq">
                <p:childTnLst>
                  <p:par>
                    <p:cTn id="843" fill="hold">
                      <p:stCondLst>
                        <p:cond delay="indefinite"/>
                      </p:stCondLst>
                      <p:childTnLst>
                        <p:par>
                          <p:cTn id="844" fill="hold">
                            <p:stCondLst>
                              <p:cond delay="0"/>
                            </p:stCondLst>
                            <p:childTnLst>
                              <p:par>
                                <p:cTn id="8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24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7" fill="hold">
                      <p:stCondLst>
                        <p:cond delay="indefinite"/>
                      </p:stCondLst>
                      <p:childTnLst>
                        <p:par>
                          <p:cTn id="848" fill="hold">
                            <p:stCondLst>
                              <p:cond delay="0"/>
                            </p:stCondLst>
                            <p:childTnLst>
                              <p:par>
                                <p:cTn id="8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33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1" fill="hold">
                      <p:stCondLst>
                        <p:cond delay="indefinite"/>
                      </p:stCondLst>
                      <p:childTnLst>
                        <p:par>
                          <p:cTn id="852" fill="hold">
                            <p:stCondLst>
                              <p:cond delay="0"/>
                            </p:stCondLst>
                            <p:childTnLst>
                              <p:par>
                                <p:cTn id="8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5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5" fill="hold">
                      <p:stCondLst>
                        <p:cond delay="indefinite"/>
                      </p:stCondLst>
                      <p:childTnLst>
                        <p:par>
                          <p:cTn id="856" fill="hold">
                            <p:stCondLst>
                              <p:cond delay="0"/>
                            </p:stCondLst>
                            <p:childTnLst>
                              <p:par>
                                <p:cTn id="8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56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9" fill="hold">
                      <p:stCondLst>
                        <p:cond delay="indefinite"/>
                      </p:stCondLst>
                      <p:childTnLst>
                        <p:par>
                          <p:cTn id="860" fill="hold">
                            <p:stCondLst>
                              <p:cond delay="0"/>
                            </p:stCondLst>
                            <p:childTnLst>
                              <p:par>
                                <p:cTn id="8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67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3" fill="hold">
                      <p:stCondLst>
                        <p:cond delay="indefinite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93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7" fill="hold">
                      <p:stCondLst>
                        <p:cond delay="indefinite"/>
                      </p:stCondLst>
                      <p:childTnLst>
                        <p:par>
                          <p:cTn id="868" fill="hold">
                            <p:stCondLst>
                              <p:cond delay="0"/>
                            </p:stCondLst>
                            <p:childTnLst>
                              <p:par>
                                <p:cTn id="8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105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1" fill="hold">
                      <p:stCondLst>
                        <p:cond delay="indefinite"/>
                      </p:stCondLst>
                      <p:childTnLst>
                        <p:par>
                          <p:cTn id="872" fill="hold">
                            <p:stCondLst>
                              <p:cond delay="0"/>
                            </p:stCondLst>
                            <p:childTnLst>
                              <p:par>
                                <p:cTn id="8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119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d99694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1: Wortschatz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Wortschatzerwerb: Methoden und Medien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f2dcdb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sind in der Lage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einer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Vokabelkartei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das Lernvokabular zu erfassen und mit ihr zu arbeiten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ihre Vokabelkartei zu ergänzen und zu benutzen 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6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7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f2dcdb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zum Lernen, Wiederholen und Sichern des Wortschatzes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individuell geeignete 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Methoden (zum Beispiel Visualisierung, lautes Sprechen, Lernspiele) und Medien (zum Beispiel Vokabelheft, Vokabelkartei, Vokabellernprogramm) anwenden 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9" dur="indefinite" restart="never" nodeType="tmRoot">
          <p:childTnLst>
            <p:seq>
              <p:cTn id="50" dur="indefinite" nodeType="mainSeq">
                <p:childTnLst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2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19080">
            <a:solidFill>
              <a:srgbClr val="000000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Arbeitsbereiche 4 und 5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1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solidFill>
            <a:srgbClr val="b3a2c7"/>
          </a:solidFill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1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 Texte und Literatur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2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r>
              <a:rPr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Vorerschließung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Übersetzung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Strukturierung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Rekapitulation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Reflexion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3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solidFill>
            <a:srgbClr val="93cddd"/>
          </a:solidFill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1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 Antike Kultur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4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Alltag und Kultur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Stätten in Rom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Architektur und Technik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Götter und Mythen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Fortleben der Antike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Geschichte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Fremde Einflüsse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Politik und Vorbilder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875" dur="indefinite" restart="never" nodeType="tmRoot">
          <p:childTnLst>
            <p:seq>
              <p:cTn id="876" dur="indefinite" nodeType="mainSeq">
                <p:childTnLst>
                  <p:par>
                    <p:cTn id="877" fill="hold">
                      <p:stCondLst>
                        <p:cond delay="indefinite"/>
                      </p:stCondLst>
                      <p:childTnLst>
                        <p:par>
                          <p:cTn id="878" fill="hold">
                            <p:stCondLst>
                              <p:cond delay="0"/>
                            </p:stCondLst>
                            <p:childTnLst>
                              <p:par>
                                <p:cTn id="8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16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28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43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58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9" fill="hold">
                      <p:stCondLst>
                        <p:cond delay="indefinite"/>
                      </p:stCondLst>
                      <p:childTnLst>
                        <p:par>
                          <p:cTn id="890" fill="hold">
                            <p:stCondLst>
                              <p:cond delay="0"/>
                            </p:stCondLst>
                            <p:childTnLst>
                              <p:par>
                                <p:cTn id="8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9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35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6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79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02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14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32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b3a2c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4: Texte und Literatur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-Vorerschließung-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6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7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8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9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 Anleitung aus dem Textumfeld (zum Beispiel Überschrift, Einleitung, Abbildungen) </a:t>
            </a:r>
            <a:r>
              <a:rPr b="1" lang="de-DE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Hintergrundinformationen</a:t>
            </a:r>
            <a:r>
              <a:rPr lang="de-DE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zusammenstellen, die zum Verständnis des Textes notwendig sind, und auf dieser Grundlage vorläufige </a:t>
            </a:r>
            <a:r>
              <a:rPr b="1" lang="de-DE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Inhaltserwartungen formulieren</a:t>
            </a:r>
            <a:r>
              <a:rPr lang="de-DE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zunehmend selbstständig Informationen aus dem Textumfeld und aus dem Text (zum Beispiel Sachfelder, Wortfelder) zusammen­stellen.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 + Klasse 8, L2 )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907" dur="indefinite" restart="never" nodeType="tmRoot">
          <p:childTnLst>
            <p:seq>
              <p:cTn id="908" dur="indefinite" nodeType="mainSeq">
                <p:childTnLst>
                  <p:par>
                    <p:cTn id="909" fill="hold">
                      <p:stCondLst>
                        <p:cond delay="indefinite"/>
                      </p:stCondLst>
                      <p:childTnLst>
                        <p:par>
                          <p:cTn id="910" fill="hold">
                            <p:stCondLst>
                              <p:cond delay="0"/>
                            </p:stCondLst>
                            <p:childTnLst>
                              <p:par>
                                <p:cTn id="9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16" end="2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260" end="2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7" fill="hold">
                      <p:stCondLst>
                        <p:cond delay="indefinite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277" end="4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407" end="4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3" fill="hold">
                      <p:stCondLst>
                        <p:cond delay="indefinite"/>
                      </p:stCondLst>
                      <p:childTnLst>
                        <p:par>
                          <p:cTn id="924" fill="hold">
                            <p:stCondLst>
                              <p:cond delay="0"/>
                            </p:stCondLst>
                            <p:childTnLst>
                              <p:par>
                                <p:cTn id="9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b3a2c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4: Texte und Literatur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-Vorerschließung-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1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2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sind in der Lage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lateinische Texte mithilfe von Leitfragen zusammenzufassen,  zu strukturieren, zu übersetzen und zu interpretieren.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3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4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1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nach dem ersten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Hören oder </a:t>
            </a: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Lesen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des Textes oder von Teilen des Textes </a:t>
            </a: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konkretere Vermutungen 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über den Inhalt anstellen und diese </a:t>
            </a: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am Text belegen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 Anleitung </a:t>
            </a: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Informationen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aus dem Text (zum Beispiel Ort, Zeit, Handlungsträger) zusammenstellen, die ihnen einen </a:t>
            </a: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weiteren Zugang  zum Text 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ermöglichen.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aufgrund von Sachwissen aus dem thematischen Umfeld (zum Beispiel Realien, historische Inhalte) eine </a:t>
            </a: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Erwartung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über den Inhalt des Textes formulieren.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1+L2)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927" dur="indefinite" restart="never" nodeType="tmRoot">
          <p:childTnLst>
            <p:seq>
              <p:cTn id="928" dur="indefinite" nodeType="mainSeq">
                <p:childTnLst>
                  <p:par>
                    <p:cTn id="929" fill="hold">
                      <p:stCondLst>
                        <p:cond delay="indefinite"/>
                      </p:stCondLst>
                      <p:childTnLst>
                        <p:par>
                          <p:cTn id="930" fill="hold">
                            <p:stCondLst>
                              <p:cond delay="0"/>
                            </p:stCondLst>
                            <p:childTnLst>
                              <p:par>
                                <p:cTn id="9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15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5" fill="hold">
                      <p:stCondLst>
                        <p:cond delay="indefinite"/>
                      </p:stCondLst>
                      <p:childTnLst>
                        <p:par>
                          <p:cTn id="936" fill="hold">
                            <p:stCondLst>
                              <p:cond delay="0"/>
                            </p:stCondLst>
                            <p:childTnLst>
                              <p:par>
                                <p:cTn id="9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25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1" fill="hold">
                      <p:stCondLst>
                        <p:cond delay="indefinite"/>
                      </p:stCondLst>
                      <p:childTnLst>
                        <p:par>
                          <p:cTn id="942" fill="hold">
                            <p:stCondLst>
                              <p:cond delay="0"/>
                            </p:stCondLst>
                            <p:childTnLst>
                              <p:par>
                                <p:cTn id="9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163" end="3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320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7" fill="hold">
                      <p:stCondLst>
                        <p:cond delay="indefinite"/>
                      </p:stCondLst>
                      <p:childTnLst>
                        <p:par>
                          <p:cTn id="948" fill="hold">
                            <p:stCondLst>
                              <p:cond delay="0"/>
                            </p:stCondLst>
                            <p:childTnLst>
                              <p:par>
                                <p:cTn id="9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32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148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3" fill="hold">
                      <p:stCondLst>
                        <p:cond delay="indefinite"/>
                      </p:stCondLst>
                      <p:childTnLst>
                        <p:par>
                          <p:cTn id="954" fill="hold">
                            <p:stCondLst>
                              <p:cond delay="0"/>
                            </p:stCondLst>
                            <p:childTnLst>
                              <p:par>
                                <p:cTn id="9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337" end="4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488" end="5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9" fill="hold">
                      <p:stCondLst>
                        <p:cond delay="indefinite"/>
                      </p:stCondLst>
                      <p:childTnLst>
                        <p:par>
                          <p:cTn id="960" fill="hold">
                            <p:stCondLst>
                              <p:cond delay="0"/>
                            </p:stCondLst>
                            <p:childTnLst>
                              <p:par>
                                <p:cTn id="9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160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b3a2c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4: Texte und Literatur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-Übersetzung-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6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7" name="TextShape 3"/>
          <p:cNvSpPr txBox="1"/>
          <p:nvPr/>
        </p:nvSpPr>
        <p:spPr>
          <a:xfrm>
            <a:off x="467640" y="2133000"/>
            <a:ext cx="403992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sind in der Lage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 Anleitung lateinische Texte auf der Basis von Text-, Satz- und Wortgrammatik zu erschließen.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Schülerinnen und Schüler sind in der Lage die erarbeiteten Methoden der Texterschließung auf der Basis von Text-, Satz-, Wortgrammatik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zunehmend selbstständig anzuwenden.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8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9" name="TextShape 5"/>
          <p:cNvSpPr txBox="1"/>
          <p:nvPr/>
        </p:nvSpPr>
        <p:spPr>
          <a:xfrm>
            <a:off x="4645080" y="2133000"/>
            <a:ext cx="4041360" cy="399312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Satzerschließungsmethoden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(zum Beispiel lineare und analytische Verfahren) unter Anleitung </a:t>
            </a: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anwenden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; </a:t>
            </a:r>
            <a:r>
              <a:rPr lang="de-DE" sz="1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Klasse 8, L 1+ L 2: zunehmend selbstständig)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ihre Kenntnisse aus den Bereichen Wortschatz, Satzlehre und Formenlehre beim Übersetzen anwenden.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1+ Klasse 8, L 2)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963" dur="indefinite" restart="never" nodeType="tmRoot">
          <p:childTnLst>
            <p:seq>
              <p:cTn id="964" dur="indefinite" nodeType="mainSeq">
                <p:childTnLst>
                  <p:par>
                    <p:cTn id="965" fill="hold">
                      <p:stCondLst>
                        <p:cond delay="indefinite"/>
                      </p:stCondLst>
                      <p:childTnLst>
                        <p:par>
                          <p:cTn id="966" fill="hold">
                            <p:stCondLst>
                              <p:cond delay="0"/>
                            </p:stCondLst>
                            <p:childTnLst>
                              <p:par>
                                <p:cTn id="9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16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117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3" fill="hold">
                      <p:stCondLst>
                        <p:cond delay="indefinite"/>
                      </p:stCondLst>
                      <p:childTnLst>
                        <p:par>
                          <p:cTn id="974" fill="hold">
                            <p:stCondLst>
                              <p:cond delay="0"/>
                            </p:stCondLst>
                            <p:childTnLst>
                              <p:par>
                                <p:cTn id="9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26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125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1" fill="hold">
                      <p:stCondLst>
                        <p:cond delay="indefinite"/>
                      </p:stCondLst>
                      <p:childTnLst>
                        <p:par>
                          <p:cTn id="982" fill="hold">
                            <p:stCondLst>
                              <p:cond delay="0"/>
                            </p:stCondLst>
                            <p:childTnLst>
                              <p:par>
                                <p:cTn id="9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182" end="2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280" end="3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7" fill="hold">
                      <p:stCondLst>
                        <p:cond delay="indefinite"/>
                      </p:stCondLst>
                      <p:childTnLst>
                        <p:par>
                          <p:cTn id="988" fill="hold">
                            <p:stCondLst>
                              <p:cond delay="0"/>
                            </p:stCondLst>
                            <p:childTnLst>
                              <p:par>
                                <p:cTn id="9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137" end="3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312" end="3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b3a2c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4: Texte und Literatur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-Übersetzung-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1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2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i="1"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Schülerinnen und Schüler verbessern durch das Übersetzen ihre Ausdrucksfähigkeit im Deutschen, erweitern ihre sprachlichen Mittel und erkennen den Wert präziser Mitteilungen. Durch genaues Beobachten und Analysieren von Satz- und Textstrukturen wird ihre Lesefähigkeit gefördert.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i="1" lang="de-DE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sind in der Lage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beim Übersetzen auf der Suche nach einer angemessenen und zielsprachenorientierten</a:t>
            </a:r>
            <a:r>
              <a:rPr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Wiedergabe lateinischer Lehrbuch- und Originaltexte die verschiedenen Ausdrucks-möglichkeiten der deutschen Sprache zu prüfen und so ihre sprachliche Kompetenz zu verbessern.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3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4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 einfachen Beispielen aus lateinischen Texten verschiedene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Ausdrucksmöglich-keiten des Deutschen vergleichen 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und bewerten.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1)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 Anleitung bei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polysemen Wörtern 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aus den im Lehrbuch angegebenen Bedeutungen kontextadäquat eine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passende Bedeutung 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auswählen und ihre Entscheidung begründen.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1;</a:t>
            </a:r>
            <a:r>
              <a:rPr lang="de-DE" sz="1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 Klasse 8, L 1+ L 2: zunehmend selbstständig)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993" dur="indefinite" restart="never" nodeType="tmRoot">
          <p:childTnLst>
            <p:seq>
              <p:cTn id="994" dur="indefinite" nodeType="mainSeq">
                <p:childTnLst>
                  <p:par>
                    <p:cTn id="995" fill="hold">
                      <p:stCondLst>
                        <p:cond delay="indefinite"/>
                      </p:stCondLst>
                      <p:childTnLst>
                        <p:par>
                          <p:cTn id="996" fill="hold">
                            <p:stCondLst>
                              <p:cond delay="0"/>
                            </p:stCondLst>
                            <p:childTnLst>
                              <p:par>
                                <p:cTn id="9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15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140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3" fill="hold">
                      <p:stCondLst>
                        <p:cond delay="indefinite"/>
                      </p:stCondLst>
                      <p:childTnLst>
                        <p:par>
                          <p:cTn id="1004" fill="hold">
                            <p:stCondLst>
                              <p:cond delay="0"/>
                            </p:stCondLst>
                            <p:childTnLst>
                              <p:par>
                                <p:cTn id="10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1" end="2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285" end="2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9" fill="hold">
                      <p:stCondLst>
                        <p:cond delay="indefinite"/>
                      </p:stCondLst>
                      <p:childTnLst>
                        <p:par>
                          <p:cTn id="1010" fill="hold">
                            <p:stCondLst>
                              <p:cond delay="0"/>
                            </p:stCondLst>
                            <p:childTnLst>
                              <p:par>
                                <p:cTn id="10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158" end="3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322" end="3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5" fill="hold">
                      <p:stCondLst>
                        <p:cond delay="indefinite"/>
                      </p:stCondLst>
                      <p:childTnLst>
                        <p:par>
                          <p:cTn id="1016" fill="hold">
                            <p:stCondLst>
                              <p:cond delay="0"/>
                            </p:stCondLst>
                            <p:childTnLst>
                              <p:par>
                                <p:cTn id="10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298" end="3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323" end="5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581" end="5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b3a2c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4: Texte und Literatur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-Übersetzung-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6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7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8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9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häufige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Übersetzungsfehler analysieren 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und einfache Strategien zu ihrer Vermeidung entwickeln (z. </a:t>
            </a:r>
            <a:r>
              <a:rPr lang="de-DE" sz="2000" spc="-29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B. Überprüfung der Übersetzung auf Vollständigkeit, 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gezielte Kontrolle nach bestimmten Merkmalen, </a:t>
            </a:r>
            <a:r>
              <a:rPr lang="de-DE" sz="2000" spc="-18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Abgrenzung von satzwertigen Konstruktionen).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29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 Übersetzungen von Mitschülerinnen und Mitschülern 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Stellung nehmen und gegebenenfalls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Verbesserungen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 ihre eigene Übersetzung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einarbeiten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023" dur="indefinite" restart="never" nodeType="tmRoot">
          <p:childTnLst>
            <p:seq>
              <p:cTn id="1024" dur="indefinite" nodeType="mainSeq">
                <p:childTnLst>
                  <p:par>
                    <p:cTn id="1025" fill="hold">
                      <p:stCondLst>
                        <p:cond delay="indefinite"/>
                      </p:stCondLst>
                      <p:childTnLst>
                        <p:par>
                          <p:cTn id="1026" fill="hold">
                            <p:stCondLst>
                              <p:cond delay="0"/>
                            </p:stCondLst>
                            <p:childTnLst>
                              <p:par>
                                <p:cTn id="10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16" end="2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1" fill="hold">
                      <p:stCondLst>
                        <p:cond delay="indefinite"/>
                      </p:stCondLst>
                      <p:childTnLst>
                        <p:par>
                          <p:cTn id="1032" fill="hold">
                            <p:stCondLst>
                              <p:cond delay="0"/>
                            </p:stCondLst>
                            <p:childTnLst>
                              <p:par>
                                <p:cTn id="10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259" end="4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402" end="4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7" fill="hold">
                      <p:stCondLst>
                        <p:cond delay="indefinite"/>
                      </p:stCondLst>
                      <p:childTnLst>
                        <p:par>
                          <p:cTn id="1038" fill="hold">
                            <p:stCondLst>
                              <p:cond delay="0"/>
                            </p:stCondLst>
                            <p:childTnLst>
                              <p:par>
                                <p:cTn id="10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b3a2c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4: Texte und Literatur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-Übersetzung-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1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2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3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4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eigene Übersetzungen und die von Mitschülerinnen und Mitschülern unter Benutzung von Fachtermini zunehmend selbstständig analysieren und nötige Korrekturen begründen.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 + L2)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041" dur="indefinite" restart="never" nodeType="tmRoot">
          <p:childTnLst>
            <p:seq>
              <p:cTn id="1042" dur="indefinite" nodeType="mainSeq">
                <p:childTnLst>
                  <p:par>
                    <p:cTn id="1043" fill="hold">
                      <p:stCondLst>
                        <p:cond delay="indefinite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15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182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1" fill="hold">
                      <p:stCondLst>
                        <p:cond delay="indefinite"/>
                      </p:stCondLst>
                      <p:childTnLst>
                        <p:par>
                          <p:cTn id="1052" fill="hold">
                            <p:stCondLst>
                              <p:cond delay="0"/>
                            </p:stCondLst>
                            <p:childTnLst>
                              <p:par>
                                <p:cTn id="10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b3a2c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4: Texte und Literatur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-Strukturierung-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6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7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8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9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vorherrschende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Textmerkmale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unter Anleitung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herausarbeiten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(zum Beispiel Personen und Beziehungen zueinander, Orts- und Zeitangaben, leicht fassbare Sach- oder Wortfelder, Konnektoren, Textsorte).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den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Aufbau eines Textes 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Grundzügen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beschreiben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(zum Beispiel Einleitung – Höhepunkt – Schluss).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055" dur="indefinite" restart="never" nodeType="tmRoot">
          <p:childTnLst>
            <p:seq>
              <p:cTn id="1056" dur="indefinite" nodeType="mainSeq">
                <p:childTnLst>
                  <p:par>
                    <p:cTn id="1057" fill="hold">
                      <p:stCondLst>
                        <p:cond delay="indefinite"/>
                      </p:stCondLst>
                      <p:childTnLst>
                        <p:par>
                          <p:cTn id="1058" fill="hold">
                            <p:stCondLst>
                              <p:cond delay="0"/>
                            </p:stCondLst>
                            <p:childTnLst>
                              <p:par>
                                <p:cTn id="10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st="16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3" fill="hold">
                      <p:stCondLst>
                        <p:cond delay="indefinite"/>
                      </p:stCondLst>
                      <p:childTnLst>
                        <p:par>
                          <p:cTn id="1064" fill="hold">
                            <p:stCondLst>
                              <p:cond delay="0"/>
                            </p:stCondLst>
                            <p:childTnLst>
                              <p:par>
                                <p:cTn id="10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st="214" end="3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st="315" end="3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9" fill="hold">
                      <p:stCondLst>
                        <p:cond delay="indefinite"/>
                      </p:stCondLst>
                      <p:childTnLst>
                        <p:par>
                          <p:cTn id="1070" fill="hold">
                            <p:stCondLst>
                              <p:cond delay="0"/>
                            </p:stCondLst>
                            <p:childTnLst>
                              <p:par>
                                <p:cTn id="10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b3a2c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4: Texte und Literatur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-Strukturierung-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1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2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3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4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den </a:t>
            </a: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Aufbau eines Textes </a:t>
            </a: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zunehmend selbstständig, auch </a:t>
            </a: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anhand</a:t>
            </a: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weiterer sprachlich-formaler beziehungsweise inhaltlicher </a:t>
            </a: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Textmerkmale beschreiben </a:t>
            </a: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(zum Beispiel Personalmorpheme, Gebrauch von Aktiv und Passiv, Satzarten, Tempusgebrauch, Rekurrenzen, sinntragende Begriffe, Motive).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 + L2)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 einem Text unter Anleitung Beispiele dafür zusammenstellen, dass durch verschiedene Füllungsmöglichkeiten eines Satzglieds eine Variation im Ausdruck erreicht wird.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 </a:t>
            </a:r>
            <a:r>
              <a:rPr lang="de-DE" sz="1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nicht Klasse 8, L 2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073" dur="indefinite" restart="never" nodeType="tmRoot">
          <p:childTnLst>
            <p:seq>
              <p:cTn id="1074" dur="indefinite" nodeType="mainSeq">
                <p:childTnLst>
                  <p:par>
                    <p:cTn id="1075" fill="hold">
                      <p:stCondLst>
                        <p:cond delay="indefinite"/>
                      </p:stCondLst>
                      <p:childTnLst>
                        <p:par>
                          <p:cTn id="1076" fill="hold">
                            <p:stCondLst>
                              <p:cond delay="0"/>
                            </p:stCondLst>
                            <p:childTnLst>
                              <p:par>
                                <p:cTn id="10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15" end="2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294" end="3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3" fill="hold">
                      <p:stCondLst>
                        <p:cond delay="indefinite"/>
                      </p:stCondLst>
                      <p:childTnLst>
                        <p:par>
                          <p:cTn id="1084" fill="hold">
                            <p:stCondLst>
                              <p:cond delay="0"/>
                            </p:stCondLst>
                            <p:childTnLst>
                              <p:par>
                                <p:cTn id="10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316" end="4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484" end="5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9" fill="hold">
                      <p:stCondLst>
                        <p:cond delay="indefinite"/>
                      </p:stCondLst>
                      <p:childTnLst>
                        <p:par>
                          <p:cTn id="1090" fill="hold">
                            <p:stCondLst>
                              <p:cond delay="0"/>
                            </p:stCondLst>
                            <p:childTnLst>
                              <p:par>
                                <p:cTn id="10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b3a2c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4: Texte und Literatur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Rekapitulation-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6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7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8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9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den </a:t>
            </a: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Inhalt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eines Textes </a:t>
            </a: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mit eigenen Worten 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darstellen.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Abbildungen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nach Vorgaben </a:t>
            </a: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mit dem Text vergleichen.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leicht fassliche lateinische Textabschnitte </a:t>
            </a: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sinngebend vorlesen 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und so ihr Textverständnis zeigen.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Klasse 8, L 2 </a:t>
            </a:r>
            <a:r>
              <a:rPr lang="de-DE" sz="13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ohne </a:t>
            </a:r>
            <a:r>
              <a:rPr i="1" lang="de-DE" sz="13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leicht fasslich</a:t>
            </a:r>
            <a:r>
              <a:rPr lang="de-DE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093" dur="indefinite" restart="never" nodeType="tmRoot">
          <p:childTnLst>
            <p:seq>
              <p:cTn id="1094" dur="indefinite" nodeType="mainSeq">
                <p:childTnLst>
                  <p:par>
                    <p:cTn id="1095" fill="hold">
                      <p:stCondLst>
                        <p:cond delay="indefinite"/>
                      </p:stCondLst>
                      <p:childTnLst>
                        <p:par>
                          <p:cTn id="1096" fill="hold">
                            <p:stCondLst>
                              <p:cond delay="0"/>
                            </p:stCondLst>
                            <p:childTnLst>
                              <p:par>
                                <p:cTn id="10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>
                                            <p:txEl>
                                              <p:pRg st="15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1" fill="hold">
                      <p:stCondLst>
                        <p:cond delay="indefinite"/>
                      </p:stCondLst>
                      <p:childTnLst>
                        <p:par>
                          <p:cTn id="1102" fill="hold">
                            <p:stCondLst>
                              <p:cond delay="0"/>
                            </p:stCondLst>
                            <p:childTnLst>
                              <p:par>
                                <p:cTn id="11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>
                                            <p:txEl>
                                              <p:pRg st="72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>
                                            <p:txEl>
                                              <p:pRg st="125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7" fill="hold">
                      <p:stCondLst>
                        <p:cond delay="indefinite"/>
                      </p:stCondLst>
                      <p:childTnLst>
                        <p:par>
                          <p:cTn id="1108" fill="hold">
                            <p:stCondLst>
                              <p:cond delay="0"/>
                            </p:stCondLst>
                            <p:childTnLst>
                              <p:par>
                                <p:cTn id="11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>
                                            <p:txEl>
                                              <p:pRg st="142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>
                                            <p:txEl>
                                              <p:pRg st="242" end="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3" fill="hold">
                      <p:stCondLst>
                        <p:cond delay="indefinite"/>
                      </p:stCondLst>
                      <p:childTnLst>
                        <p:par>
                          <p:cTn id="1114" fill="hold">
                            <p:stCondLst>
                              <p:cond delay="0"/>
                            </p:stCondLst>
                            <p:childTnLst>
                              <p:par>
                                <p:cTn id="1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d99694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1: Wortschatz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Wortarten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0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f2dcdb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sind in der Lage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Texten die aufgeführten Wortarten zu bestimmen: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Verb;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Nomen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Substantiv, Adjektiv, Partizip;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Pronomen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; Präposition; Adverb; Zahlwort (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Numerale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); Konjunktion, Subjunktion;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Partikel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2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f2dcdb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Wörter nach Wortarten zusammenstellen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(Verb,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Substantiv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Adjektiv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 Personal-, Possessiv-, Reflexiv-, Interrogativ-, Relativpronomen, Adverb, Präposition, Konjunktion, Subjunktion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Zahlwort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1) (Demonstrativpronomen erst in Kl. 8,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Zusatz bei L 2 (Klasse 8): Demonstrativpronomen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9" dur="indefinite" restart="never" nodeType="tmRoot">
          <p:childTnLst>
            <p:seq>
              <p:cTn id="60" dur="indefinite" nodeType="mainSeq">
                <p:childTnLst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7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5" end="2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68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b3a2c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4: Texte und Literatur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Rekapitulation-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1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2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sind in der Lage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bei der Strukturierung von Ergebnissen zunehmend selbstständig unterschiedliche Dokumentationsformen zu verwenden.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3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4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den Inhalt eines Textes strukturiert darstellen.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Textabschnitte paraphrasieren.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 + L2)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Textaussagen am lateinischen Original belegen.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(nicht Klasse 8, L2)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117" dur="indefinite" restart="never" nodeType="tmRoot">
          <p:childTnLst>
            <p:seq>
              <p:cTn id="1118" dur="indefinite" nodeType="mainSeq">
                <p:childTnLst>
                  <p:par>
                    <p:cTn id="1119" fill="hold">
                      <p:stCondLst>
                        <p:cond delay="indefinite"/>
                      </p:stCondLst>
                      <p:childTnLst>
                        <p:par>
                          <p:cTn id="1120" fill="hold">
                            <p:stCondLst>
                              <p:cond delay="0"/>
                            </p:stCondLst>
                            <p:childTnLst>
                              <p:par>
                                <p:cTn id="11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16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5" fill="hold">
                      <p:stCondLst>
                        <p:cond delay="indefinite"/>
                      </p:stCondLst>
                      <p:childTnLst>
                        <p:par>
                          <p:cTn id="1126" fill="hold">
                            <p:stCondLst>
                              <p:cond delay="0"/>
                            </p:stCondLst>
                            <p:childTnLst>
                              <p:par>
                                <p:cTn id="11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26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1" fill="hold">
                      <p:stCondLst>
                        <p:cond delay="indefinite"/>
                      </p:stCondLst>
                      <p:childTnLst>
                        <p:par>
                          <p:cTn id="1132" fill="hold">
                            <p:stCondLst>
                              <p:cond delay="0"/>
                            </p:stCondLst>
                            <p:childTnLst>
                              <p:par>
                                <p:cTn id="11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67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99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7" fill="hold">
                      <p:stCondLst>
                        <p:cond delay="indefinite"/>
                      </p:stCondLst>
                      <p:childTnLst>
                        <p:par>
                          <p:cTn id="1138" fill="hold">
                            <p:stCondLst>
                              <p:cond delay="0"/>
                            </p:stCondLst>
                            <p:childTnLst>
                              <p:par>
                                <p:cTn id="11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121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168" end="1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3" fill="hold">
                      <p:stCondLst>
                        <p:cond delay="indefinite"/>
                      </p:stCondLst>
                      <p:childTnLst>
                        <p:par>
                          <p:cTn id="1144" fill="hold">
                            <p:stCondLst>
                              <p:cond delay="0"/>
                            </p:stCondLst>
                            <p:childTnLst>
                              <p:par>
                                <p:cTn id="11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142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b3a2c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4: Texte und Literatur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-Reflexion-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6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7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8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9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einfache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Textsorten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(zum Beispiel Brief, Dialog, Erzählung) und dafür charakteristische Merkmale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benennen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L1 +Klasse 8, L2)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5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L2 weitere Textsorten)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 einfachen Textaussagen Stellung nehmen.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L1; </a:t>
            </a:r>
            <a:r>
              <a:rPr lang="de-DE" sz="1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Klasse 8, L 1 +L2: begründet</a:t>
            </a: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147" dur="indefinite" restart="never" nodeType="tmRoot">
          <p:childTnLst>
            <p:seq>
              <p:cTn id="1148" dur="indefinite" nodeType="mainSeq">
                <p:childTnLst>
                  <p:par>
                    <p:cTn id="1149" fill="hold">
                      <p:stCondLst>
                        <p:cond delay="indefinite"/>
                      </p:stCondLst>
                      <p:childTnLst>
                        <p:par>
                          <p:cTn id="1150" fill="hold">
                            <p:stCondLst>
                              <p:cond delay="0"/>
                            </p:stCondLst>
                            <p:childTnLst>
                              <p:par>
                                <p:cTn id="11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16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124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153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9" fill="hold">
                      <p:stCondLst>
                        <p:cond delay="indefinite"/>
                      </p:stCondLst>
                      <p:childTnLst>
                        <p:par>
                          <p:cTn id="1160" fill="hold">
                            <p:stCondLst>
                              <p:cond delay="0"/>
                            </p:stCondLst>
                            <p:childTnLst>
                              <p:par>
                                <p:cTn id="11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189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232" end="2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5" fill="hold">
                      <p:stCondLst>
                        <p:cond delay="indefinite"/>
                      </p:stCondLst>
                      <p:childTnLst>
                        <p:par>
                          <p:cTn id="1166" fill="hold">
                            <p:stCondLst>
                              <p:cond delay="0"/>
                            </p:stCondLst>
                            <p:childTnLst>
                              <p:par>
                                <p:cTn id="11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b3a2c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4: Texte und Literatur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-Reflexion-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1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2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sind in der Lage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 referieren und Themen zu präsentieren, die die gelesenen Texte ergänzen.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gelesenen Texte produktiv in andere Darstellungsformen umzusetzen.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 + 8)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3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4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Bezüge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zwischen dem Inhalt eines Textes und der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eigenen Erfahrungswelt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benennen.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Textinhalte – auch aus anderen Perspektiven – in anderen Darstellungsformen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präsentieren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(zum Beispiel szenisch, visuell, auditiv; eigene Textproduktion).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L1 +Klasse 8, L2)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Aussagen und Inhalte von Texten durch eigene Recherche ergänzen und die Resultate in geeigneter Form und mediengestützt präsentieren.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 + L2)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169" dur="indefinite" restart="never" nodeType="tmRoot">
          <p:childTnLst>
            <p:seq>
              <p:cTn id="1170" dur="indefinite" nodeType="mainSeq">
                <p:childTnLst>
                  <p:par>
                    <p:cTn id="1171" fill="hold">
                      <p:stCondLst>
                        <p:cond delay="indefinite"/>
                      </p:stCondLst>
                      <p:childTnLst>
                        <p:par>
                          <p:cTn id="1172" fill="hold">
                            <p:stCondLst>
                              <p:cond delay="0"/>
                            </p:stCondLst>
                            <p:childTnLst>
                              <p:par>
                                <p:cTn id="11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15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7" fill="hold">
                      <p:stCondLst>
                        <p:cond delay="indefinite"/>
                      </p:stCondLst>
                      <p:childTnLst>
                        <p:par>
                          <p:cTn id="1178" fill="hold">
                            <p:stCondLst>
                              <p:cond delay="0"/>
                            </p:stCondLst>
                            <p:childTnLst>
                              <p:par>
                                <p:cTn id="11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97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253" end="2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3" fill="hold">
                      <p:stCondLst>
                        <p:cond delay="indefinite"/>
                      </p:stCondLst>
                      <p:childTnLst>
                        <p:par>
                          <p:cTn id="1184" fill="hold">
                            <p:stCondLst>
                              <p:cond delay="0"/>
                            </p:stCondLst>
                            <p:childTnLst>
                              <p:par>
                                <p:cTn id="11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27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103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1" fill="hold">
                      <p:stCondLst>
                        <p:cond delay="indefinite"/>
                      </p:stCondLst>
                      <p:childTnLst>
                        <p:par>
                          <p:cTn id="1192" fill="hold">
                            <p:stCondLst>
                              <p:cond delay="0"/>
                            </p:stCondLst>
                            <p:childTnLst>
                              <p:par>
                                <p:cTn id="11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283" end="4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417" end="4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7" fill="hold">
                      <p:stCondLst>
                        <p:cond delay="indefinite"/>
                      </p:stCondLst>
                      <p:childTnLst>
                        <p:par>
                          <p:cTn id="1198" fill="hold">
                            <p:stCondLst>
                              <p:cond delay="0"/>
                            </p:stCondLst>
                            <p:childTnLst>
                              <p:par>
                                <p:cTn id="11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115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186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b3a2c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4: Texte und Literatur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-Reflexion-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6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7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sind in der Lage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 Anleitung Texte mit Rezeptionsdokumenten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aus Kunst, Literatur und Musik zum selben Thema zu vergleichen.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8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9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 Anleitung die </a:t>
            </a: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sprachlich-stilistische Gestaltung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eines Textes analysieren und Bezüge zwischen Form und Inhalt </a:t>
            </a: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aufzeigen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 Beispielen zeigen, welchen interpretatorischen Mehrwert die Berücksichtigung historischer Zusatzinformationen ergeben kann.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weitere inhaltliche Dimensionen des Textes </a:t>
            </a:r>
            <a:r>
              <a:rPr lang="de-DE" sz="1900" spc="-18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durch </a:t>
            </a:r>
            <a:r>
              <a:rPr b="1" lang="de-DE" sz="1900" spc="-18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Vergleich mit Rezeptionsdokumenten </a:t>
            </a:r>
            <a:r>
              <a:rPr lang="de-DE" sz="1900" spc="-18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herausarbeiten.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203" dur="indefinite" restart="never" nodeType="tmRoot">
          <p:childTnLst>
            <p:seq>
              <p:cTn id="1204" dur="indefinite" nodeType="mainSeq">
                <p:childTnLst>
                  <p:par>
                    <p:cTn id="1205" fill="hold">
                      <p:stCondLst>
                        <p:cond delay="indefinite"/>
                      </p:stCondLst>
                      <p:childTnLst>
                        <p:par>
                          <p:cTn id="1206" fill="hold">
                            <p:stCondLst>
                              <p:cond delay="0"/>
                            </p:stCondLst>
                            <p:childTnLst>
                              <p:par>
                                <p:cTn id="12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15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1" fill="hold">
                      <p:stCondLst>
                        <p:cond delay="indefinite"/>
                      </p:stCondLst>
                      <p:childTnLst>
                        <p:par>
                          <p:cTn id="1212" fill="hold">
                            <p:stCondLst>
                              <p:cond delay="0"/>
                            </p:stCondLst>
                            <p:childTnLst>
                              <p:par>
                                <p:cTn id="12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143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5" fill="hold">
                      <p:stCondLst>
                        <p:cond delay="indefinite"/>
                      </p:stCondLst>
                      <p:childTnLst>
                        <p:par>
                          <p:cTn id="1216" fill="hold">
                            <p:stCondLst>
                              <p:cond delay="0"/>
                            </p:stCondLst>
                            <p:childTnLst>
                              <p:par>
                                <p:cTn id="12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>
                                            <p:txEl>
                                              <p:pRg st="25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9" fill="hold">
                      <p:stCondLst>
                        <p:cond delay="indefinite"/>
                      </p:stCondLst>
                      <p:childTnLst>
                        <p:par>
                          <p:cTn id="1220" fill="hold">
                            <p:stCondLst>
                              <p:cond delay="0"/>
                            </p:stCondLst>
                            <p:childTnLst>
                              <p:par>
                                <p:cTn id="12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271" end="3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372" end="3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5" fill="hold">
                      <p:stCondLst>
                        <p:cond delay="indefinite"/>
                      </p:stCondLst>
                      <p:childTnLst>
                        <p:par>
                          <p:cTn id="1226" fill="hold">
                            <p:stCondLst>
                              <p:cond delay="0"/>
                            </p:stCondLst>
                            <p:childTnLst>
                              <p:par>
                                <p:cTn id="12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>
                                            <p:txEl>
                                              <p:pRg st="35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>
                                            <p:txEl>
                                              <p:pRg st="146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b3a2c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4: Texte und Literatur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-Reflexion-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1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2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sind in der Lage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bei der Arbeit am Text unterschiedliche Arbeits- und Sozialformen zu praktizieren, die zur Förderung ihrer personalen und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sozialen Kompetenzen 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beitragen.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Gruppen-, Partner- und Einzelarbeit zu organisieren und in unterschiedlichen Arbeits- und Sozialformen zu kommunizieren, Ergebnisse zielgerichtet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 erarbeiten und zu präsentieren.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3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4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233" dur="indefinite" restart="never" nodeType="tmRoot">
          <p:childTnLst>
            <p:seq>
              <p:cTn id="1234" dur="indefinite" nodeType="mainSeq">
                <p:childTnLst>
                  <p:par>
                    <p:cTn id="1235" fill="hold">
                      <p:stCondLst>
                        <p:cond delay="indefinite"/>
                      </p:stCondLst>
                      <p:childTnLst>
                        <p:par>
                          <p:cTn id="1236" fill="hold">
                            <p:stCondLst>
                              <p:cond delay="0"/>
                            </p:stCondLst>
                            <p:childTnLst>
                              <p:par>
                                <p:cTn id="12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25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179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190" end="3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371" end="3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7" fill="hold">
                      <p:stCondLst>
                        <p:cond delay="indefinite"/>
                      </p:stCondLst>
                      <p:childTnLst>
                        <p:par>
                          <p:cTn id="1248" fill="hold">
                            <p:stCondLst>
                              <p:cond delay="0"/>
                            </p:stCondLst>
                            <p:childTnLst>
                              <p:par>
                                <p:cTn id="12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ymbol"/>
              <a:buChar char="-"/>
            </a:pPr>
            <a:r>
              <a:rPr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Vorerschließung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ymbol"/>
              <a:buChar char="-"/>
            </a:pPr>
            <a:r>
              <a:rPr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Übersetzung: Fehleranalyse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ymbol"/>
              <a:buChar char="-"/>
            </a:pPr>
            <a:r>
              <a:rPr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Strukturierung: Textaufbau und Textmerkmale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6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b3a2c7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4: Texte und Literatur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Zusammenfassung: Was ist neu?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251" dur="indefinite" restart="never" nodeType="tmRoot">
          <p:childTnLst>
            <p:seq>
              <p:cTn id="125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3cddd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5: Antike Kultur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i="1" lang="de-DE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Alltag und Kultur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8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9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sind in der Lage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ihre Kenntnisse aus dem Geschichtsunterricht</a:t>
            </a: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zur Erklärung wichtiger Bereiche des antiken</a:t>
            </a: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Lebens einzubeziehen.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über Einzelthemen aus unterschiedlichen Bereichen des antiken Lebens zu referieren.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6; Klasse 8: </a:t>
            </a:r>
            <a:r>
              <a:rPr i="1"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weitere Einzelthemen</a:t>
            </a: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das römische Leben mit der eigenen Lebenswelt zu vergleichen, um dadurch Offenheit für fremde Kulturen zu entwickeln.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0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1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aus den Lektions- und Sachtexten des </a:t>
            </a:r>
            <a:r>
              <a:rPr lang="de-DE" sz="1900" spc="-18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Lehr-buchs </a:t>
            </a:r>
            <a:r>
              <a:rPr b="1" lang="de-DE" sz="1900" spc="-18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relevante Informationen herausarbeiten</a:t>
            </a:r>
            <a:r>
              <a:rPr lang="de-DE" sz="1900" spc="-18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relevante Informationen zur antiken Kultur zunehmend eigenständig gewinnen, strukturieren und mediengestützt präsentieren.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 +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9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zentrale Bereiche des </a:t>
            </a:r>
            <a:r>
              <a:rPr b="1" lang="de-DE" sz="1900" spc="-9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römischen Alltagslebens </a:t>
            </a:r>
            <a:r>
              <a:rPr lang="de-DE" sz="1900" spc="-9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benennen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beschreiben und mit der </a:t>
            </a: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eigenen Lebenswelt 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vergleichen (unter anderem </a:t>
            </a:r>
            <a:r>
              <a:rPr i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familia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Sklaven, Schule, Thermen).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 Klasse 8, L2)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253" dur="indefinite" restart="never" nodeType="tmRoot">
          <p:childTnLst>
            <p:seq>
              <p:cTn id="1254" dur="indefinite" nodeType="mainSeq">
                <p:childTnLst>
                  <p:par>
                    <p:cTn id="1255" fill="hold">
                      <p:stCondLst>
                        <p:cond delay="indefinite"/>
                      </p:stCondLst>
                      <p:childTnLst>
                        <p:par>
                          <p:cTn id="1256" fill="hold">
                            <p:stCondLst>
                              <p:cond delay="0"/>
                            </p:stCondLst>
                            <p:childTnLst>
                              <p:par>
                                <p:cTn id="12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16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105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3" fill="hold">
                      <p:stCondLst>
                        <p:cond delay="indefinite"/>
                      </p:stCondLst>
                      <p:childTnLst>
                        <p:par>
                          <p:cTn id="1264" fill="hold">
                            <p:stCondLst>
                              <p:cond delay="0"/>
                            </p:stCondLst>
                            <p:childTnLst>
                              <p:par>
                                <p:cTn id="12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122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245" end="2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9" fill="hold">
                      <p:stCondLst>
                        <p:cond delay="indefinite"/>
                      </p:stCondLst>
                      <p:childTnLst>
                        <p:par>
                          <p:cTn id="1270" fill="hold">
                            <p:stCondLst>
                              <p:cond delay="0"/>
                            </p:stCondLst>
                            <p:childTnLst>
                              <p:par>
                                <p:cTn id="12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25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137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7" fill="hold">
                      <p:stCondLst>
                        <p:cond delay="indefinite"/>
                      </p:stCondLst>
                      <p:childTnLst>
                        <p:par>
                          <p:cTn id="1278" fill="hold">
                            <p:stCondLst>
                              <p:cond delay="0"/>
                            </p:stCondLst>
                            <p:childTnLst>
                              <p:par>
                                <p:cTn id="12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149" end="2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233" end="2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3" fill="hold">
                      <p:stCondLst>
                        <p:cond delay="indefinite"/>
                      </p:stCondLst>
                      <p:childTnLst>
                        <p:par>
                          <p:cTn id="1284" fill="hold">
                            <p:stCondLst>
                              <p:cond delay="0"/>
                            </p:stCondLst>
                            <p:childTnLst>
                              <p:par>
                                <p:cTn id="12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268" end="4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430" end="4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9" fill="hold">
                      <p:stCondLst>
                        <p:cond delay="indefinite"/>
                      </p:stCondLst>
                      <p:childTnLst>
                        <p:par>
                          <p:cTn id="1290" fill="hold">
                            <p:stCondLst>
                              <p:cond delay="0"/>
                            </p:stCondLst>
                            <p:childTnLst>
                              <p:par>
                                <p:cTn id="12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277" end="3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395" end="4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3cddd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5: Antike Kultur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Stätten in Rom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3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4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5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6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</a:t>
            </a:r>
            <a:r>
              <a:rPr b="1"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Topographie des antiken Rom </a:t>
            </a: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beschreiben (zum Beispiel Tiber, Sieben Hügel, Straßen).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zentrale Stätten </a:t>
            </a: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 antiken Rom nennen, beschreiben und ihre Funktion in Grundzügen erläutern (zum Beispiel Forum Romanum, Colosseum, Circus Maximus).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Klasse 8, L2)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295" dur="indefinite" restart="never" nodeType="tmRoot">
          <p:childTnLst>
            <p:seq>
              <p:cTn id="1296" dur="indefinite" nodeType="mainSeq">
                <p:childTnLst>
                  <p:par>
                    <p:cTn id="1297" fill="hold">
                      <p:stCondLst>
                        <p:cond delay="indefinite"/>
                      </p:stCondLst>
                      <p:childTnLst>
                        <p:par>
                          <p:cTn id="1298" fill="hold">
                            <p:stCondLst>
                              <p:cond delay="0"/>
                            </p:stCondLst>
                            <p:childTnLst>
                              <p:par>
                                <p:cTn id="12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15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3" fill="hold">
                      <p:stCondLst>
                        <p:cond delay="indefinite"/>
                      </p:stCondLst>
                      <p:childTnLst>
                        <p:par>
                          <p:cTn id="1304" fill="hold">
                            <p:stCondLst>
                              <p:cond delay="0"/>
                            </p:stCondLst>
                            <p:childTnLst>
                              <p:par>
                                <p:cTn id="13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106" end="2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258" end="2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9" fill="hold">
                      <p:stCondLst>
                        <p:cond delay="indefinite"/>
                      </p:stCondLst>
                      <p:childTnLst>
                        <p:par>
                          <p:cTn id="1310" fill="hold">
                            <p:stCondLst>
                              <p:cond delay="0"/>
                            </p:stCondLst>
                            <p:childTnLst>
                              <p:par>
                                <p:cTn id="13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3cddd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5: Antike Kultur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Architektur und Technik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8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9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0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1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Formen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römischer Architektur 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und ihre Funktion beschreiben (zum Beispiel </a:t>
            </a:r>
            <a:r>
              <a:rPr i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villa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Thermen, </a:t>
            </a:r>
            <a:r>
              <a:rPr i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basilica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Tempel).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technische Errungenschaften 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der Römer beschreiben und ihre Funktion erklären (zum Beispiel Straßennetz, Wasserleitungen, Hypokausten)</a:t>
            </a: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1)</a:t>
            </a: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313" dur="indefinite" restart="never" nodeType="tmRoot">
          <p:childTnLst>
            <p:seq>
              <p:cTn id="1314" dur="indefinite" nodeType="mainSeq">
                <p:childTnLst>
                  <p:par>
                    <p:cTn id="1315" fill="hold">
                      <p:stCondLst>
                        <p:cond delay="indefinite"/>
                      </p:stCondLst>
                      <p:childTnLst>
                        <p:par>
                          <p:cTn id="1316" fill="hold">
                            <p:stCondLst>
                              <p:cond delay="0"/>
                            </p:stCondLst>
                            <p:childTnLst>
                              <p:par>
                                <p:cTn id="13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15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1" fill="hold">
                      <p:stCondLst>
                        <p:cond delay="indefinite"/>
                      </p:stCondLst>
                      <p:childTnLst>
                        <p:par>
                          <p:cTn id="1322" fill="hold">
                            <p:stCondLst>
                              <p:cond delay="0"/>
                            </p:stCondLst>
                            <p:childTnLst>
                              <p:par>
                                <p:cTn id="13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124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260" end="2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7" fill="hold">
                      <p:stCondLst>
                        <p:cond delay="indefinite"/>
                      </p:stCondLst>
                      <p:childTnLst>
                        <p:par>
                          <p:cTn id="1328" fill="hold">
                            <p:stCondLst>
                              <p:cond delay="0"/>
                            </p:stCondLst>
                            <p:childTnLst>
                              <p:par>
                                <p:cTn id="13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3cddd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5: Antike Kultur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Götter und Mythen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3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4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5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6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antike Götter und Göttinnen </a:t>
            </a:r>
            <a:r>
              <a:rPr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nennen, sie an ihren Attributen erkennen und ihnen ihre Wirkungs-bereiche zuordnen.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das </a:t>
            </a:r>
            <a:r>
              <a:rPr b="1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religiöse Leben </a:t>
            </a:r>
            <a:r>
              <a:rPr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der Römer beschreiben und Funktionen religiöser Praktiken charakterisieren (zum Beispiel Tempel, Priester, Opfer, Orakel).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331" dur="indefinite" restart="never" nodeType="tmRoot">
          <p:childTnLst>
            <p:seq>
              <p:cTn id="1332" dur="indefinite" nodeType="mainSeq">
                <p:childTnLst>
                  <p:par>
                    <p:cTn id="1333" fill="hold">
                      <p:stCondLst>
                        <p:cond delay="indefinite"/>
                      </p:stCondLst>
                      <p:childTnLst>
                        <p:par>
                          <p:cTn id="1334" fill="hold">
                            <p:stCondLst>
                              <p:cond delay="0"/>
                            </p:stCondLst>
                            <p:childTnLst>
                              <p:par>
                                <p:cTn id="13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16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9" fill="hold">
                      <p:stCondLst>
                        <p:cond delay="indefinite"/>
                      </p:stCondLst>
                      <p:childTnLst>
                        <p:par>
                          <p:cTn id="1340" fill="hold">
                            <p:stCondLst>
                              <p:cond delay="0"/>
                            </p:stCondLst>
                            <p:childTnLst>
                              <p:par>
                                <p:cTn id="13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130" end="2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274" end="3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5" fill="hold">
                      <p:stCondLst>
                        <p:cond delay="indefinite"/>
                      </p:stCondLst>
                      <p:childTnLst>
                        <p:par>
                          <p:cTn id="1346" fill="hold">
                            <p:stCondLst>
                              <p:cond delay="0"/>
                            </p:stCondLst>
                            <p:childTnLst>
                              <p:par>
                                <p:cTn id="13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d99694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1: Wortschatz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eigentliche / übertragene Bedeutung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f2dcdb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6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f2dcdb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zwischen eigentlicher und übertragener Wortbedeutung </a:t>
            </a: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unterscheiden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(zum Beispiel </a:t>
            </a: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insula, varius, adire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</a:t>
            </a: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bei Präpositionen zwischen räumlicher, zeitlicher und übertragener Bedeutung </a:t>
            </a: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unterscheiden </a:t>
            </a: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den eigentlichen und übertragenen Gebrauch lateinischer Wörter </a:t>
            </a: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erläutern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81" dur="indefinite" restart="never" nodeType="tmRoot">
          <p:childTnLst>
            <p:seq>
              <p:cTn id="82" nodeType="mainSeq">
                <p:childTnLst>
                  <p:par>
                    <p:cTn id="83" fill="freeze">
                      <p:stCondLst>
                        <p:cond delay="indefinite"/>
                      </p:stCondLst>
                      <p:childTnLst>
                        <p:par>
                          <p:cTn id="84" fill="freeze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freeze">
                      <p:stCondLst>
                        <p:cond delay="indefinite"/>
                      </p:stCondLst>
                      <p:childTnLst>
                        <p:par>
                          <p:cTn id="88" fill="freeze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3cddd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5: Antike Kultur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Götter und Mythen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8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9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0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1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Mythen nacherzählen </a:t>
            </a:r>
            <a:r>
              <a:rPr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und deren zentrale Gestalten charakterisieren (unter anderem </a:t>
            </a:r>
            <a:r>
              <a:rPr i="1"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Gründungssage Roms</a:t>
            </a:r>
            <a:r>
              <a:rPr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Episoden aus dem trojanischen Sagenkreis).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häufige </a:t>
            </a:r>
            <a:r>
              <a:rPr b="1"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Elemente von Mythen </a:t>
            </a:r>
            <a:r>
              <a:rPr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(zum Beispiel Ursprungserzählungen und Gründungssagen, Orakelbefragung) sowie typisches Mythenpersonal (zum Beispiel Held, Königstochter, Ungeheuer) </a:t>
            </a:r>
            <a:r>
              <a:rPr b="1"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herausarbeiten</a:t>
            </a:r>
            <a:r>
              <a:rPr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und mit Strukturen und Gestalten, die ihnen aus Film und Literatur bekannt sind, vergleichen.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 +  Klasse 8, L 2 </a:t>
            </a:r>
            <a:r>
              <a:rPr lang="de-DE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ohne </a:t>
            </a:r>
            <a:r>
              <a:rPr i="1" lang="de-DE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und mit …. vergleichen</a:t>
            </a:r>
            <a:r>
              <a:rPr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349" dur="indefinite" restart="never" nodeType="tmRoot">
          <p:childTnLst>
            <p:seq>
              <p:cTn id="1350" dur="indefinite" nodeType="mainSeq">
                <p:childTnLst>
                  <p:par>
                    <p:cTn id="1351" fill="hold">
                      <p:stCondLst>
                        <p:cond delay="indefinite"/>
                      </p:stCondLst>
                      <p:childTnLst>
                        <p:par>
                          <p:cTn id="1352" fill="hold">
                            <p:stCondLst>
                              <p:cond delay="0"/>
                            </p:stCondLst>
                            <p:childTnLst>
                              <p:par>
                                <p:cTn id="13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>
                                            <p:txEl>
                                              <p:pRg st="15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>
                                            <p:txEl>
                                              <p:pRg st="159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9" fill="hold">
                      <p:stCondLst>
                        <p:cond delay="indefinite"/>
                      </p:stCondLst>
                      <p:childTnLst>
                        <p:par>
                          <p:cTn id="1360" fill="hold">
                            <p:stCondLst>
                              <p:cond delay="0"/>
                            </p:stCondLst>
                            <p:childTnLst>
                              <p:par>
                                <p:cTn id="13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>
                                            <p:txEl>
                                              <p:pRg st="176" end="4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>
                                            <p:txEl>
                                              <p:pRg st="462" end="5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5" fill="hold">
                      <p:stCondLst>
                        <p:cond delay="indefinite"/>
                      </p:stCondLst>
                      <p:childTnLst>
                        <p:par>
                          <p:cTn id="1366" fill="hold">
                            <p:stCondLst>
                              <p:cond delay="0"/>
                            </p:stCondLst>
                            <p:childTnLst>
                              <p:par>
                                <p:cTn id="13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3cddd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5: Antike Kultur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Fortleben der Antike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3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4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sind in der Lage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Elemente der römischen Kultur zu benennen, die sich bis in die heutige Zeit erhalten haben.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-----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5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6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Beispiele für das </a:t>
            </a: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Fortleben der Antike 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nennen (zum Beispiel Straßen, Baukunst, Kalender).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 Klasse 8, L 1 +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 Anleitung </a:t>
            </a: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Spuren der Römer 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ihrer näheren Umgebung erforschen und ihre wichtigsten Ergebnisse präsentieren.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Klasse 8, L2 + </a:t>
            </a:r>
            <a:r>
              <a:rPr lang="de-DE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Klasse 8, L 1 </a:t>
            </a:r>
            <a:r>
              <a:rPr i="1" lang="de-DE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ohne unter Anleitung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369" dur="indefinite" restart="never" nodeType="tmRoot">
          <p:childTnLst>
            <p:seq>
              <p:cTn id="1370" dur="indefinite" nodeType="mainSeq">
                <p:childTnLst>
                  <p:par>
                    <p:cTn id="1371" fill="hold">
                      <p:stCondLst>
                        <p:cond delay="indefinite"/>
                      </p:stCondLst>
                      <p:childTnLst>
                        <p:par>
                          <p:cTn id="1372" fill="hold">
                            <p:stCondLst>
                              <p:cond delay="0"/>
                            </p:stCondLst>
                            <p:childTnLst>
                              <p:par>
                                <p:cTn id="13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st="15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st="106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9" fill="hold">
                      <p:stCondLst>
                        <p:cond delay="indefinite"/>
                      </p:stCondLst>
                      <p:childTnLst>
                        <p:par>
                          <p:cTn id="1380" fill="hold">
                            <p:stCondLst>
                              <p:cond delay="0"/>
                            </p:stCondLst>
                            <p:childTnLst>
                              <p:par>
                                <p:cTn id="13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25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117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7" fill="hold">
                      <p:stCondLst>
                        <p:cond delay="indefinite"/>
                      </p:stCondLst>
                      <p:childTnLst>
                        <p:par>
                          <p:cTn id="1388" fill="hold">
                            <p:stCondLst>
                              <p:cond delay="0"/>
                            </p:stCondLst>
                            <p:childTnLst>
                              <p:par>
                                <p:cTn id="13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st="148" end="2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st="264" end="3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3" fill="hold">
                      <p:stCondLst>
                        <p:cond delay="indefinite"/>
                      </p:stCondLst>
                      <p:childTnLst>
                        <p:par>
                          <p:cTn id="1394" fill="hold">
                            <p:stCondLst>
                              <p:cond delay="0"/>
                            </p:stCondLst>
                            <p:childTnLst>
                              <p:par>
                                <p:cTn id="13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129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3cddd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5: Antike Kultur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Geschichte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8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9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sind in der Lage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ihr Wissen historischer und kultureller Hintergründe bei der Interpretation von Texten einzusetzen.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sich über sachliche und historische Hintergründe der behandelten Texte zu informieren, indem sie zunehmend selbstständig verschiedene Hilfsmittel benutzen.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wichtige Ereignisse und Personen aus der Zeit</a:t>
            </a: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der römischen Republik zu benennen.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0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1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wichtige </a:t>
            </a: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Merkmale der drei großen Epochen 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der römischen Geschichte (Königszeit, Republik, Kaiserzeit) </a:t>
            </a: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nennen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sowie </a:t>
            </a: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wichtige Ereignisse 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historisch und geographisch </a:t>
            </a: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einordnen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entscheidende Persönlichkeiten 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der römischen Geschichte (zum Beispiel Hannibal, Cicero, Caesar, Augustus) und ihr Handeln  </a:t>
            </a:r>
            <a:r>
              <a:rPr b="1"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historisch einordnen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 +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397" dur="indefinite" restart="never" nodeType="tmRoot">
          <p:childTnLst>
            <p:seq>
              <p:cTn id="1398" dur="indefinite" nodeType="mainSeq">
                <p:childTnLst>
                  <p:par>
                    <p:cTn id="1399" fill="hold">
                      <p:stCondLst>
                        <p:cond delay="indefinite"/>
                      </p:stCondLst>
                      <p:childTnLst>
                        <p:par>
                          <p:cTn id="1400" fill="hold">
                            <p:stCondLst>
                              <p:cond delay="0"/>
                            </p:stCondLst>
                            <p:childTnLst>
                              <p:par>
                                <p:cTn id="14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>
                                            <p:txEl>
                                              <p:pRg st="15" end="1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5" fill="hold">
                      <p:stCondLst>
                        <p:cond delay="indefinite"/>
                      </p:stCondLst>
                      <p:childTnLst>
                        <p:par>
                          <p:cTn id="1406" fill="hold">
                            <p:stCondLst>
                              <p:cond delay="0"/>
                            </p:stCondLst>
                            <p:childTnLst>
                              <p:par>
                                <p:cTn id="14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>
                                            <p:txEl>
                                              <p:pRg st="25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>
                                            <p:txEl>
                                              <p:pRg st="125" end="2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3" fill="hold">
                      <p:stCondLst>
                        <p:cond delay="indefinite"/>
                      </p:stCondLst>
                      <p:childTnLst>
                        <p:par>
                          <p:cTn id="1414" fill="hold">
                            <p:stCondLst>
                              <p:cond delay="0"/>
                            </p:stCondLst>
                            <p:childTnLst>
                              <p:par>
                                <p:cTn id="14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>
                                            <p:txEl>
                                              <p:pRg st="190" end="3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>
                                            <p:txEl>
                                              <p:pRg st="335" end="3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9" fill="hold">
                      <p:stCondLst>
                        <p:cond delay="indefinite"/>
                      </p:stCondLst>
                      <p:childTnLst>
                        <p:par>
                          <p:cTn id="1420" fill="hold">
                            <p:stCondLst>
                              <p:cond delay="0"/>
                            </p:stCondLst>
                            <p:childTnLst>
                              <p:par>
                                <p:cTn id="14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>
                                            <p:txEl>
                                              <p:pRg st="282" end="3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>
                                            <p:txEl>
                                              <p:pRg st="365" end="3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3cddd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5: Antike Kultur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Fremde Einflüsse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3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4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sind in der Lage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auch auf der Basis der Lektüre </a:t>
            </a:r>
            <a:r>
              <a:rPr lang="de-DE" sz="1900" spc="-18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lateinischer Originaltexte den Einfluss der Römer auf die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europäische Kultur zu benennen.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8)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5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6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das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Leben in einer römischen Provinz beschreiben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(zum Beispiel römisches Militärwesen, Limes, Werke der römischen Kunst und Architektur, Ausdehnung des Imperium Romanum).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Einflüsse der griechischen Kultur 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auf die Römer beschreiben (zum Beispiel Theater, Philosophie, Kunst).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antike Kunstwerke 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beschreiben.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 +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425" dur="indefinite" restart="never" nodeType="tmRoot">
          <p:childTnLst>
            <p:seq>
              <p:cTn id="1426" dur="indefinite" nodeType="mainSeq">
                <p:childTnLst>
                  <p:par>
                    <p:cTn id="1427" fill="hold">
                      <p:stCondLst>
                        <p:cond delay="indefinite"/>
                      </p:stCondLst>
                      <p:childTnLst>
                        <p:par>
                          <p:cTn id="1428" fill="hold">
                            <p:stCondLst>
                              <p:cond delay="0"/>
                            </p:stCondLst>
                            <p:childTnLst>
                              <p:par>
                                <p:cTn id="14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15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3" fill="hold">
                      <p:stCondLst>
                        <p:cond delay="indefinite"/>
                      </p:stCondLst>
                      <p:childTnLst>
                        <p:par>
                          <p:cTn id="1434" fill="hold">
                            <p:stCondLst>
                              <p:cond delay="0"/>
                            </p:stCondLst>
                            <p:childTnLst>
                              <p:par>
                                <p:cTn id="14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>
                                            <p:txEl>
                                              <p:pRg st="25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>
                                            <p:txEl>
                                              <p:pRg st="146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1" fill="hold">
                      <p:stCondLst>
                        <p:cond delay="indefinite"/>
                      </p:stCondLst>
                      <p:childTnLst>
                        <p:par>
                          <p:cTn id="1442" fill="hold">
                            <p:stCondLst>
                              <p:cond delay="0"/>
                            </p:stCondLst>
                            <p:childTnLst>
                              <p:par>
                                <p:cTn id="14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187" end="2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5" fill="hold">
                      <p:stCondLst>
                        <p:cond delay="indefinite"/>
                      </p:stCondLst>
                      <p:childTnLst>
                        <p:par>
                          <p:cTn id="1446" fill="hold">
                            <p:stCondLst>
                              <p:cond delay="0"/>
                            </p:stCondLst>
                            <p:childTnLst>
                              <p:par>
                                <p:cTn id="14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292" end="3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323" end="3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3cddd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5: Antike Kultur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i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Politik und Vorbilder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8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9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sind in der Lage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sich kritisch mit verschiedenen antiken beziehungsweise mittelalterlichen Lebensformen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auseinander zu setzen und dabei einen eigenen Standpunkt zu den angesprochenen Themen zu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entwickeln.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0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1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Vorbildfunktion (</a:t>
            </a:r>
            <a:r>
              <a:rPr b="1" i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exemplum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ausgewählter Gestalten der frührömischen Geschichte (zum Beispiel Brutus, Horatius Cocles, Cloelia) herausarbeiten und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mit ihrer eigenen Wahrnehmung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heutiger Vorbilder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vergleichen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das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politische und gesellschaftliche Leben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 Republik und Kaiserzeit (zum Beispiel Patrizier, Plebejer, </a:t>
            </a:r>
            <a:r>
              <a:rPr i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cursus honorum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in Grundzügen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beschreiben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.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451" dur="indefinite" restart="never" nodeType="tmRoot">
          <p:childTnLst>
            <p:seq>
              <p:cTn id="1452" dur="indefinite" nodeType="mainSeq">
                <p:childTnLst>
                  <p:par>
                    <p:cTn id="1453" fill="hold">
                      <p:stCondLst>
                        <p:cond delay="indefinite"/>
                      </p:stCondLst>
                      <p:childTnLst>
                        <p:par>
                          <p:cTn id="1454" fill="hold">
                            <p:stCondLst>
                              <p:cond delay="0"/>
                            </p:stCondLst>
                            <p:childTnLst>
                              <p:par>
                                <p:cTn id="14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15" end="2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9" fill="hold">
                      <p:stCondLst>
                        <p:cond delay="indefinite"/>
                      </p:stCondLst>
                      <p:childTnLst>
                        <p:par>
                          <p:cTn id="1460" fill="hold">
                            <p:stCondLst>
                              <p:cond delay="0"/>
                            </p:stCondLst>
                            <p:childTnLst>
                              <p:par>
                                <p:cTn id="14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227" end="3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376" end="3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5" fill="hold">
                      <p:stCondLst>
                        <p:cond delay="indefinite"/>
                      </p:stCondLst>
                      <p:childTnLst>
                        <p:par>
                          <p:cTn id="1466" fill="hold">
                            <p:stCondLst>
                              <p:cond delay="0"/>
                            </p:stCondLst>
                            <p:childTnLst>
                              <p:par>
                                <p:cTn id="14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pRg st="26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pRg st="214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ymbol"/>
              <a:buChar char="-"/>
            </a:pPr>
            <a:r>
              <a:rPr i="1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Stätten in Rom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ymbol"/>
              <a:buChar char="-"/>
            </a:pPr>
            <a:r>
              <a:rPr i="1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Architektur und Technik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ymbol"/>
              <a:buChar char="-"/>
            </a:pPr>
            <a:r>
              <a:rPr i="1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Götter und Mythen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ymbol"/>
              <a:buChar char="-"/>
            </a:pPr>
            <a:r>
              <a:rPr i="1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Fremde Einflüsse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3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3cddd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5: Antike Kultur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Zusammenfassung: Was ist neu?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473" dur="indefinite" restart="never" nodeType="tmRoot">
          <p:childTnLst>
            <p:seq>
              <p:cTn id="147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d99694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1: Wortschatz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Felder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0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f2dcdb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sind in der Lage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bei der Wortschatz- und Textarbeit verschiedene Felder zu unterscheiden: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Lexemfeld 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(Wortfamilie); Wortfeld; Sachfeld 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bei der Arbeit am Text zunehmend selbstständig den Wortschatz nach den in Klassse 6 eingeführten Feldern zu strukturieren 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1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f2dcdb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 Anleitung Wörter nach semantischen Kriterien (Sachfeld, Wortfeld, Wortfamilie) und grammatischen Aspekten zusammenstellen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; </a:t>
            </a:r>
            <a:r>
              <a:rPr lang="de-DE" sz="1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Klasse 8, L 2: zunehmend selbstständig)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91" dur="indefinite" restart="never" nodeType="tmRoot">
          <p:childTnLst>
            <p:seq>
              <p:cTn id="92" dur="indefinite" nodeType="mainSeq">
                <p:childTnLst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56" end="2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2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d99694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 1: Wortschatz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Wortbildung - 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5" name="TextShape 3"/>
          <p:cNvSpPr txBox="1"/>
          <p:nvPr/>
        </p:nvSpPr>
        <p:spPr>
          <a:xfrm>
            <a:off x="395640" y="2133000"/>
            <a:ext cx="4039920" cy="3951000"/>
          </a:xfrm>
          <a:prstGeom prst="rect">
            <a:avLst/>
          </a:prstGeom>
          <a:solidFill>
            <a:srgbClr val="f2dcdb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sind in der Lage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Grundelemente der Wortbildungslehre zur Erschließung neuer Wörter anzuwenden: 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Präfix, Suffix</a:t>
            </a:r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zur Aufschlüsselung neuer Wörter und bei der Erschließung und Übersetzung von Texten ihre Kenntnisse … der Wortbildungslehre zu nutzen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6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7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f2dcdb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aus der Beobachtung von Einzelerscheinungen elementare Prinzipien der Wortbildung formulieren, den Aufbau von Wörtern beschreiben (</a:t>
            </a:r>
            <a:r>
              <a:rPr b="1"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Stamm</a:t>
            </a:r>
            <a:r>
              <a:rPr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als Bedeutungsträger, Präfix, Suffix, </a:t>
            </a:r>
            <a:r>
              <a:rPr b="1"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Simplex, Kompositum</a:t>
            </a:r>
            <a:r>
              <a:rPr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und ihre Kenntnisse bei der Erschließung von neuem Vokabular anwenden</a:t>
            </a:r>
            <a:r>
              <a:rPr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bei der Analyse von Wortbildungen auch </a:t>
            </a:r>
            <a:r>
              <a:rPr b="1"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Lautveränderungen</a:t>
            </a:r>
            <a:r>
              <a:rPr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(Assimilation, Änderung des Stammvokals) beschreiben</a:t>
            </a:r>
            <a:r>
              <a:rPr lang="de-DE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1; </a:t>
            </a:r>
            <a:r>
              <a:rPr lang="de-DE" sz="29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nicht in Klasse 8,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05" dur="indefinite" restart="never" nodeType="tmRoot">
          <p:childTnLst>
            <p:seq>
              <p:cTn id="106" dur="indefinite" nodeType="mainSeq">
                <p:childTnLst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31" end="2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66" end="2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3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314" end="4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d99694"/>
          </a:soli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Arbeitsbereich: Wortschatz</a:t>
            </a:r>
            <a:r>
              <a:rPr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konkrete Anwendungsbereiche -</a:t>
            </a:r>
            <a:endParaRPr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2004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0" name="TextShape 3"/>
          <p:cNvSpPr txBox="1"/>
          <p:nvPr/>
        </p:nvSpPr>
        <p:spPr>
          <a:xfrm>
            <a:off x="457200" y="2174760"/>
            <a:ext cx="4039920" cy="3951000"/>
          </a:xfrm>
          <a:prstGeom prst="rect">
            <a:avLst/>
          </a:prstGeom>
          <a:solidFill>
            <a:srgbClr val="f2dcdb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sind in der Lage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ihre Kenntnis der Bedeutung lateinischer Wörter zur Erklärung von </a:t>
            </a: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Fremd- und Lehnwörtern</a:t>
            </a: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anzuwenden</a:t>
            </a: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zunehmend sicherer mit Fremd- und Lehnwörtern umzugehen</a:t>
            </a: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1" name="TextShape 4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Bildungsplan 2016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2" name="TextShape 5"/>
          <p:cNvSpPr txBox="1"/>
          <p:nvPr/>
        </p:nvSpPr>
        <p:spPr>
          <a:xfrm>
            <a:off x="4645080" y="2174760"/>
            <a:ext cx="4041360" cy="3951000"/>
          </a:xfrm>
          <a:prstGeom prst="rect">
            <a:avLst/>
          </a:prstGeom>
          <a:solidFill>
            <a:srgbClr val="f2dcdb"/>
          </a:solidFill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SuS können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aus ihrer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Lebenswelt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häufige Verwendungen lateinischer Wörter und Wortstämme benennen und erläutern (zum Beispiel Eigennamen, Alltagsgegenstände, Werbung)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6, L 1 + Klasse 8, L 2)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ihnen bekannte Fachausdrücke </a:t>
            </a: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von ihren lateinischen Wurzeln her erklären </a:t>
            </a: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1; </a:t>
            </a:r>
            <a:r>
              <a:rPr lang="de-DE" sz="1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nicht in L 2)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zur Festigung ihres Wortschatzes ausgewählte lateinische </a:t>
            </a:r>
            <a:r>
              <a:rPr b="1"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Sentenzen</a:t>
            </a: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erläutern</a:t>
            </a:r>
            <a:r>
              <a:rPr lang="de-DE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1; </a:t>
            </a:r>
            <a:r>
              <a:rPr lang="de-DE" sz="1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nicht in L 2)</a:t>
            </a:r>
            <a:r>
              <a:rPr lang="de-DE" sz="1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Beispiele für das Fortleben eines lateinischen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Kulturwortschatzes</a:t>
            </a:r>
            <a:r>
              <a:rPr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nennen (zum Beispiel </a:t>
            </a:r>
            <a:r>
              <a:rPr i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vinum, strata, murus)</a:t>
            </a:r>
            <a:r>
              <a:rPr i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(Klasse 8, L 1; </a:t>
            </a:r>
            <a:r>
              <a:rPr lang="de-DE" sz="1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nicht in L 2)</a:t>
            </a:r>
            <a:endParaRPr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25" dur="indefinite" restart="never" nodeType="tmRoot">
          <p:childTnLst>
            <p:seq>
              <p:cTn id="126" dur="indefinite" nodeType="mainSeq">
                <p:childTnLst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6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38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6" end="2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04" end="3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09" end="4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17" end="5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Application>LibreOffice/5.0.4.2$Windows_X86_64 LibreOffice_project/2b9802c1994aa0b7dc6079e128979269cf95bc78</Application>
  <Paragraphs>853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2014-07-30T05:42:25Z</dcterms:created>
  <dc:creator>Marion Beckmann</dc:creator>
  <dc:language>de-DE</dc:language>
  <dcterms:modified xsi:type="dcterms:W3CDTF">2016-04-27T18:10:35Z</dcterms:modified>
  <cp:revision>99</cp:revision>
  <dc:title>Arbeitsbereich 1: Wortschatz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Bildschirmpräsentation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66</vt:i4>
  </property>
</Properties>
</file>