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7" r:id="rId3"/>
    <p:sldId id="279" r:id="rId4"/>
    <p:sldId id="257" r:id="rId5"/>
    <p:sldId id="259" r:id="rId6"/>
    <p:sldId id="270" r:id="rId7"/>
    <p:sldId id="261" r:id="rId8"/>
    <p:sldId id="271" r:id="rId9"/>
    <p:sldId id="276" r:id="rId10"/>
    <p:sldId id="281" r:id="rId11"/>
    <p:sldId id="282" r:id="rId12"/>
    <p:sldId id="283" r:id="rId13"/>
    <p:sldId id="284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5" r:id="rId23"/>
    <p:sldId id="296" r:id="rId24"/>
    <p:sldId id="297" r:id="rId25"/>
    <p:sldId id="298" r:id="rId26"/>
    <p:sldId id="299" r:id="rId27"/>
    <p:sldId id="301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D5256-7FDC-44B8-9BD2-8450E7455F7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17BF3DD-B2FF-4964-B412-B0FCDF13E9C3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Probleme</a:t>
          </a:r>
          <a:r>
            <a:rPr lang="de-DE" sz="2000" dirty="0" smtClean="0">
              <a:solidFill>
                <a:schemeClr val="tx1"/>
              </a:solidFill>
            </a:rPr>
            <a:t> lösen</a:t>
          </a:r>
          <a:endParaRPr lang="de-DE" sz="2000" dirty="0">
            <a:solidFill>
              <a:schemeClr val="tx1"/>
            </a:solidFill>
          </a:endParaRPr>
        </a:p>
      </dgm:t>
    </dgm:pt>
    <dgm:pt modelId="{CE612B91-2A24-480E-9AB1-03516B4C9A3B}" type="parTrans" cxnId="{E4382301-4EFE-4D0C-AF9A-CBD2312A07D1}">
      <dgm:prSet/>
      <dgm:spPr/>
      <dgm:t>
        <a:bodyPr/>
        <a:lstStyle/>
        <a:p>
          <a:endParaRPr lang="de-DE"/>
        </a:p>
      </dgm:t>
    </dgm:pt>
    <dgm:pt modelId="{6F9BAE93-673F-438F-8632-F824F555BC33}" type="sibTrans" cxnId="{E4382301-4EFE-4D0C-AF9A-CBD2312A07D1}">
      <dgm:prSet/>
      <dgm:spPr/>
      <dgm:t>
        <a:bodyPr/>
        <a:lstStyle/>
        <a:p>
          <a:endParaRPr lang="de-DE"/>
        </a:p>
      </dgm:t>
    </dgm:pt>
    <dgm:pt modelId="{74D5579E-C0E3-4ED7-B1A6-FB9F24F2AB4C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Konflikte und </a:t>
          </a:r>
          <a:r>
            <a:rPr lang="de-DE" sz="2000" b="1" dirty="0" err="1" smtClean="0">
              <a:solidFill>
                <a:schemeClr val="tx1"/>
              </a:solidFill>
            </a:rPr>
            <a:t>Stress</a:t>
          </a:r>
          <a:r>
            <a:rPr lang="de-DE" sz="2000" b="1" dirty="0" smtClean="0">
              <a:solidFill>
                <a:schemeClr val="tx1"/>
              </a:solidFill>
            </a:rPr>
            <a:t> </a:t>
          </a:r>
          <a:r>
            <a:rPr lang="de-DE" sz="2000" dirty="0" smtClean="0">
              <a:solidFill>
                <a:schemeClr val="tx1"/>
              </a:solidFill>
            </a:rPr>
            <a:t>bewältigen</a:t>
          </a:r>
          <a:endParaRPr lang="de-DE" sz="2000" dirty="0">
            <a:solidFill>
              <a:schemeClr val="tx1"/>
            </a:solidFill>
          </a:endParaRPr>
        </a:p>
      </dgm:t>
    </dgm:pt>
    <dgm:pt modelId="{32DF7A62-12A3-4B90-908B-71DA370B2AD8}" type="parTrans" cxnId="{CAE69BA5-FB53-4027-A96C-2EA09B87A960}">
      <dgm:prSet/>
      <dgm:spPr/>
      <dgm:t>
        <a:bodyPr/>
        <a:lstStyle/>
        <a:p>
          <a:endParaRPr lang="de-DE"/>
        </a:p>
      </dgm:t>
    </dgm:pt>
    <dgm:pt modelId="{CA16659D-4236-4022-B499-BE2FCE2DE00F}" type="sibTrans" cxnId="{CAE69BA5-FB53-4027-A96C-2EA09B87A960}">
      <dgm:prSet/>
      <dgm:spPr/>
      <dgm:t>
        <a:bodyPr/>
        <a:lstStyle/>
        <a:p>
          <a:endParaRPr lang="de-DE"/>
        </a:p>
      </dgm:t>
    </dgm:pt>
    <dgm:pt modelId="{CA8C8FFC-3F2A-4C2A-8DFF-428632398815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Selbstregulation</a:t>
          </a:r>
          <a:r>
            <a:rPr lang="de-DE" sz="2000" dirty="0" smtClean="0">
              <a:solidFill>
                <a:schemeClr val="tx1"/>
              </a:solidFill>
            </a:rPr>
            <a:t> von Gedanken, Emotionen und Handlungen</a:t>
          </a:r>
          <a:endParaRPr lang="de-DE" sz="2000" dirty="0">
            <a:solidFill>
              <a:schemeClr val="tx1"/>
            </a:solidFill>
          </a:endParaRPr>
        </a:p>
      </dgm:t>
    </dgm:pt>
    <dgm:pt modelId="{B17A818A-BA89-4195-8696-EFFFBAECF209}" type="parTrans" cxnId="{F5E6C7B5-7C05-4B8E-9305-302EE89D0CCC}">
      <dgm:prSet/>
      <dgm:spPr/>
      <dgm:t>
        <a:bodyPr/>
        <a:lstStyle/>
        <a:p>
          <a:endParaRPr lang="de-DE"/>
        </a:p>
      </dgm:t>
    </dgm:pt>
    <dgm:pt modelId="{A7CB2DD8-0674-4AE7-B7D4-E339A6B116DB}" type="sibTrans" cxnId="{F5E6C7B5-7C05-4B8E-9305-302EE89D0CCC}">
      <dgm:prSet/>
      <dgm:spPr/>
      <dgm:t>
        <a:bodyPr/>
        <a:lstStyle/>
        <a:p>
          <a:endParaRPr lang="de-DE"/>
        </a:p>
      </dgm:t>
    </dgm:pt>
    <dgm:pt modelId="{003C7B51-9705-4F36-B30D-739956BFDEEA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2000" dirty="0" smtClean="0">
              <a:solidFill>
                <a:schemeClr val="tx1"/>
              </a:solidFill>
            </a:rPr>
            <a:t>Kontakte und </a:t>
          </a:r>
          <a:r>
            <a:rPr lang="de-DE" sz="2000" b="1" dirty="0" smtClean="0">
              <a:solidFill>
                <a:schemeClr val="tx1"/>
              </a:solidFill>
            </a:rPr>
            <a:t>Beziehungen</a:t>
          </a:r>
          <a:r>
            <a:rPr lang="de-DE" sz="2000" dirty="0" smtClean="0">
              <a:solidFill>
                <a:schemeClr val="tx1"/>
              </a:solidFill>
            </a:rPr>
            <a:t> aufbauen und halten</a:t>
          </a:r>
          <a:endParaRPr lang="de-DE" sz="2000" dirty="0">
            <a:solidFill>
              <a:schemeClr val="tx1"/>
            </a:solidFill>
          </a:endParaRPr>
        </a:p>
      </dgm:t>
    </dgm:pt>
    <dgm:pt modelId="{9B9119E0-4ED5-4952-90BC-DFB388E282AD}" type="parTrans" cxnId="{63E3F9EF-2040-49E8-812B-1900433D99C8}">
      <dgm:prSet/>
      <dgm:spPr/>
      <dgm:t>
        <a:bodyPr/>
        <a:lstStyle/>
        <a:p>
          <a:endParaRPr lang="de-DE"/>
        </a:p>
      </dgm:t>
    </dgm:pt>
    <dgm:pt modelId="{19CD6FC1-64F3-47F4-94DF-5867F6974BE4}" type="sibTrans" cxnId="{63E3F9EF-2040-49E8-812B-1900433D99C8}">
      <dgm:prSet/>
      <dgm:spPr/>
      <dgm:t>
        <a:bodyPr/>
        <a:lstStyle/>
        <a:p>
          <a:endParaRPr lang="de-DE"/>
        </a:p>
      </dgm:t>
    </dgm:pt>
    <dgm:pt modelId="{BFEC933B-1BD2-4818-9CDC-549430DAABAC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2000" dirty="0" smtClean="0">
              <a:solidFill>
                <a:schemeClr val="tx1"/>
              </a:solidFill>
            </a:rPr>
            <a:t>Wertschätzend </a:t>
          </a:r>
          <a:r>
            <a:rPr lang="de-DE" sz="2000" b="1" dirty="0" smtClean="0">
              <a:solidFill>
                <a:schemeClr val="tx1"/>
              </a:solidFill>
            </a:rPr>
            <a:t>kommunizieren</a:t>
          </a:r>
          <a:r>
            <a:rPr lang="de-DE" sz="2000" dirty="0" smtClean="0">
              <a:solidFill>
                <a:schemeClr val="tx1"/>
              </a:solidFill>
            </a:rPr>
            <a:t> und handeln</a:t>
          </a:r>
          <a:endParaRPr lang="de-DE" sz="2000" dirty="0">
            <a:solidFill>
              <a:schemeClr val="tx1"/>
            </a:solidFill>
          </a:endParaRPr>
        </a:p>
      </dgm:t>
    </dgm:pt>
    <dgm:pt modelId="{F7F3128F-BDC3-4E78-A180-1162DD06DA36}" type="parTrans" cxnId="{190DC188-448E-42AC-9FBD-CD2091890E85}">
      <dgm:prSet/>
      <dgm:spPr/>
      <dgm:t>
        <a:bodyPr/>
        <a:lstStyle/>
        <a:p>
          <a:endParaRPr lang="de-DE"/>
        </a:p>
      </dgm:t>
    </dgm:pt>
    <dgm:pt modelId="{6AF62274-7F9F-46D4-84FC-07C244AE3968}" type="sibTrans" cxnId="{190DC188-448E-42AC-9FBD-CD2091890E85}">
      <dgm:prSet/>
      <dgm:spPr/>
      <dgm:t>
        <a:bodyPr/>
        <a:lstStyle/>
        <a:p>
          <a:endParaRPr lang="de-DE"/>
        </a:p>
      </dgm:t>
    </dgm:pt>
    <dgm:pt modelId="{DADD89A1-4AF5-419D-96EF-BE37F1FEFF77}" type="pres">
      <dgm:prSet presAssocID="{003D5256-7FDC-44B8-9BD2-8450E7455F7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D5BCB76E-0532-4705-A4AA-3C7C5E6E3C4C}" type="pres">
      <dgm:prSet presAssocID="{217BF3DD-B2FF-4964-B412-B0FCDF13E9C3}" presName="node" presStyleLbl="node1" presStyleIdx="0" presStyleCnt="5" custLinFactNeighborX="402" custLinFactNeighborY="86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B617C6E-15FF-4FF5-A31E-701E30F6DEAC}" type="pres">
      <dgm:prSet presAssocID="{6F9BAE93-673F-438F-8632-F824F555BC33}" presName="sibTrans" presStyleCnt="0"/>
      <dgm:spPr/>
    </dgm:pt>
    <dgm:pt modelId="{4DA42E23-31EF-42E4-8BC2-512B74D63DAF}" type="pres">
      <dgm:prSet presAssocID="{74D5579E-C0E3-4ED7-B1A6-FB9F24F2AB4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FA9AE9B-FB78-4D21-A676-56DAF71246B7}" type="pres">
      <dgm:prSet presAssocID="{CA16659D-4236-4022-B499-BE2FCE2DE00F}" presName="sibTrans" presStyleCnt="0"/>
      <dgm:spPr/>
    </dgm:pt>
    <dgm:pt modelId="{A453CBEB-6D11-483A-A381-413E569FA5DC}" type="pres">
      <dgm:prSet presAssocID="{CA8C8FFC-3F2A-4C2A-8DFF-42863239881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9F0D789-8D29-4DD0-938E-EA8C9EC45088}" type="pres">
      <dgm:prSet presAssocID="{A7CB2DD8-0674-4AE7-B7D4-E339A6B116DB}" presName="sibTrans" presStyleCnt="0"/>
      <dgm:spPr/>
    </dgm:pt>
    <dgm:pt modelId="{FC47D0B7-5517-472A-B2EE-C77A8CC0CE67}" type="pres">
      <dgm:prSet presAssocID="{003C7B51-9705-4F36-B30D-739956BFDEE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389738B-5432-4D29-A285-2F99EDE5CE9F}" type="pres">
      <dgm:prSet presAssocID="{19CD6FC1-64F3-47F4-94DF-5867F6974BE4}" presName="sibTrans" presStyleCnt="0"/>
      <dgm:spPr/>
    </dgm:pt>
    <dgm:pt modelId="{41D94229-DE04-4D45-B60E-44A289CAE09C}" type="pres">
      <dgm:prSet presAssocID="{BFEC933B-1BD2-4818-9CDC-549430DAABA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60D4E96-120B-4644-9A23-6DE6CEADF418}" type="presOf" srcId="{BFEC933B-1BD2-4818-9CDC-549430DAABAC}" destId="{41D94229-DE04-4D45-B60E-44A289CAE09C}" srcOrd="0" destOrd="0" presId="urn:microsoft.com/office/officeart/2005/8/layout/default"/>
    <dgm:cxn modelId="{F5E6C7B5-7C05-4B8E-9305-302EE89D0CCC}" srcId="{003D5256-7FDC-44B8-9BD2-8450E7455F7C}" destId="{CA8C8FFC-3F2A-4C2A-8DFF-428632398815}" srcOrd="2" destOrd="0" parTransId="{B17A818A-BA89-4195-8696-EFFFBAECF209}" sibTransId="{A7CB2DD8-0674-4AE7-B7D4-E339A6B116DB}"/>
    <dgm:cxn modelId="{07E41685-155C-43AA-B2F8-FA30BDE5B662}" type="presOf" srcId="{CA8C8FFC-3F2A-4C2A-8DFF-428632398815}" destId="{A453CBEB-6D11-483A-A381-413E569FA5DC}" srcOrd="0" destOrd="0" presId="urn:microsoft.com/office/officeart/2005/8/layout/default"/>
    <dgm:cxn modelId="{999EB4BF-B7E3-4619-BE07-01476DC908D1}" type="presOf" srcId="{217BF3DD-B2FF-4964-B412-B0FCDF13E9C3}" destId="{D5BCB76E-0532-4705-A4AA-3C7C5E6E3C4C}" srcOrd="0" destOrd="0" presId="urn:microsoft.com/office/officeart/2005/8/layout/default"/>
    <dgm:cxn modelId="{63E3F9EF-2040-49E8-812B-1900433D99C8}" srcId="{003D5256-7FDC-44B8-9BD2-8450E7455F7C}" destId="{003C7B51-9705-4F36-B30D-739956BFDEEA}" srcOrd="3" destOrd="0" parTransId="{9B9119E0-4ED5-4952-90BC-DFB388E282AD}" sibTransId="{19CD6FC1-64F3-47F4-94DF-5867F6974BE4}"/>
    <dgm:cxn modelId="{4B67392F-7590-4AF9-A115-52923BF2655B}" type="presOf" srcId="{74D5579E-C0E3-4ED7-B1A6-FB9F24F2AB4C}" destId="{4DA42E23-31EF-42E4-8BC2-512B74D63DAF}" srcOrd="0" destOrd="0" presId="urn:microsoft.com/office/officeart/2005/8/layout/default"/>
    <dgm:cxn modelId="{E4382301-4EFE-4D0C-AF9A-CBD2312A07D1}" srcId="{003D5256-7FDC-44B8-9BD2-8450E7455F7C}" destId="{217BF3DD-B2FF-4964-B412-B0FCDF13E9C3}" srcOrd="0" destOrd="0" parTransId="{CE612B91-2A24-480E-9AB1-03516B4C9A3B}" sibTransId="{6F9BAE93-673F-438F-8632-F824F555BC33}"/>
    <dgm:cxn modelId="{01D71BB3-1D72-4359-961E-B77100FA18B3}" type="presOf" srcId="{003D5256-7FDC-44B8-9BD2-8450E7455F7C}" destId="{DADD89A1-4AF5-419D-96EF-BE37F1FEFF77}" srcOrd="0" destOrd="0" presId="urn:microsoft.com/office/officeart/2005/8/layout/default"/>
    <dgm:cxn modelId="{CAE69BA5-FB53-4027-A96C-2EA09B87A960}" srcId="{003D5256-7FDC-44B8-9BD2-8450E7455F7C}" destId="{74D5579E-C0E3-4ED7-B1A6-FB9F24F2AB4C}" srcOrd="1" destOrd="0" parTransId="{32DF7A62-12A3-4B90-908B-71DA370B2AD8}" sibTransId="{CA16659D-4236-4022-B499-BE2FCE2DE00F}"/>
    <dgm:cxn modelId="{190DC188-448E-42AC-9FBD-CD2091890E85}" srcId="{003D5256-7FDC-44B8-9BD2-8450E7455F7C}" destId="{BFEC933B-1BD2-4818-9CDC-549430DAABAC}" srcOrd="4" destOrd="0" parTransId="{F7F3128F-BDC3-4E78-A180-1162DD06DA36}" sibTransId="{6AF62274-7F9F-46D4-84FC-07C244AE3968}"/>
    <dgm:cxn modelId="{1F34F48A-223E-4771-9607-3DE43D521F04}" type="presOf" srcId="{003C7B51-9705-4F36-B30D-739956BFDEEA}" destId="{FC47D0B7-5517-472A-B2EE-C77A8CC0CE67}" srcOrd="0" destOrd="0" presId="urn:microsoft.com/office/officeart/2005/8/layout/default"/>
    <dgm:cxn modelId="{63041CA2-3D3A-4C56-86F3-84B3096611A3}" type="presParOf" srcId="{DADD89A1-4AF5-419D-96EF-BE37F1FEFF77}" destId="{D5BCB76E-0532-4705-A4AA-3C7C5E6E3C4C}" srcOrd="0" destOrd="0" presId="urn:microsoft.com/office/officeart/2005/8/layout/default"/>
    <dgm:cxn modelId="{AFD9E451-526B-41B4-B2B5-672A570DC370}" type="presParOf" srcId="{DADD89A1-4AF5-419D-96EF-BE37F1FEFF77}" destId="{9B617C6E-15FF-4FF5-A31E-701E30F6DEAC}" srcOrd="1" destOrd="0" presId="urn:microsoft.com/office/officeart/2005/8/layout/default"/>
    <dgm:cxn modelId="{08C8E623-DE1E-4D7C-A15A-73FC4A9CCC47}" type="presParOf" srcId="{DADD89A1-4AF5-419D-96EF-BE37F1FEFF77}" destId="{4DA42E23-31EF-42E4-8BC2-512B74D63DAF}" srcOrd="2" destOrd="0" presId="urn:microsoft.com/office/officeart/2005/8/layout/default"/>
    <dgm:cxn modelId="{6B0147C6-9818-4379-9EB2-A675E4B561B1}" type="presParOf" srcId="{DADD89A1-4AF5-419D-96EF-BE37F1FEFF77}" destId="{EFA9AE9B-FB78-4D21-A676-56DAF71246B7}" srcOrd="3" destOrd="0" presId="urn:microsoft.com/office/officeart/2005/8/layout/default"/>
    <dgm:cxn modelId="{EACC7703-45BC-45A0-AF29-926BF1E11705}" type="presParOf" srcId="{DADD89A1-4AF5-419D-96EF-BE37F1FEFF77}" destId="{A453CBEB-6D11-483A-A381-413E569FA5DC}" srcOrd="4" destOrd="0" presId="urn:microsoft.com/office/officeart/2005/8/layout/default"/>
    <dgm:cxn modelId="{46CA3AB5-E9A5-468B-971E-4B80881378FE}" type="presParOf" srcId="{DADD89A1-4AF5-419D-96EF-BE37F1FEFF77}" destId="{C9F0D789-8D29-4DD0-938E-EA8C9EC45088}" srcOrd="5" destOrd="0" presId="urn:microsoft.com/office/officeart/2005/8/layout/default"/>
    <dgm:cxn modelId="{41E7E593-7863-4D4E-8A7A-A82C145449D6}" type="presParOf" srcId="{DADD89A1-4AF5-419D-96EF-BE37F1FEFF77}" destId="{FC47D0B7-5517-472A-B2EE-C77A8CC0CE67}" srcOrd="6" destOrd="0" presId="urn:microsoft.com/office/officeart/2005/8/layout/default"/>
    <dgm:cxn modelId="{F2A47D9F-03DD-4889-BD3D-40A0085293DD}" type="presParOf" srcId="{DADD89A1-4AF5-419D-96EF-BE37F1FEFF77}" destId="{4389738B-5432-4D29-A285-2F99EDE5CE9F}" srcOrd="7" destOrd="0" presId="urn:microsoft.com/office/officeart/2005/8/layout/default"/>
    <dgm:cxn modelId="{949A04EC-4AE2-42AF-9165-46632CB7B6B1}" type="presParOf" srcId="{DADD89A1-4AF5-419D-96EF-BE37F1FEFF77}" destId="{41D94229-DE04-4D45-B60E-44A289CAE09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CB76E-0532-4705-A4AA-3C7C5E6E3C4C}">
      <dsp:nvSpPr>
        <dsp:cNvPr id="0" name=""/>
        <dsp:cNvSpPr/>
      </dsp:nvSpPr>
      <dsp:spPr>
        <a:xfrm>
          <a:off x="10338" y="604660"/>
          <a:ext cx="2571749" cy="154305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Probleme</a:t>
          </a:r>
          <a:r>
            <a:rPr lang="de-DE" sz="2000" kern="1200" dirty="0" smtClean="0">
              <a:solidFill>
                <a:schemeClr val="tx1"/>
              </a:solidFill>
            </a:rPr>
            <a:t> lösen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10338" y="604660"/>
        <a:ext cx="2571749" cy="1543050"/>
      </dsp:txXfrm>
    </dsp:sp>
    <dsp:sp modelId="{4DA42E23-31EF-42E4-8BC2-512B74D63DAF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Konflikte und </a:t>
          </a:r>
          <a:r>
            <a:rPr lang="de-DE" sz="2000" b="1" kern="1200" dirty="0" err="1" smtClean="0">
              <a:solidFill>
                <a:schemeClr val="tx1"/>
              </a:solidFill>
            </a:rPr>
            <a:t>Stress</a:t>
          </a:r>
          <a:r>
            <a:rPr lang="de-DE" sz="2000" b="1" kern="1200" dirty="0" smtClean="0">
              <a:solidFill>
                <a:schemeClr val="tx1"/>
              </a:solidFill>
            </a:rPr>
            <a:t> </a:t>
          </a:r>
          <a:r>
            <a:rPr lang="de-DE" sz="2000" kern="1200" dirty="0" smtClean="0">
              <a:solidFill>
                <a:schemeClr val="tx1"/>
              </a:solidFill>
            </a:rPr>
            <a:t>bewältigen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2828925" y="591343"/>
        <a:ext cx="2571749" cy="1543050"/>
      </dsp:txXfrm>
    </dsp:sp>
    <dsp:sp modelId="{A453CBEB-6D11-483A-A381-413E569FA5DC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Selbstregulation</a:t>
          </a:r>
          <a:r>
            <a:rPr lang="de-DE" sz="2000" kern="1200" dirty="0" smtClean="0">
              <a:solidFill>
                <a:schemeClr val="tx1"/>
              </a:solidFill>
            </a:rPr>
            <a:t> von Gedanken, Emotionen und Handlungen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5657849" y="591343"/>
        <a:ext cx="2571749" cy="1543050"/>
      </dsp:txXfrm>
    </dsp:sp>
    <dsp:sp modelId="{FC47D0B7-5517-472A-B2EE-C77A8CC0CE67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>
              <a:solidFill>
                <a:schemeClr val="tx1"/>
              </a:solidFill>
            </a:rPr>
            <a:t>Kontakte und </a:t>
          </a:r>
          <a:r>
            <a:rPr lang="de-DE" sz="2000" b="1" kern="1200" dirty="0" smtClean="0">
              <a:solidFill>
                <a:schemeClr val="tx1"/>
              </a:solidFill>
            </a:rPr>
            <a:t>Beziehungen</a:t>
          </a:r>
          <a:r>
            <a:rPr lang="de-DE" sz="2000" kern="1200" dirty="0" smtClean="0">
              <a:solidFill>
                <a:schemeClr val="tx1"/>
              </a:solidFill>
            </a:rPr>
            <a:t> aufbauen und halten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1414462" y="2391569"/>
        <a:ext cx="2571749" cy="1543050"/>
      </dsp:txXfrm>
    </dsp:sp>
    <dsp:sp modelId="{41D94229-DE04-4D45-B60E-44A289CAE09C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>
              <a:solidFill>
                <a:schemeClr val="tx1"/>
              </a:solidFill>
            </a:rPr>
            <a:t>Wertschätzend </a:t>
          </a:r>
          <a:r>
            <a:rPr lang="de-DE" sz="2000" b="1" kern="1200" dirty="0" smtClean="0">
              <a:solidFill>
                <a:schemeClr val="tx1"/>
              </a:solidFill>
            </a:rPr>
            <a:t>kommunizieren</a:t>
          </a:r>
          <a:r>
            <a:rPr lang="de-DE" sz="2000" kern="1200" dirty="0" smtClean="0">
              <a:solidFill>
                <a:schemeClr val="tx1"/>
              </a:solidFill>
            </a:rPr>
            <a:t> und handeln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4243387" y="239156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98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10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30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198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34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660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190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815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332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0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057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157CA-AF75-440E-A810-11D436163C79}" type="datetimeFigureOut">
              <a:rPr lang="de-DE" smtClean="0"/>
              <a:t>05.10.2015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3A897-C4F5-4A4F-A9A8-3CE31B5BF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05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b="1" dirty="0" smtClean="0"/>
              <a:t>Leitperspektiven </a:t>
            </a:r>
            <a:br>
              <a:rPr lang="de-DE" b="1" dirty="0" smtClean="0"/>
            </a:br>
            <a:r>
              <a:rPr lang="de-DE" b="1" dirty="0" smtClean="0"/>
              <a:t>im Bildungsplan 2016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122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de-DE" b="1" dirty="0" err="1" smtClean="0"/>
              <a:t>BNE</a:t>
            </a:r>
            <a:r>
              <a:rPr lang="de-DE" b="1" dirty="0" smtClean="0"/>
              <a:t>: Bildung für nachhaltige Entwicklung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Ziel der Bildung für nachhaltige Entwicklung ist es, die Menschen zu befähigen, die </a:t>
            </a:r>
            <a:r>
              <a:rPr lang="de-DE" sz="3000" dirty="0" smtClean="0">
                <a:solidFill>
                  <a:srgbClr val="FF0000"/>
                </a:solidFill>
              </a:rPr>
              <a:t>globalen Probleme der Gegenwart und Zukunft</a:t>
            </a:r>
            <a:r>
              <a:rPr lang="de-DE" sz="3000" dirty="0" smtClean="0"/>
              <a:t> zu erkennen und zu bewerten sowie sich an den </a:t>
            </a:r>
            <a:r>
              <a:rPr lang="de-DE" sz="3000" dirty="0" smtClean="0">
                <a:solidFill>
                  <a:srgbClr val="FF0000"/>
                </a:solidFill>
              </a:rPr>
              <a:t>Entwicklungs- und Gestaltungsschritten</a:t>
            </a:r>
            <a:r>
              <a:rPr lang="de-DE" sz="3000" dirty="0" smtClean="0"/>
              <a:t> zu beteiligen, die nötig sind, um heutigen und künftigen Generationen den Zugang zu den Ressourcen zu ermöglichen, die sie zur Erfüllung ihrer Bedürfnisse benötigen.“</a:t>
            </a:r>
          </a:p>
          <a:p>
            <a:pPr marL="0" indent="0" algn="r">
              <a:buNone/>
            </a:pPr>
            <a:endParaRPr lang="de-DE" sz="1600" dirty="0" smtClean="0"/>
          </a:p>
          <a:p>
            <a:pPr marL="0" indent="0" algn="r">
              <a:buNone/>
            </a:pPr>
            <a:r>
              <a:rPr lang="de-DE" sz="1600" dirty="0" smtClean="0"/>
              <a:t>Arbeitsgemeinschaft Natur- und Umweltbildung e.V. 2010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084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de-DE" altLang="de-DE" dirty="0"/>
              <a:t>Worum geht es im Kern?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Pfeil nach rechts 3"/>
          <p:cNvSpPr/>
          <p:nvPr/>
        </p:nvSpPr>
        <p:spPr>
          <a:xfrm>
            <a:off x="827584" y="1926544"/>
            <a:ext cx="4362784" cy="1852784"/>
          </a:xfrm>
          <a:prstGeom prst="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z</a:t>
            </a:r>
            <a:r>
              <a:rPr lang="de-DE" sz="2000" b="1" dirty="0" smtClean="0">
                <a:solidFill>
                  <a:schemeClr val="tx1"/>
                </a:solidFill>
              </a:rPr>
              <a:t>unehmende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Komplexität der Lebensbedingungen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5" name="Pfeil nach rechts 4"/>
          <p:cNvSpPr/>
          <p:nvPr/>
        </p:nvSpPr>
        <p:spPr>
          <a:xfrm>
            <a:off x="827584" y="3716942"/>
            <a:ext cx="4362784" cy="1852784"/>
          </a:xfrm>
          <a:prstGeom prst="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z</a:t>
            </a:r>
            <a:r>
              <a:rPr lang="de-DE" sz="2000" b="1" dirty="0" smtClean="0">
                <a:solidFill>
                  <a:schemeClr val="tx1"/>
                </a:solidFill>
              </a:rPr>
              <a:t>unehmende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Dynamik der Veränderungsgeschwindigkeit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6228184" y="1926544"/>
            <a:ext cx="2232248" cy="40227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Zunahme der globalen Heraus-forderungen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426485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de-DE" dirty="0" smtClean="0"/>
              <a:t>Globale Herausforderungen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 smtClean="0"/>
              <a:t>System Erde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Klimawandel</a:t>
            </a:r>
          </a:p>
          <a:p>
            <a:r>
              <a:rPr lang="de-DE" altLang="de-DE" dirty="0"/>
              <a:t>Verlust an </a:t>
            </a:r>
            <a:r>
              <a:rPr lang="de-DE" altLang="de-DE" dirty="0" smtClean="0"/>
              <a:t>Biodiversität</a:t>
            </a:r>
          </a:p>
          <a:p>
            <a:r>
              <a:rPr lang="de-DE" altLang="de-DE" dirty="0" smtClean="0"/>
              <a:t>Bodendegradation</a:t>
            </a:r>
          </a:p>
          <a:p>
            <a:endParaRPr lang="de-DE" dirty="0"/>
          </a:p>
          <a:p>
            <a:pPr marL="0" lvl="1" indent="0">
              <a:buNone/>
            </a:pPr>
            <a:endParaRPr lang="de-DE" altLang="de-DE" sz="2400" dirty="0" smtClean="0"/>
          </a:p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 smtClean="0"/>
              <a:t>Globale Gesellschaft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 altLang="de-DE" dirty="0" smtClean="0"/>
          </a:p>
          <a:p>
            <a:r>
              <a:rPr lang="de-DE" altLang="de-DE" dirty="0" smtClean="0"/>
              <a:t>Armut </a:t>
            </a:r>
          </a:p>
          <a:p>
            <a:r>
              <a:rPr lang="de-DE" altLang="de-DE" dirty="0" smtClean="0"/>
              <a:t>Hunger </a:t>
            </a:r>
          </a:p>
          <a:p>
            <a:r>
              <a:rPr lang="de-DE" altLang="de-DE" dirty="0" smtClean="0"/>
              <a:t>Migration </a:t>
            </a:r>
          </a:p>
          <a:p>
            <a:r>
              <a:rPr lang="de-DE" altLang="de-DE" dirty="0" smtClean="0"/>
              <a:t>Verstädterung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0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26"/>
          <p:cNvSpPr>
            <a:spLocks noGrp="1" noChangeArrowheads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/>
            <a:r>
              <a:rPr lang="de-DE" altLang="de-DE" dirty="0" err="1" smtClean="0"/>
              <a:t>Schlussfolgerung</a:t>
            </a:r>
            <a:r>
              <a:rPr lang="de-DE" altLang="de-DE" dirty="0" smtClean="0"/>
              <a:t> 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800" b="1" dirty="0" smtClean="0"/>
              <a:t>Nachhaltige Entwicklung =</a:t>
            </a:r>
          </a:p>
        </p:txBody>
      </p:sp>
      <p:sp>
        <p:nvSpPr>
          <p:cNvPr id="2" name="Zylinder 1"/>
          <p:cNvSpPr/>
          <p:nvPr/>
        </p:nvSpPr>
        <p:spPr>
          <a:xfrm>
            <a:off x="1403648" y="2492896"/>
            <a:ext cx="1944216" cy="4025323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Nachhaltige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Nutzung der natürlichen Ressourcen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5" name="Zylinder 4"/>
          <p:cNvSpPr/>
          <p:nvPr/>
        </p:nvSpPr>
        <p:spPr>
          <a:xfrm>
            <a:off x="3707904" y="2466949"/>
            <a:ext cx="1944216" cy="4025323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Nachhaltige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Wirtschaft</a:t>
            </a:r>
          </a:p>
        </p:txBody>
      </p:sp>
      <p:sp>
        <p:nvSpPr>
          <p:cNvPr id="6" name="Zylinder 5"/>
          <p:cNvSpPr/>
          <p:nvPr/>
        </p:nvSpPr>
        <p:spPr>
          <a:xfrm>
            <a:off x="5940152" y="2399565"/>
            <a:ext cx="1944216" cy="4025323"/>
          </a:xfrm>
          <a:prstGeom prst="ca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Nachhaltige soziale Entwicklung</a:t>
            </a:r>
          </a:p>
        </p:txBody>
      </p:sp>
    </p:spTree>
    <p:extLst>
      <p:ext uri="{BB962C8B-B14F-4D97-AF65-F5344CB8AC3E}">
        <p14:creationId xmlns:p14="http://schemas.microsoft.com/office/powerpoint/2010/main" val="213032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  <p:bldP spid="2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Handlungsfelder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Schülerinnen und Schülern können einen </a:t>
            </a:r>
            <a:r>
              <a:rPr lang="de-DE" sz="2400" dirty="0"/>
              <a:t>B</a:t>
            </a:r>
            <a:r>
              <a:rPr lang="de-DE" sz="2400" dirty="0" smtClean="0"/>
              <a:t>eitrag zur nachhaltigen Entwicklung leisten: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171335" y="3212976"/>
            <a:ext cx="2736304" cy="105841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</a:t>
            </a:r>
            <a:r>
              <a:rPr lang="de-DE" sz="2000" b="1" dirty="0" smtClean="0">
                <a:solidFill>
                  <a:schemeClr val="tx1"/>
                </a:solidFill>
              </a:rPr>
              <a:t>ls Konsumenten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796052" y="3200741"/>
            <a:ext cx="2736304" cy="105841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i</a:t>
            </a:r>
            <a:r>
              <a:rPr lang="de-DE" sz="2000" b="1" dirty="0" smtClean="0">
                <a:solidFill>
                  <a:schemeClr val="tx1"/>
                </a:solidFill>
              </a:rPr>
              <a:t>m Beruf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195652" y="4581128"/>
            <a:ext cx="2736304" cy="105841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</a:t>
            </a:r>
            <a:r>
              <a:rPr lang="de-DE" sz="2000" b="1" dirty="0" smtClean="0">
                <a:solidFill>
                  <a:schemeClr val="tx1"/>
                </a:solidFill>
              </a:rPr>
              <a:t>urch zivilgesellschaftliches Engagement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788024" y="4581128"/>
            <a:ext cx="2736304" cy="105841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</a:t>
            </a:r>
            <a:r>
              <a:rPr lang="de-DE" sz="2000" b="1" dirty="0" smtClean="0">
                <a:solidFill>
                  <a:schemeClr val="tx1"/>
                </a:solidFill>
              </a:rPr>
              <a:t>urch politisches Handeln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8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err="1" smtClean="0"/>
              <a:t>BNE</a:t>
            </a:r>
            <a:r>
              <a:rPr lang="de-DE" dirty="0" smtClean="0"/>
              <a:t>-Themen im Bildungsplan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de-DE" sz="3300" dirty="0"/>
              <a:t>Natürliche Ressourcen und Energiegewinnung</a:t>
            </a:r>
          </a:p>
          <a:p>
            <a:r>
              <a:rPr lang="de-DE" sz="3300" dirty="0"/>
              <a:t>Ökosysteme und biologische Vielfalt</a:t>
            </a:r>
          </a:p>
          <a:p>
            <a:r>
              <a:rPr lang="de-DE" sz="3300" dirty="0"/>
              <a:t>Globale Umweltveränderungen</a:t>
            </a:r>
          </a:p>
          <a:p>
            <a:r>
              <a:rPr lang="de-DE" sz="3300" dirty="0"/>
              <a:t>Demographische Strukturen und Entwicklungen</a:t>
            </a:r>
          </a:p>
          <a:p>
            <a:r>
              <a:rPr lang="de-DE" sz="3300" dirty="0"/>
              <a:t>Generationen und Geschlechtergerechtigkeit</a:t>
            </a:r>
          </a:p>
          <a:p>
            <a:r>
              <a:rPr lang="de-DE" sz="3300" dirty="0"/>
              <a:t>Weltwirtschaft und Globalisierung</a:t>
            </a:r>
          </a:p>
          <a:p>
            <a:r>
              <a:rPr lang="de-DE" sz="3300" dirty="0"/>
              <a:t>Technologischer Fortschritt</a:t>
            </a:r>
          </a:p>
          <a:p>
            <a:r>
              <a:rPr lang="de-DE" sz="3300" dirty="0"/>
              <a:t>Globalisierte Freizeit und Tourismus</a:t>
            </a:r>
          </a:p>
          <a:p>
            <a:r>
              <a:rPr lang="de-DE" sz="3300" dirty="0"/>
              <a:t>Gesundheit und Krankheit</a:t>
            </a:r>
          </a:p>
          <a:p>
            <a:r>
              <a:rPr lang="de-DE" sz="3300" dirty="0"/>
              <a:t>Mobilität, Stadtentwicklung und Verkehr</a:t>
            </a:r>
          </a:p>
          <a:p>
            <a:r>
              <a:rPr lang="de-DE" sz="3300" dirty="0"/>
              <a:t>Landwirtschaft </a:t>
            </a:r>
            <a:r>
              <a:rPr lang="de-DE" sz="3300" dirty="0" smtClean="0"/>
              <a:t>und </a:t>
            </a:r>
            <a:r>
              <a:rPr lang="de-DE" sz="3300" dirty="0"/>
              <a:t>Ernährung</a:t>
            </a:r>
          </a:p>
          <a:p>
            <a:r>
              <a:rPr lang="de-DE" sz="3300" dirty="0"/>
              <a:t>Migration und </a:t>
            </a:r>
            <a:r>
              <a:rPr lang="de-DE" sz="3300" dirty="0" smtClean="0"/>
              <a:t>Integration</a:t>
            </a:r>
            <a:endParaRPr lang="de-DE" sz="3300" dirty="0"/>
          </a:p>
          <a:p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sz="half" idx="2"/>
          </p:nvPr>
        </p:nvSpPr>
        <p:spPr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r>
              <a:rPr lang="de-DE" sz="4500" b="1" dirty="0"/>
              <a:t>Vielfalt der Werte, Kulturen und </a:t>
            </a:r>
            <a:r>
              <a:rPr lang="de-DE" sz="4500" b="1" dirty="0" smtClean="0"/>
              <a:t>Lebensverhältnisse</a:t>
            </a:r>
            <a:br>
              <a:rPr lang="de-DE" sz="4500" b="1" dirty="0" smtClean="0"/>
            </a:br>
            <a:endParaRPr lang="de-DE" sz="4500" b="1" dirty="0"/>
          </a:p>
          <a:p>
            <a:r>
              <a:rPr lang="de-DE" sz="4500" b="1" dirty="0" smtClean="0"/>
              <a:t>Lebensstile</a:t>
            </a:r>
            <a:br>
              <a:rPr lang="de-DE" sz="4500" b="1" dirty="0" smtClean="0"/>
            </a:br>
            <a:endParaRPr lang="de-DE" sz="4500" b="1" dirty="0"/>
          </a:p>
          <a:p>
            <a:r>
              <a:rPr lang="de-DE" sz="4500" b="1" dirty="0"/>
              <a:t>Frieden und </a:t>
            </a:r>
            <a:r>
              <a:rPr lang="de-DE" sz="4500" b="1" dirty="0" smtClean="0"/>
              <a:t>Konflikte</a:t>
            </a:r>
            <a:br>
              <a:rPr lang="de-DE" sz="4500" b="1" dirty="0" smtClean="0"/>
            </a:br>
            <a:endParaRPr lang="de-DE" sz="4500" b="1" dirty="0"/>
          </a:p>
          <a:p>
            <a:r>
              <a:rPr lang="de-DE" sz="4500" b="1" dirty="0" smtClean="0"/>
              <a:t>weltweite Gerechtigkeit</a:t>
            </a:r>
            <a:br>
              <a:rPr lang="de-DE" sz="4500" b="1" dirty="0" smtClean="0"/>
            </a:br>
            <a:endParaRPr lang="de-DE" sz="4500" b="1" dirty="0"/>
          </a:p>
          <a:p>
            <a:r>
              <a:rPr lang="de-DE" sz="4500" b="1" dirty="0"/>
              <a:t>Demokratie und Menschenrechte</a:t>
            </a:r>
          </a:p>
          <a:p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334393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Verankerung/ Konkretisierung von </a:t>
            </a:r>
            <a:r>
              <a:rPr lang="de-DE" dirty="0" err="1" smtClean="0"/>
              <a:t>BNE</a:t>
            </a:r>
            <a:r>
              <a:rPr lang="de-DE" dirty="0" smtClean="0"/>
              <a:t> im </a:t>
            </a:r>
            <a:r>
              <a:rPr lang="de-DE" dirty="0"/>
              <a:t>Bildungsplan 2016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1196" y="1484784"/>
            <a:ext cx="8183252" cy="5112568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611560" y="1628800"/>
            <a:ext cx="7848872" cy="151216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solidFill>
                  <a:schemeClr val="tx1"/>
                </a:solidFill>
              </a:rPr>
              <a:t>„Nachhaltigkeitsbedeutsame </a:t>
            </a:r>
            <a:r>
              <a:rPr lang="de-DE" sz="2400" b="1" dirty="0" smtClean="0">
                <a:solidFill>
                  <a:schemeClr val="tx1"/>
                </a:solidFill>
              </a:rPr>
              <a:t>Handlungskompetenz“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Bedeutung </a:t>
            </a:r>
            <a:r>
              <a:rPr lang="de-DE" dirty="0">
                <a:solidFill>
                  <a:schemeClr val="tx1"/>
                </a:solidFill>
              </a:rPr>
              <a:t>und Gefährdungen einer nachhaltigen Entwicklung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 smtClean="0">
                <a:solidFill>
                  <a:schemeClr val="tx1"/>
                </a:solidFill>
              </a:rPr>
              <a:t>Komplexität </a:t>
            </a:r>
            <a:r>
              <a:rPr lang="de-DE" dirty="0">
                <a:solidFill>
                  <a:schemeClr val="tx1"/>
                </a:solidFill>
              </a:rPr>
              <a:t>und Dynamik nachhaltiger </a:t>
            </a:r>
            <a:r>
              <a:rPr lang="de-DE" dirty="0" smtClean="0">
                <a:solidFill>
                  <a:schemeClr val="tx1"/>
                </a:solidFill>
              </a:rPr>
              <a:t>Entwicklung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592353" y="3227824"/>
            <a:ext cx="7848872" cy="151216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solidFill>
                  <a:schemeClr val="tx1"/>
                </a:solidFill>
              </a:rPr>
              <a:t>„</a:t>
            </a:r>
            <a:r>
              <a:rPr lang="de-DE" sz="2400" b="1" dirty="0" smtClean="0">
                <a:solidFill>
                  <a:schemeClr val="tx1"/>
                </a:solidFill>
              </a:rPr>
              <a:t>Bewertungskompetenz“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Kriterien </a:t>
            </a:r>
            <a:r>
              <a:rPr lang="de-DE" dirty="0">
                <a:solidFill>
                  <a:schemeClr val="tx1"/>
                </a:solidFill>
              </a:rPr>
              <a:t>für nachhaltigkeitsfördernde und -hemmende Handlungen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b="1" dirty="0" smtClean="0">
                <a:solidFill>
                  <a:schemeClr val="tx1"/>
                </a:solidFill>
              </a:rPr>
              <a:t>Werte </a:t>
            </a:r>
            <a:r>
              <a:rPr lang="de-DE" b="1" dirty="0">
                <a:solidFill>
                  <a:schemeClr val="tx1"/>
                </a:solidFill>
              </a:rPr>
              <a:t>und Normen in Entscheidungssituationen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611560" y="4869160"/>
            <a:ext cx="7848872" cy="151216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solidFill>
                  <a:schemeClr val="tx1"/>
                </a:solidFill>
              </a:rPr>
              <a:t>„</a:t>
            </a:r>
            <a:r>
              <a:rPr lang="de-DE" sz="2400" b="1" dirty="0" smtClean="0">
                <a:solidFill>
                  <a:schemeClr val="tx1"/>
                </a:solidFill>
              </a:rPr>
              <a:t>Partizipationskompetenz“</a:t>
            </a:r>
          </a:p>
          <a:p>
            <a:r>
              <a:rPr lang="de-DE" b="1" dirty="0" smtClean="0">
                <a:solidFill>
                  <a:schemeClr val="tx1"/>
                </a:solidFill>
              </a:rPr>
              <a:t>Teilhabe</a:t>
            </a:r>
            <a:r>
              <a:rPr lang="de-DE" b="1" dirty="0">
                <a:solidFill>
                  <a:schemeClr val="tx1"/>
                </a:solidFill>
              </a:rPr>
              <a:t>, Mitwirkung, Mitbestimmung</a:t>
            </a:r>
            <a:br>
              <a:rPr lang="de-DE" b="1" dirty="0">
                <a:solidFill>
                  <a:schemeClr val="tx1"/>
                </a:solidFill>
              </a:rPr>
            </a:br>
            <a:r>
              <a:rPr lang="de-DE" b="1" dirty="0">
                <a:solidFill>
                  <a:schemeClr val="tx1"/>
                </a:solidFill>
              </a:rPr>
              <a:t>Demokratiefähigkeit</a:t>
            </a:r>
            <a:br>
              <a:rPr lang="de-DE" b="1" dirty="0">
                <a:solidFill>
                  <a:schemeClr val="tx1"/>
                </a:solidFill>
              </a:rPr>
            </a:br>
            <a:r>
              <a:rPr lang="de-DE" dirty="0" smtClean="0">
                <a:solidFill>
                  <a:schemeClr val="tx1"/>
                </a:solidFill>
              </a:rPr>
              <a:t>Friedenssicherung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84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BNE</a:t>
            </a:r>
            <a:r>
              <a:rPr lang="de-DE" dirty="0" smtClean="0"/>
              <a:t> </a:t>
            </a:r>
            <a:r>
              <a:rPr lang="de-DE" dirty="0"/>
              <a:t>im Bildungsplan Latein </a:t>
            </a:r>
            <a:r>
              <a:rPr lang="de-DE" dirty="0" smtClean="0"/>
              <a:t>2016</a:t>
            </a:r>
            <a:br>
              <a:rPr lang="de-DE" dirty="0" smtClean="0"/>
            </a:br>
            <a:r>
              <a:rPr lang="de-DE" dirty="0" smtClean="0"/>
              <a:t>L 1: Klassen 7/ 8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u="sng" dirty="0" smtClean="0">
                <a:latin typeface="+mj-lt"/>
                <a:cs typeface="Arial" panose="020B0604020202020204" pitchFamily="34" charset="0"/>
              </a:rPr>
              <a:t>Antike Kultur:</a:t>
            </a: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Werte und Normen in Entscheidungssituationen</a:t>
            </a:r>
            <a:br>
              <a:rPr lang="de-DE" sz="1600" b="1" dirty="0" smtClean="0">
                <a:latin typeface="+mj-lt"/>
                <a:cs typeface="Arial" panose="020B0604020202020204" pitchFamily="34" charset="0"/>
              </a:rPr>
            </a:br>
            <a:endParaRPr lang="de-DE" sz="1600" b="1" dirty="0" smtClean="0">
              <a:latin typeface="+mj-lt"/>
              <a:cs typeface="Arial" panose="020B0604020202020204" pitchFamily="34" charset="0"/>
            </a:endParaRPr>
          </a:p>
          <a:p>
            <a:r>
              <a:rPr lang="de-DE" sz="1600" b="1" dirty="0" smtClean="0"/>
              <a:t>entscheidende </a:t>
            </a:r>
            <a:r>
              <a:rPr lang="de-DE" sz="1600" b="1" dirty="0"/>
              <a:t>Persönlichkeiten </a:t>
            </a:r>
            <a:r>
              <a:rPr lang="de-DE" sz="1600" dirty="0"/>
              <a:t>der römischen Geschichte </a:t>
            </a:r>
            <a:r>
              <a:rPr lang="de-DE" sz="1600" dirty="0" smtClean="0"/>
              <a:t>(zum Beispiel Hannibal</a:t>
            </a:r>
            <a:r>
              <a:rPr lang="de-DE" sz="1600" dirty="0"/>
              <a:t>, Cicero, Caesar, Augustus und andere) historisch einordnen </a:t>
            </a:r>
            <a:r>
              <a:rPr lang="de-DE" sz="1600" dirty="0" smtClean="0"/>
              <a:t/>
            </a:r>
            <a:br>
              <a:rPr lang="de-DE" sz="1600" dirty="0" smtClean="0"/>
            </a:br>
            <a:endParaRPr lang="de-DE" sz="1600" dirty="0" smtClean="0"/>
          </a:p>
          <a:p>
            <a:r>
              <a:rPr lang="de-DE" sz="1600" dirty="0" smtClean="0"/>
              <a:t>die </a:t>
            </a:r>
            <a:r>
              <a:rPr lang="de-DE" sz="1600" b="1" dirty="0"/>
              <a:t>Vorbildfunktion</a:t>
            </a:r>
            <a:r>
              <a:rPr lang="de-DE" sz="1600" dirty="0"/>
              <a:t> (</a:t>
            </a:r>
            <a:r>
              <a:rPr lang="de-DE" sz="1600" i="1" dirty="0" err="1"/>
              <a:t>exemplum</a:t>
            </a:r>
            <a:r>
              <a:rPr lang="de-DE" sz="1600" dirty="0"/>
              <a:t>) ausgewählter Gestalten der frührömischen Geschichte (zum Beispiel Brutus, </a:t>
            </a:r>
            <a:r>
              <a:rPr lang="de-DE" sz="1600" dirty="0" err="1"/>
              <a:t>Horatius</a:t>
            </a:r>
            <a:r>
              <a:rPr lang="de-DE" sz="1600" dirty="0"/>
              <a:t> </a:t>
            </a:r>
            <a:r>
              <a:rPr lang="de-DE" sz="1600" dirty="0" err="1"/>
              <a:t>Cocles</a:t>
            </a:r>
            <a:r>
              <a:rPr lang="de-DE" sz="1600" dirty="0"/>
              <a:t>, </a:t>
            </a:r>
            <a:r>
              <a:rPr lang="de-DE" sz="1600" dirty="0" err="1"/>
              <a:t>Cloelia</a:t>
            </a:r>
            <a:r>
              <a:rPr lang="de-DE" sz="1600" dirty="0"/>
              <a:t>) herausarbeiten und mit ihrer eigenen Wahrnehmung heutiger Vorbilder </a:t>
            </a:r>
            <a:r>
              <a:rPr lang="de-DE" sz="1600" dirty="0" smtClean="0"/>
              <a:t>vergleichen</a:t>
            </a:r>
            <a:br>
              <a:rPr lang="de-DE" sz="1600" dirty="0" smtClean="0"/>
            </a:br>
            <a:endParaRPr lang="de-DE" sz="1600" dirty="0" smtClean="0"/>
          </a:p>
          <a:p>
            <a:pPr marL="0" indent="0">
              <a:buNone/>
            </a:pPr>
            <a:r>
              <a:rPr lang="de-DE" sz="1600" b="1" dirty="0" smtClean="0"/>
              <a:t>Demokratiefähigkeit</a:t>
            </a:r>
          </a:p>
          <a:p>
            <a:r>
              <a:rPr lang="de-DE" sz="1600" dirty="0"/>
              <a:t>das </a:t>
            </a:r>
            <a:r>
              <a:rPr lang="de-DE" sz="1600" b="1" dirty="0"/>
              <a:t>politische und gesellschaftliche Leben </a:t>
            </a:r>
            <a:r>
              <a:rPr lang="de-DE" sz="1600" dirty="0"/>
              <a:t>in Republik und Kaiserzeit (zum Beispiel Patrizier, Plebejer, </a:t>
            </a:r>
            <a:r>
              <a:rPr lang="de-DE" sz="1600" i="1" dirty="0" err="1"/>
              <a:t>cursus</a:t>
            </a:r>
            <a:r>
              <a:rPr lang="de-DE" sz="1600" i="1" dirty="0"/>
              <a:t> </a:t>
            </a:r>
            <a:r>
              <a:rPr lang="de-DE" sz="1600" i="1" dirty="0" err="1"/>
              <a:t>honorum</a:t>
            </a:r>
            <a:r>
              <a:rPr lang="de-DE" sz="1600" dirty="0"/>
              <a:t>) in Grundzügen beschreiben </a:t>
            </a:r>
            <a:endParaRPr lang="de-DE" sz="1600" dirty="0" smtClean="0"/>
          </a:p>
          <a:p>
            <a:pPr marL="0" indent="0">
              <a:buNone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5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 </a:t>
            </a:r>
            <a:r>
              <a:rPr lang="de-DE" dirty="0" err="1"/>
              <a:t>BNE</a:t>
            </a:r>
            <a:r>
              <a:rPr lang="de-DE" dirty="0"/>
              <a:t> im Bildungsplan Latein 2016</a:t>
            </a:r>
            <a:br>
              <a:rPr lang="de-DE" dirty="0"/>
            </a:br>
            <a:r>
              <a:rPr lang="de-DE" dirty="0"/>
              <a:t>L 1: </a:t>
            </a:r>
            <a:r>
              <a:rPr lang="de-DE" dirty="0" smtClean="0"/>
              <a:t>Klassen 9/10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700" b="1" u="sng" dirty="0" smtClean="0">
                <a:latin typeface="+mj-lt"/>
                <a:cs typeface="Arial" panose="020B0604020202020204" pitchFamily="34" charset="0"/>
              </a:rPr>
              <a:t>Texte </a:t>
            </a:r>
            <a:r>
              <a:rPr lang="de-DE" sz="1700" b="1" u="sng" dirty="0">
                <a:latin typeface="+mj-lt"/>
                <a:cs typeface="Arial" panose="020B0604020202020204" pitchFamily="34" charset="0"/>
              </a:rPr>
              <a:t>und </a:t>
            </a:r>
            <a:r>
              <a:rPr lang="de-DE" sz="1700" b="1" u="sng" dirty="0" smtClean="0">
                <a:latin typeface="+mj-lt"/>
                <a:cs typeface="Arial" panose="020B0604020202020204" pitchFamily="34" charset="0"/>
              </a:rPr>
              <a:t>Literatur</a:t>
            </a:r>
          </a:p>
          <a:p>
            <a:pPr marL="0" indent="0">
              <a:buNone/>
            </a:pPr>
            <a:r>
              <a:rPr lang="de-DE" sz="1700" b="1" dirty="0" smtClean="0">
                <a:latin typeface="+mj-lt"/>
              </a:rPr>
              <a:t>Demokratiefähigkeit</a:t>
            </a:r>
            <a:endParaRPr lang="de-DE" sz="1700" b="1" dirty="0">
              <a:latin typeface="+mj-lt"/>
            </a:endParaRPr>
          </a:p>
          <a:p>
            <a:r>
              <a:rPr lang="de-DE" sz="1700" dirty="0">
                <a:latin typeface="+mj-lt"/>
              </a:rPr>
              <a:t>das Spannungsverhältnis von </a:t>
            </a:r>
            <a:r>
              <a:rPr lang="de-DE" sz="1700" b="1" dirty="0">
                <a:latin typeface="+mj-lt"/>
              </a:rPr>
              <a:t>Ich und Gesellschaft </a:t>
            </a:r>
            <a:r>
              <a:rPr lang="de-DE" sz="1700" dirty="0">
                <a:latin typeface="+mj-lt"/>
              </a:rPr>
              <a:t>herausarbeiten</a:t>
            </a:r>
          </a:p>
          <a:p>
            <a:pPr marL="0" indent="0">
              <a:buNone/>
            </a:pPr>
            <a:r>
              <a:rPr lang="de-DE" sz="1700" b="1" dirty="0">
                <a:latin typeface="+mj-lt"/>
              </a:rPr>
              <a:t>Werte und Normen in Entscheidungssituationen</a:t>
            </a:r>
          </a:p>
          <a:p>
            <a:r>
              <a:rPr lang="de-DE" sz="1700" dirty="0">
                <a:latin typeface="+mj-lt"/>
              </a:rPr>
              <a:t>analysieren, wie </a:t>
            </a:r>
            <a:r>
              <a:rPr lang="de-DE" sz="1700" b="1" dirty="0">
                <a:latin typeface="+mj-lt"/>
              </a:rPr>
              <a:t>menschliche Grunderfahrungen </a:t>
            </a:r>
            <a:r>
              <a:rPr lang="de-DE" sz="1700" dirty="0">
                <a:latin typeface="+mj-lt"/>
              </a:rPr>
              <a:t>und Extremsituationen literarisch unterschiedlich verarbeitet werden</a:t>
            </a:r>
          </a:p>
          <a:p>
            <a:r>
              <a:rPr lang="de-DE" sz="1700" dirty="0">
                <a:latin typeface="+mj-lt"/>
              </a:rPr>
              <a:t>unterschiedliche </a:t>
            </a:r>
            <a:r>
              <a:rPr lang="de-DE" sz="1700" b="1" dirty="0">
                <a:latin typeface="+mj-lt"/>
              </a:rPr>
              <a:t>Denkmodelle, Werthaltungen und Lebensentwürfe </a:t>
            </a:r>
            <a:r>
              <a:rPr lang="de-DE" sz="1700" dirty="0">
                <a:latin typeface="+mj-lt"/>
              </a:rPr>
              <a:t>beschreiben, vergleichen und auf den Bezug zu ihrer Lebenswelt überprüfen</a:t>
            </a:r>
          </a:p>
          <a:p>
            <a:pPr marL="0" indent="0">
              <a:buNone/>
            </a:pPr>
            <a:r>
              <a:rPr lang="de-DE" sz="1700" b="1" u="sng" dirty="0" smtClean="0">
                <a:latin typeface="+mj-lt"/>
                <a:cs typeface="Arial" panose="020B0604020202020204" pitchFamily="34" charset="0"/>
              </a:rPr>
              <a:t>Antike Kultur</a:t>
            </a:r>
          </a:p>
          <a:p>
            <a:pPr marL="0" indent="0">
              <a:buNone/>
            </a:pPr>
            <a:r>
              <a:rPr lang="de-DE" sz="1700" b="1" dirty="0" smtClean="0">
                <a:latin typeface="+mj-lt"/>
              </a:rPr>
              <a:t>Demokratiefähigkeit</a:t>
            </a:r>
            <a:r>
              <a:rPr lang="de-DE" sz="1700" b="1" dirty="0">
                <a:latin typeface="+mj-lt"/>
              </a:rPr>
              <a:t>; Teilhabe, Mitwirkung, Mitbestimmung</a:t>
            </a:r>
          </a:p>
          <a:p>
            <a:r>
              <a:rPr lang="de-DE" sz="1700" dirty="0" smtClean="0">
                <a:latin typeface="+mj-lt"/>
              </a:rPr>
              <a:t>wesentliche </a:t>
            </a:r>
            <a:r>
              <a:rPr lang="de-DE" sz="1700" b="1" dirty="0">
                <a:latin typeface="+mj-lt"/>
              </a:rPr>
              <a:t>Ereignisse und Entwicklungen </a:t>
            </a:r>
            <a:r>
              <a:rPr lang="de-DE" sz="1700" dirty="0">
                <a:latin typeface="+mj-lt"/>
              </a:rPr>
              <a:t>aus der Zeit der Bürgerkriege und der frühen Kaiserzeit nennen und erklären</a:t>
            </a:r>
          </a:p>
          <a:p>
            <a:r>
              <a:rPr lang="de-DE" sz="1700" dirty="0">
                <a:latin typeface="+mj-lt"/>
              </a:rPr>
              <a:t>die </a:t>
            </a:r>
            <a:r>
              <a:rPr lang="de-DE" sz="1700" b="1" dirty="0">
                <a:latin typeface="+mj-lt"/>
              </a:rPr>
              <a:t>Bedeutung öffentlicher Rede </a:t>
            </a:r>
            <a:r>
              <a:rPr lang="de-DE" sz="1700" dirty="0">
                <a:latin typeface="+mj-lt"/>
              </a:rPr>
              <a:t>für das politische und gesellschaftliche Leben erläutern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476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/>
              <a:t>BNE</a:t>
            </a:r>
            <a:r>
              <a:rPr lang="de-DE" dirty="0"/>
              <a:t> im Bildungsplan Latein 2016</a:t>
            </a:r>
            <a:br>
              <a:rPr lang="de-DE" dirty="0"/>
            </a:br>
            <a:r>
              <a:rPr lang="de-DE" dirty="0"/>
              <a:t>L 1: </a:t>
            </a:r>
            <a:r>
              <a:rPr lang="de-DE" dirty="0" smtClean="0"/>
              <a:t>Klassen 11/12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1600" b="1" u="sng" dirty="0" smtClean="0">
                <a:latin typeface="+mj-lt"/>
                <a:cs typeface="Arial" panose="020B0604020202020204" pitchFamily="34" charset="0"/>
              </a:rPr>
              <a:t>Texte und Literatur: Historisch-Politische Texte</a:t>
            </a: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Werte und Normen in Entscheidungssituationen</a:t>
            </a:r>
          </a:p>
          <a:p>
            <a:r>
              <a:rPr lang="de-DE" sz="1600" dirty="0" smtClean="0">
                <a:latin typeface="+mj-lt"/>
                <a:cs typeface="Arial" panose="020B0604020202020204" pitchFamily="34" charset="0"/>
              </a:rPr>
              <a:t>Aufbau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und </a:t>
            </a:r>
            <a:r>
              <a:rPr lang="de-DE" sz="1600" dirty="0" smtClean="0">
                <a:latin typeface="+mj-lt"/>
                <a:cs typeface="Arial" panose="020B0604020202020204" pitchFamily="34" charset="0"/>
              </a:rPr>
              <a:t>Intentionen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von </a:t>
            </a:r>
            <a:r>
              <a:rPr lang="de-DE" sz="1600" b="1" dirty="0">
                <a:latin typeface="+mj-lt"/>
                <a:cs typeface="Arial" panose="020B0604020202020204" pitchFamily="34" charset="0"/>
              </a:rPr>
              <a:t>Reden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 </a:t>
            </a:r>
            <a:r>
              <a:rPr lang="de-DE" sz="1600" dirty="0" smtClean="0">
                <a:latin typeface="+mj-lt"/>
                <a:cs typeface="Arial" panose="020B0604020202020204" pitchFamily="34" charset="0"/>
              </a:rPr>
              <a:t>analysieren</a:t>
            </a: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Demokratiefähigkeit</a:t>
            </a:r>
          </a:p>
          <a:p>
            <a:r>
              <a:rPr lang="de-DE" sz="1600" dirty="0" smtClean="0">
                <a:latin typeface="+mj-lt"/>
              </a:rPr>
              <a:t>die </a:t>
            </a:r>
            <a:r>
              <a:rPr lang="de-DE" sz="1600" dirty="0">
                <a:latin typeface="+mj-lt"/>
              </a:rPr>
              <a:t>Darstellung römischer </a:t>
            </a:r>
            <a:r>
              <a:rPr lang="de-DE" sz="1600" b="1" dirty="0">
                <a:latin typeface="+mj-lt"/>
              </a:rPr>
              <a:t>Herrschaftsausübung</a:t>
            </a:r>
            <a:r>
              <a:rPr lang="de-DE" sz="1600" dirty="0">
                <a:latin typeface="+mj-lt"/>
              </a:rPr>
              <a:t> und der beteiligten Personen in Geschichtswerken mit der in anderen Gattungen vergleichen und reflektiert Stellung </a:t>
            </a:r>
            <a:r>
              <a:rPr lang="de-DE" sz="1600" dirty="0" smtClean="0">
                <a:latin typeface="+mj-lt"/>
              </a:rPr>
              <a:t>nehmen</a:t>
            </a:r>
          </a:p>
          <a:p>
            <a:endParaRPr lang="de-DE" sz="1600" dirty="0" smtClean="0">
              <a:latin typeface="+mj-lt"/>
            </a:endParaRPr>
          </a:p>
          <a:p>
            <a:pPr marL="0" indent="0">
              <a:buNone/>
            </a:pPr>
            <a:r>
              <a:rPr lang="de-DE" sz="1600" b="1" u="sng" dirty="0" smtClean="0">
                <a:latin typeface="+mj-lt"/>
                <a:cs typeface="Arial" panose="020B0604020202020204" pitchFamily="34" charset="0"/>
              </a:rPr>
              <a:t>Philosophische Texte</a:t>
            </a: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Werte </a:t>
            </a:r>
            <a:r>
              <a:rPr lang="de-DE" sz="1600" b="1" dirty="0">
                <a:latin typeface="+mj-lt"/>
                <a:cs typeface="Arial" panose="020B0604020202020204" pitchFamily="34" charset="0"/>
              </a:rPr>
              <a:t>und Normen in Entscheidungssituationen</a:t>
            </a:r>
          </a:p>
          <a:p>
            <a:r>
              <a:rPr lang="de-DE" sz="1600" b="1" dirty="0" smtClean="0">
                <a:latin typeface="+mj-lt"/>
              </a:rPr>
              <a:t>philosophische </a:t>
            </a:r>
            <a:r>
              <a:rPr lang="de-DE" sz="1600" b="1" dirty="0">
                <a:latin typeface="+mj-lt"/>
              </a:rPr>
              <a:t>Thesen </a:t>
            </a:r>
            <a:r>
              <a:rPr lang="de-DE" sz="1600" dirty="0">
                <a:latin typeface="+mj-lt"/>
              </a:rPr>
              <a:t>der Antike mit modernen Vorstellungen vergleichen (zum Beispiel Umgang mit Grenzsituationen, Freundschaft, Determination und freier Wille, Umgang mit Affekten, Gerechtigkeit, der Einzelne und der Staat</a:t>
            </a:r>
            <a:r>
              <a:rPr lang="de-DE" sz="1600" dirty="0" smtClean="0">
                <a:latin typeface="+mj-lt"/>
              </a:rPr>
              <a:t>)</a:t>
            </a:r>
          </a:p>
          <a:p>
            <a:pPr marL="0" indent="0">
              <a:buNone/>
            </a:pPr>
            <a:endParaRPr lang="de-DE" sz="16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u="sng" dirty="0" smtClean="0">
                <a:latin typeface="+mj-lt"/>
                <a:cs typeface="Arial" panose="020B0604020202020204" pitchFamily="34" charset="0"/>
              </a:rPr>
              <a:t>Antike Kultur</a:t>
            </a: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Teilhabe, Mitwirkung, Mitbestimmung; Demokratiefähigkeit</a:t>
            </a:r>
          </a:p>
          <a:p>
            <a:r>
              <a:rPr lang="de-DE" sz="1600" dirty="0" smtClean="0">
                <a:latin typeface="+mj-lt"/>
              </a:rPr>
              <a:t>Probleme</a:t>
            </a:r>
            <a:r>
              <a:rPr lang="de-DE" sz="1600" dirty="0">
                <a:latin typeface="+mj-lt"/>
              </a:rPr>
              <a:t>, die mit der Praxis </a:t>
            </a:r>
            <a:r>
              <a:rPr lang="de-DE" sz="1600" b="1" dirty="0">
                <a:latin typeface="+mj-lt"/>
              </a:rPr>
              <a:t>politischer Herrschaft </a:t>
            </a:r>
            <a:r>
              <a:rPr lang="de-DE" sz="1600" dirty="0">
                <a:latin typeface="+mj-lt"/>
              </a:rPr>
              <a:t>verbunden sind, beschreiben und zeitgebundene Lösungsansätze darstellen (zum Beispiel Machtstreben Einzelner, </a:t>
            </a:r>
            <a:r>
              <a:rPr lang="de-DE" sz="1600" dirty="0" err="1">
                <a:latin typeface="+mj-lt"/>
              </a:rPr>
              <a:t>Romidee</a:t>
            </a:r>
            <a:r>
              <a:rPr lang="de-DE" sz="1600" dirty="0">
                <a:latin typeface="+mj-lt"/>
              </a:rPr>
              <a:t>)</a:t>
            </a:r>
            <a:endParaRPr lang="de-DE" sz="16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73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de-DE" dirty="0" smtClean="0"/>
              <a:t>Leitperspektiven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de-DE" dirty="0" smtClean="0"/>
              <a:t>Allgemeine </a:t>
            </a:r>
          </a:p>
          <a:p>
            <a:r>
              <a:rPr lang="de-DE" dirty="0" smtClean="0"/>
              <a:t>Leitperspektiven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de-DE" dirty="0" smtClean="0"/>
              <a:t>Bildung für nachhaltige Entwicklung (</a:t>
            </a:r>
            <a:r>
              <a:rPr lang="de-DE" dirty="0" err="1" smtClean="0"/>
              <a:t>BNE</a:t>
            </a:r>
            <a:r>
              <a:rPr lang="de-DE" dirty="0" smtClean="0"/>
              <a:t>)</a:t>
            </a:r>
          </a:p>
          <a:p>
            <a:r>
              <a:rPr lang="de-DE" dirty="0" smtClean="0"/>
              <a:t>Bildung für Toleranz und Akzeptanz von Vielfalt (</a:t>
            </a:r>
            <a:r>
              <a:rPr lang="de-DE" dirty="0" err="1" smtClean="0"/>
              <a:t>BTV</a:t>
            </a:r>
            <a:r>
              <a:rPr lang="de-DE" dirty="0" smtClean="0"/>
              <a:t>)</a:t>
            </a:r>
          </a:p>
          <a:p>
            <a:r>
              <a:rPr lang="de-DE" dirty="0" smtClean="0"/>
              <a:t>Prävention und Gesundheitsförderung (</a:t>
            </a:r>
            <a:r>
              <a:rPr lang="de-DE" dirty="0" err="1" smtClean="0"/>
              <a:t>PG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pPr>
              <a:buFont typeface="Wingdings"/>
              <a:buChar char="è"/>
            </a:pPr>
            <a:r>
              <a:rPr lang="de-DE" b="1" dirty="0" smtClean="0">
                <a:sym typeface="Wingdings" panose="05000000000000000000" pitchFamily="2" charset="2"/>
              </a:rPr>
              <a:t>Persönlichkeitsentwicklung</a:t>
            </a:r>
          </a:p>
          <a:p>
            <a:pPr>
              <a:buFont typeface="Wingdings"/>
              <a:buChar char="è"/>
            </a:pPr>
            <a:r>
              <a:rPr lang="de-DE" b="1" dirty="0" smtClean="0">
                <a:sym typeface="Wingdings" panose="05000000000000000000" pitchFamily="2" charset="2"/>
              </a:rPr>
              <a:t>Teilhabe</a:t>
            </a:r>
          </a:p>
          <a:p>
            <a:pPr>
              <a:buFont typeface="Wingdings"/>
              <a:buChar char="è"/>
            </a:pPr>
            <a:r>
              <a:rPr lang="de-DE" b="1" dirty="0" smtClean="0">
                <a:sym typeface="Wingdings" panose="05000000000000000000" pitchFamily="2" charset="2"/>
              </a:rPr>
              <a:t>Gemeinschaftsbildung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Themenspezifische Leitperspektiven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dirty="0" smtClean="0"/>
              <a:t>Berufliche </a:t>
            </a:r>
            <a:r>
              <a:rPr lang="de-DE" dirty="0"/>
              <a:t>O</a:t>
            </a:r>
            <a:r>
              <a:rPr lang="de-DE" dirty="0" smtClean="0"/>
              <a:t>rientierung (BO)</a:t>
            </a:r>
          </a:p>
          <a:p>
            <a:r>
              <a:rPr lang="de-DE" dirty="0" smtClean="0"/>
              <a:t>Medienbildung (</a:t>
            </a:r>
            <a:r>
              <a:rPr lang="de-DE" dirty="0" err="1" smtClean="0"/>
              <a:t>MB</a:t>
            </a:r>
            <a:r>
              <a:rPr lang="de-DE" dirty="0" smtClean="0"/>
              <a:t>)</a:t>
            </a:r>
          </a:p>
          <a:p>
            <a:r>
              <a:rPr lang="de-DE" dirty="0" smtClean="0"/>
              <a:t>Verbraucherbildung (</a:t>
            </a:r>
            <a:r>
              <a:rPr lang="de-DE" dirty="0" err="1" smtClean="0"/>
              <a:t>VB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 </a:t>
            </a:r>
            <a:r>
              <a:rPr lang="de-DE" b="1" dirty="0" smtClean="0">
                <a:sym typeface="Wingdings" panose="05000000000000000000" pitchFamily="2" charset="2"/>
              </a:rPr>
              <a:t>Konkrete </a:t>
            </a:r>
            <a:r>
              <a:rPr lang="de-DE" b="1" dirty="0">
                <a:sym typeface="Wingdings" panose="05000000000000000000" pitchFamily="2" charset="2"/>
              </a:rPr>
              <a:t>O</a:t>
            </a:r>
            <a:r>
              <a:rPr lang="de-DE" b="1" dirty="0" smtClean="0">
                <a:sym typeface="Wingdings" panose="05000000000000000000" pitchFamily="2" charset="2"/>
              </a:rPr>
              <a:t>rientierung in der modernen Lebenswelt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87134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: Prävention und Gesundheitsförderung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3000" dirty="0" smtClean="0"/>
              <a:t>Gesundheit:</a:t>
            </a:r>
          </a:p>
          <a:p>
            <a:pPr marL="0" indent="0">
              <a:buNone/>
            </a:pPr>
            <a:r>
              <a:rPr lang="de-DE" sz="3000" dirty="0" smtClean="0"/>
              <a:t>körperliches, seelisches und soziales Wohlbefinden</a:t>
            </a:r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8" name="Ellipse 7"/>
          <p:cNvSpPr/>
          <p:nvPr/>
        </p:nvSpPr>
        <p:spPr>
          <a:xfrm>
            <a:off x="1979712" y="1988840"/>
            <a:ext cx="5256584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Gesundheitsfördernde Schule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30586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 smtClean="0"/>
              <a:t>Förderungsbereiche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2339752" y="2348880"/>
            <a:ext cx="417646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Körperlicher</a:t>
            </a:r>
            <a:r>
              <a:rPr lang="de-DE" sz="2400" dirty="0" smtClean="0"/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Bereich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2307668" y="3479416"/>
            <a:ext cx="4176464" cy="93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Kognitiver Bereich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2339752" y="4639725"/>
            <a:ext cx="417646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Sozio-emotionaler Bereich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52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 smtClean="0"/>
              <a:t>Aufgaben von </a:t>
            </a:r>
            <a:r>
              <a:rPr lang="de-DE" dirty="0" err="1" smtClean="0"/>
              <a:t>PG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Abgerundetes Rechteck 3"/>
          <p:cNvSpPr/>
          <p:nvPr/>
        </p:nvSpPr>
        <p:spPr>
          <a:xfrm>
            <a:off x="2987824" y="3737977"/>
            <a:ext cx="5112568" cy="914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Stärkung von </a:t>
            </a:r>
            <a:r>
              <a:rPr lang="de-DE" sz="2400" dirty="0" err="1" smtClean="0">
                <a:solidFill>
                  <a:schemeClr val="tx1"/>
                </a:solidFill>
              </a:rPr>
              <a:t>Resilienzfaktoren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99592" y="2132856"/>
            <a:ext cx="5112568" cy="914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Förderung von Lebenskompetenzen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13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Lebenskompetenzen (WHO)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de-DE" sz="2400" dirty="0" smtClean="0"/>
          </a:p>
        </p:txBody>
      </p:sp>
      <p:sp>
        <p:nvSpPr>
          <p:cNvPr id="4" name="Ellipse 3"/>
          <p:cNvSpPr/>
          <p:nvPr/>
        </p:nvSpPr>
        <p:spPr>
          <a:xfrm>
            <a:off x="1510165" y="1700808"/>
            <a:ext cx="3384376" cy="223224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Kreatives und kritisches Denken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4572000" y="1700808"/>
            <a:ext cx="3384376" cy="223224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Problemlösefähigkeit</a:t>
            </a:r>
          </a:p>
        </p:txBody>
      </p:sp>
      <p:sp>
        <p:nvSpPr>
          <p:cNvPr id="15" name="Ellipse 14"/>
          <p:cNvSpPr/>
          <p:nvPr/>
        </p:nvSpPr>
        <p:spPr>
          <a:xfrm>
            <a:off x="1475656" y="3789040"/>
            <a:ext cx="3384376" cy="223224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Gefühls- und </a:t>
            </a:r>
            <a:r>
              <a:rPr lang="de-DE" b="1" dirty="0" err="1" smtClean="0">
                <a:solidFill>
                  <a:schemeClr val="tx1"/>
                </a:solidFill>
              </a:rPr>
              <a:t>Stressbewältigung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4572000" y="3789040"/>
            <a:ext cx="3384376" cy="223224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Interpersonale Beziehungsfertigkeiten</a:t>
            </a:r>
          </a:p>
        </p:txBody>
      </p:sp>
    </p:spTree>
    <p:extLst>
      <p:ext uri="{BB962C8B-B14F-4D97-AF65-F5344CB8AC3E}">
        <p14:creationId xmlns:p14="http://schemas.microsoft.com/office/powerpoint/2010/main" val="285183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Resilienz </a:t>
            </a:r>
            <a:r>
              <a:rPr lang="de-DE" sz="1000" dirty="0" smtClean="0"/>
              <a:t>(</a:t>
            </a:r>
            <a:r>
              <a:rPr lang="de-DE" sz="1000" dirty="0" err="1" smtClean="0"/>
              <a:t>wikipedia</a:t>
            </a:r>
            <a:r>
              <a:rPr lang="de-DE" sz="1000" dirty="0" smtClean="0"/>
              <a:t>)</a:t>
            </a:r>
            <a:endParaRPr lang="de-DE" sz="1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DE" sz="2800" dirty="0" smtClean="0"/>
              <a:t>Fähigkeit</a:t>
            </a:r>
            <a:r>
              <a:rPr lang="de-DE" sz="2800" dirty="0"/>
              <a:t>, Krisen durch Rückgriff auf persönliche und sozial vermittelte Ressourcen zu meistern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und </a:t>
            </a:r>
            <a:r>
              <a:rPr lang="de-DE" sz="2800" dirty="0"/>
              <a:t>als </a:t>
            </a:r>
            <a:r>
              <a:rPr lang="de-DE" sz="2800" dirty="0" err="1"/>
              <a:t>Anlass</a:t>
            </a:r>
            <a:r>
              <a:rPr lang="de-DE" sz="2800" dirty="0"/>
              <a:t> für Entwicklungen zu </a:t>
            </a:r>
            <a:r>
              <a:rPr lang="de-DE" sz="2800" dirty="0" smtClean="0"/>
              <a:t>nutzen</a:t>
            </a:r>
            <a:br>
              <a:rPr lang="de-DE" sz="2800" dirty="0" smtClean="0"/>
            </a:br>
            <a:endParaRPr lang="de-DE" sz="2800" dirty="0" smtClean="0"/>
          </a:p>
          <a:p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2794374" y="3789040"/>
            <a:ext cx="3793849" cy="1130424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Resilienz ist förderbar!!</a:t>
            </a:r>
            <a:endParaRPr lang="de-DE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4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Zentrale Lern- und </a:t>
            </a:r>
            <a:r>
              <a:rPr lang="de-DE" dirty="0"/>
              <a:t>H</a:t>
            </a:r>
            <a:r>
              <a:rPr lang="de-DE" dirty="0" smtClean="0"/>
              <a:t>andlungsfelder im Unterricht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8513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51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Verankerung/Konkretisierung von </a:t>
            </a:r>
            <a:r>
              <a:rPr lang="de-DE" dirty="0" err="1" smtClean="0"/>
              <a:t>PG</a:t>
            </a:r>
            <a:r>
              <a:rPr lang="de-DE" dirty="0" smtClean="0"/>
              <a:t> im Bildungsplan 2016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744818" y="2110620"/>
            <a:ext cx="1800000" cy="12901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Ernährung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633250" y="2138839"/>
            <a:ext cx="1800000" cy="12901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Wahrnehmung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Empfindung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2689034" y="2138840"/>
            <a:ext cx="1800000" cy="12901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Bewegung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Entspannung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6577466" y="2138841"/>
            <a:ext cx="1800000" cy="12901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Körper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Hygiene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745018" y="4270861"/>
            <a:ext cx="1800000" cy="12901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Sucht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Abhängigkeit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4633450" y="4299079"/>
            <a:ext cx="1800000" cy="12901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Sicherheit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Unfallschutz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689234" y="4299080"/>
            <a:ext cx="1800000" cy="12901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Mobbing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Gewalt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6577666" y="4299081"/>
            <a:ext cx="1800000" cy="12901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Selbst-regulation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Lernen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9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de-DE" dirty="0" smtClean="0"/>
              <a:t>Lernstrategien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de-DE" sz="2400" dirty="0" smtClean="0"/>
          </a:p>
          <a:p>
            <a:endParaRPr lang="de-DE" sz="2400" dirty="0"/>
          </a:p>
          <a:p>
            <a:endParaRPr lang="de-DE" sz="2400" dirty="0" smtClean="0"/>
          </a:p>
          <a:p>
            <a:endParaRPr lang="de-DE" sz="2400" dirty="0"/>
          </a:p>
          <a:p>
            <a:endParaRPr lang="de-DE" sz="2400" dirty="0" smtClean="0"/>
          </a:p>
          <a:p>
            <a:endParaRPr lang="de-DE" sz="2400" dirty="0"/>
          </a:p>
          <a:p>
            <a:endParaRPr lang="de-DE" sz="2400" dirty="0" smtClean="0"/>
          </a:p>
          <a:p>
            <a:endParaRPr lang="de-DE" sz="2400" dirty="0"/>
          </a:p>
          <a:p>
            <a:endParaRPr lang="de-DE" sz="2400" dirty="0" smtClean="0"/>
          </a:p>
          <a:p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1403648" y="1700808"/>
            <a:ext cx="3004998" cy="309634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solidFill>
                  <a:schemeClr val="tx1"/>
                </a:solidFill>
              </a:rPr>
              <a:t>Kognitive Lernstrategien</a:t>
            </a:r>
            <a:r>
              <a:rPr lang="de-DE" sz="2400" b="1" dirty="0" smtClean="0">
                <a:solidFill>
                  <a:schemeClr val="tx1"/>
                </a:solidFill>
              </a:rPr>
              <a:t>:</a:t>
            </a:r>
          </a:p>
          <a:p>
            <a:endParaRPr lang="de-DE" sz="2400" b="1" dirty="0" smtClean="0">
              <a:solidFill>
                <a:schemeClr val="tx1"/>
              </a:solidFill>
            </a:endParaRPr>
          </a:p>
          <a:p>
            <a:r>
              <a:rPr lang="de-DE" sz="2400" dirty="0" smtClean="0">
                <a:solidFill>
                  <a:schemeClr val="tx1"/>
                </a:solidFill>
              </a:rPr>
              <a:t>- Memorieren</a:t>
            </a:r>
            <a:r>
              <a:rPr lang="de-DE" sz="2400" dirty="0">
                <a:solidFill>
                  <a:schemeClr val="tx1"/>
                </a:solidFill>
              </a:rPr>
              <a:t/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- Reduzieren</a:t>
            </a:r>
            <a:r>
              <a:rPr lang="de-DE" sz="2400" dirty="0">
                <a:solidFill>
                  <a:schemeClr val="tx1"/>
                </a:solidFill>
              </a:rPr>
              <a:t/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- </a:t>
            </a:r>
            <a:r>
              <a:rPr lang="de-DE" sz="2400" dirty="0" smtClean="0">
                <a:solidFill>
                  <a:schemeClr val="tx1"/>
                </a:solidFill>
              </a:rPr>
              <a:t>Verknüpfen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5221509" y="1701414"/>
            <a:ext cx="3004998" cy="309634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Metakognitive </a:t>
            </a:r>
            <a:r>
              <a:rPr lang="de-DE" sz="2400" b="1" dirty="0">
                <a:solidFill>
                  <a:schemeClr val="tx1"/>
                </a:solidFill>
              </a:rPr>
              <a:t>Lernstrategien</a:t>
            </a:r>
            <a:r>
              <a:rPr lang="de-DE" sz="24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de-DE" sz="2400" b="1" dirty="0">
                <a:solidFill>
                  <a:schemeClr val="tx1"/>
                </a:solidFill>
              </a:rPr>
              <a:t/>
            </a:r>
            <a:br>
              <a:rPr lang="de-DE" sz="2400" b="1" dirty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- Planung</a:t>
            </a:r>
            <a:r>
              <a:rPr lang="de-DE" sz="2400" dirty="0">
                <a:solidFill>
                  <a:schemeClr val="tx1"/>
                </a:solidFill>
              </a:rPr>
              <a:t/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- Überwachung</a:t>
            </a:r>
            <a:r>
              <a:rPr lang="de-DE" sz="2400" dirty="0">
                <a:solidFill>
                  <a:schemeClr val="tx1"/>
                </a:solidFill>
              </a:rPr>
              <a:t/>
            </a:r>
            <a:br>
              <a:rPr lang="de-DE" sz="2400" dirty="0">
                <a:solidFill>
                  <a:schemeClr val="tx1"/>
                </a:solidFill>
              </a:rPr>
            </a:br>
            <a:r>
              <a:rPr lang="de-DE" sz="2400" dirty="0">
                <a:solidFill>
                  <a:schemeClr val="tx1"/>
                </a:solidFill>
              </a:rPr>
              <a:t>- </a:t>
            </a:r>
            <a:r>
              <a:rPr lang="de-DE" sz="2400" dirty="0" smtClean="0">
                <a:solidFill>
                  <a:schemeClr val="tx1"/>
                </a:solidFill>
              </a:rPr>
              <a:t>Regulation des </a:t>
            </a:r>
          </a:p>
          <a:p>
            <a:r>
              <a:rPr lang="de-DE" sz="2400" dirty="0" smtClean="0">
                <a:solidFill>
                  <a:schemeClr val="tx1"/>
                </a:solidFill>
              </a:rPr>
              <a:t>eigenen Wissens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0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 im Bildungsplan Latein 2016 in L 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u="sng" dirty="0" smtClean="0">
                <a:cs typeface="Arial" panose="020B0604020202020204" pitchFamily="34" charset="0"/>
              </a:rPr>
              <a:t>Klassen 5 / 6 : Wortschatz</a:t>
            </a:r>
          </a:p>
          <a:p>
            <a:pPr marL="0" indent="0">
              <a:buNone/>
            </a:pPr>
            <a:r>
              <a:rPr lang="de-DE" sz="1600" b="1" dirty="0" smtClean="0">
                <a:cs typeface="Arial" panose="020B0604020202020204" pitchFamily="34" charset="0"/>
              </a:rPr>
              <a:t>Selbstregulation und Lernen</a:t>
            </a:r>
          </a:p>
          <a:p>
            <a:r>
              <a:rPr lang="de-DE" sz="1600" dirty="0" smtClean="0"/>
              <a:t>unter </a:t>
            </a:r>
            <a:r>
              <a:rPr lang="de-DE" sz="1600" dirty="0"/>
              <a:t>Anleitung die Bedeutung unbekannter Vokabeln </a:t>
            </a:r>
            <a:r>
              <a:rPr lang="de-DE" sz="1600" b="1" dirty="0"/>
              <a:t>aus dem Text herausarbeiten </a:t>
            </a:r>
            <a:endParaRPr lang="de-DE" sz="1600" b="1" dirty="0" smtClean="0">
              <a:cs typeface="Arial" panose="020B0604020202020204" pitchFamily="34" charset="0"/>
            </a:endParaRPr>
          </a:p>
          <a:p>
            <a:r>
              <a:rPr lang="de-DE" sz="1600" dirty="0" smtClean="0">
                <a:cs typeface="Arial" panose="020B0604020202020204" pitchFamily="34" charset="0"/>
              </a:rPr>
              <a:t>zum </a:t>
            </a:r>
            <a:r>
              <a:rPr lang="de-DE" sz="1600" b="1" dirty="0">
                <a:cs typeface="Arial" panose="020B0604020202020204" pitchFamily="34" charset="0"/>
              </a:rPr>
              <a:t>Lernen, Wiederholen und Sichern des Wortschatzes </a:t>
            </a:r>
            <a:r>
              <a:rPr lang="de-DE" sz="1600" dirty="0">
                <a:cs typeface="Arial" panose="020B0604020202020204" pitchFamily="34" charset="0"/>
              </a:rPr>
              <a:t>individuell geeignete </a:t>
            </a:r>
            <a:r>
              <a:rPr lang="de-DE" sz="1600" b="1" dirty="0">
                <a:cs typeface="Arial" panose="020B0604020202020204" pitchFamily="34" charset="0"/>
              </a:rPr>
              <a:t>Methoden</a:t>
            </a:r>
            <a:r>
              <a:rPr lang="de-DE" sz="1600" dirty="0">
                <a:cs typeface="Arial" panose="020B0604020202020204" pitchFamily="34" charset="0"/>
              </a:rPr>
              <a:t> (zum Beispiel Visualisierung, lautes Sprechen, Lernspiele) und </a:t>
            </a:r>
            <a:r>
              <a:rPr lang="de-DE" sz="1600" b="1" dirty="0">
                <a:cs typeface="Arial" panose="020B0604020202020204" pitchFamily="34" charset="0"/>
              </a:rPr>
              <a:t>Medien</a:t>
            </a:r>
            <a:r>
              <a:rPr lang="de-DE" sz="1600" dirty="0">
                <a:cs typeface="Arial" panose="020B0604020202020204" pitchFamily="34" charset="0"/>
              </a:rPr>
              <a:t> (zum Beispiel Vokabelheft, Vokabelkartei, Vokabellernprogramm) </a:t>
            </a:r>
            <a:r>
              <a:rPr lang="de-DE" sz="1600" dirty="0" smtClean="0">
                <a:cs typeface="Arial" panose="020B0604020202020204" pitchFamily="34" charset="0"/>
              </a:rPr>
              <a:t>anwenden</a:t>
            </a:r>
          </a:p>
          <a:p>
            <a:r>
              <a:rPr lang="de-DE" sz="1600" dirty="0"/>
              <a:t>unter Anleitung Wörter nach semantischen Kriterien (</a:t>
            </a:r>
            <a:r>
              <a:rPr lang="de-DE" sz="1600" dirty="0" err="1"/>
              <a:t>Sachfeld</a:t>
            </a:r>
            <a:r>
              <a:rPr lang="de-DE" sz="1600" dirty="0"/>
              <a:t>, Wortfeld, Wortfamilie) und grammatischen Aspekten </a:t>
            </a:r>
            <a:r>
              <a:rPr lang="de-DE" sz="1600" b="1" dirty="0"/>
              <a:t>zusammenstellen</a:t>
            </a:r>
            <a:endParaRPr lang="de-DE" sz="1600" b="1" dirty="0" smtClean="0">
              <a:cs typeface="Arial" panose="020B0604020202020204" pitchFamily="34" charset="0"/>
            </a:endParaRPr>
          </a:p>
          <a:p>
            <a:r>
              <a:rPr lang="de-DE" sz="1600" dirty="0" smtClean="0">
                <a:cs typeface="Arial" panose="020B0604020202020204" pitchFamily="34" charset="0"/>
              </a:rPr>
              <a:t>aus </a:t>
            </a:r>
            <a:r>
              <a:rPr lang="de-DE" sz="1600" dirty="0">
                <a:cs typeface="Arial" panose="020B0604020202020204" pitchFamily="34" charset="0"/>
              </a:rPr>
              <a:t>der Beobachtung von Einzelerscheinungen elementare </a:t>
            </a:r>
            <a:r>
              <a:rPr lang="de-DE" sz="1600" b="1" dirty="0">
                <a:cs typeface="Arial" panose="020B0604020202020204" pitchFamily="34" charset="0"/>
              </a:rPr>
              <a:t>Prinzipien der Wortbildung</a:t>
            </a:r>
            <a:r>
              <a:rPr lang="de-DE" sz="1600" dirty="0">
                <a:cs typeface="Arial" panose="020B0604020202020204" pitchFamily="34" charset="0"/>
              </a:rPr>
              <a:t> formulieren, den Aufbau von Wörtern beschreiben (Stamm als Bedeutungsträger, Präfix, Suffix, </a:t>
            </a:r>
            <a:r>
              <a:rPr lang="de-DE" sz="1600" dirty="0" smtClean="0">
                <a:cs typeface="Arial" panose="020B0604020202020204" pitchFamily="34" charset="0"/>
              </a:rPr>
              <a:t>Simplex</a:t>
            </a:r>
            <a:r>
              <a:rPr lang="de-DE" sz="1600" dirty="0">
                <a:cs typeface="Arial" panose="020B0604020202020204" pitchFamily="34" charset="0"/>
              </a:rPr>
              <a:t>, Kompositum) und ihre Kenntnisse bei der </a:t>
            </a:r>
            <a:r>
              <a:rPr lang="de-DE" sz="1600" b="1" dirty="0">
                <a:cs typeface="Arial" panose="020B0604020202020204" pitchFamily="34" charset="0"/>
              </a:rPr>
              <a:t>Erschließung von neuem Vokabular </a:t>
            </a:r>
            <a:r>
              <a:rPr lang="de-DE" sz="1600" dirty="0" smtClean="0">
                <a:cs typeface="Arial" panose="020B0604020202020204" pitchFamily="34" charset="0"/>
              </a:rPr>
              <a:t>anwenden</a:t>
            </a:r>
          </a:p>
          <a:p>
            <a:r>
              <a:rPr lang="de-DE" sz="1600" dirty="0" smtClean="0">
                <a:cs typeface="Arial" panose="020B0604020202020204" pitchFamily="34" charset="0"/>
              </a:rPr>
              <a:t>ihre </a:t>
            </a:r>
            <a:r>
              <a:rPr lang="de-DE" sz="1600" dirty="0">
                <a:cs typeface="Arial" panose="020B0604020202020204" pitchFamily="34" charset="0"/>
              </a:rPr>
              <a:t>lexikalischen Kenntnisse bei der </a:t>
            </a:r>
            <a:r>
              <a:rPr lang="de-DE" sz="1600" b="1" dirty="0">
                <a:cs typeface="Arial" panose="020B0604020202020204" pitchFamily="34" charset="0"/>
              </a:rPr>
              <a:t>Erschließung von Wörtern</a:t>
            </a:r>
            <a:r>
              <a:rPr lang="de-DE" sz="1600" dirty="0">
                <a:cs typeface="Arial" panose="020B0604020202020204" pitchFamily="34" charset="0"/>
              </a:rPr>
              <a:t> in modernen Fremdsprachen sowie von Lehn- und Fremdwörtern im Deutschen </a:t>
            </a:r>
            <a:r>
              <a:rPr lang="de-DE" sz="1600" dirty="0" smtClean="0">
                <a:cs typeface="Arial" panose="020B0604020202020204" pitchFamily="34" charset="0"/>
              </a:rPr>
              <a:t>anwenden</a:t>
            </a:r>
          </a:p>
          <a:p>
            <a:r>
              <a:rPr lang="de-DE" sz="1600" dirty="0" smtClean="0">
                <a:cs typeface="Arial" panose="020B0604020202020204" pitchFamily="34" charset="0"/>
              </a:rPr>
              <a:t>Kenntnisse moderner </a:t>
            </a:r>
            <a:r>
              <a:rPr lang="de-DE" sz="1600" dirty="0">
                <a:cs typeface="Arial" panose="020B0604020202020204" pitchFamily="34" charset="0"/>
              </a:rPr>
              <a:t>Fremdsprachen und der deutschen Sprache zum </a:t>
            </a:r>
            <a:r>
              <a:rPr lang="de-DE" sz="1600" b="1" dirty="0">
                <a:cs typeface="Arial" panose="020B0604020202020204" pitchFamily="34" charset="0"/>
              </a:rPr>
              <a:t>Erschließen und Lernen der lateinischen Wörter</a:t>
            </a:r>
            <a:r>
              <a:rPr lang="de-DE" sz="1600" dirty="0">
                <a:cs typeface="Arial" panose="020B0604020202020204" pitchFamily="34" charset="0"/>
              </a:rPr>
              <a:t> </a:t>
            </a:r>
            <a:r>
              <a:rPr lang="de-DE" sz="1600" dirty="0" smtClean="0">
                <a:cs typeface="Arial" panose="020B0604020202020204" pitchFamily="34" charset="0"/>
              </a:rPr>
              <a:t>anwenden</a:t>
            </a:r>
          </a:p>
          <a:p>
            <a:pPr marL="0" indent="0">
              <a:buNone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932040" y="1556792"/>
            <a:ext cx="3384376" cy="76201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Selbstregulation und Lernen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23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 </a:t>
            </a:r>
            <a:r>
              <a:rPr lang="de-DE" dirty="0"/>
              <a:t>im Bildungsplan Latein 2016 in L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u="sng" dirty="0" smtClean="0">
                <a:latin typeface="+mj-lt"/>
                <a:cs typeface="Arial" panose="020B0604020202020204" pitchFamily="34" charset="0"/>
              </a:rPr>
              <a:t>Klassen 5 / 6</a:t>
            </a:r>
            <a:r>
              <a:rPr lang="de-DE" sz="1600" b="1" u="sng" dirty="0">
                <a:latin typeface="+mj-lt"/>
                <a:cs typeface="Arial" panose="020B0604020202020204" pitchFamily="34" charset="0"/>
              </a:rPr>
              <a:t>, </a:t>
            </a:r>
            <a:r>
              <a:rPr lang="de-DE" sz="1600" b="1" u="sng" dirty="0" smtClean="0">
                <a:latin typeface="+mj-lt"/>
                <a:cs typeface="Arial" panose="020B0604020202020204" pitchFamily="34" charset="0"/>
              </a:rPr>
              <a:t>Formenlehre</a:t>
            </a:r>
            <a:endParaRPr lang="de-DE" sz="1600" dirty="0" smtClean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Selbstregulation und Lernen</a:t>
            </a:r>
            <a:endParaRPr lang="de-DE" sz="1600" b="1" dirty="0">
              <a:latin typeface="+mj-lt"/>
              <a:cs typeface="Arial" panose="020B0604020202020204" pitchFamily="34" charset="0"/>
            </a:endParaRPr>
          </a:p>
          <a:p>
            <a:r>
              <a:rPr lang="de-DE" sz="1600" dirty="0" smtClean="0">
                <a:latin typeface="+mj-lt"/>
                <a:cs typeface="Arial" panose="020B0604020202020204" pitchFamily="34" charset="0"/>
              </a:rPr>
              <a:t>zum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Lernen und Wiederholen der Formen individuell geeignete </a:t>
            </a:r>
            <a:r>
              <a:rPr lang="de-DE" sz="1600" b="1" dirty="0">
                <a:latin typeface="+mj-lt"/>
                <a:cs typeface="Arial" panose="020B0604020202020204" pitchFamily="34" charset="0"/>
              </a:rPr>
              <a:t>Methoden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(zum Beispiel Visualisierung, lautes Sprechen, schriftliche Übersichten erstellen, Lernen mit Bewegung) und </a:t>
            </a:r>
            <a:r>
              <a:rPr lang="de-DE" sz="1600" b="1" dirty="0">
                <a:latin typeface="+mj-lt"/>
                <a:cs typeface="Arial" panose="020B0604020202020204" pitchFamily="34" charset="0"/>
              </a:rPr>
              <a:t>Medien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(Karteikarten, Lernplakate, Audiomaterial) anwenden</a:t>
            </a:r>
          </a:p>
          <a:p>
            <a:pPr marL="0" indent="0">
              <a:buNone/>
            </a:pPr>
            <a:endParaRPr lang="de-DE" sz="15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2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Welchen </a:t>
            </a:r>
            <a:r>
              <a:rPr lang="de-DE" dirty="0"/>
              <a:t>B</a:t>
            </a:r>
            <a:r>
              <a:rPr lang="de-DE" dirty="0" smtClean="0"/>
              <a:t>eitrag kann das </a:t>
            </a:r>
            <a:r>
              <a:rPr lang="de-DE" dirty="0"/>
              <a:t>F</a:t>
            </a:r>
            <a:r>
              <a:rPr lang="de-DE" dirty="0" smtClean="0"/>
              <a:t>ach </a:t>
            </a:r>
            <a:r>
              <a:rPr lang="de-DE" dirty="0"/>
              <a:t>L</a:t>
            </a:r>
            <a:r>
              <a:rPr lang="de-DE" dirty="0" smtClean="0"/>
              <a:t>atein zu den Leitperspektiven leisten?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592963" y="1724730"/>
            <a:ext cx="7776864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>
                <a:solidFill>
                  <a:schemeClr val="tx1"/>
                </a:solidFill>
              </a:rPr>
              <a:t>VB</a:t>
            </a:r>
            <a:r>
              <a:rPr lang="de-DE" sz="2400" dirty="0" smtClean="0">
                <a:solidFill>
                  <a:schemeClr val="tx1"/>
                </a:solidFill>
              </a:rPr>
              <a:t>: Verbraucherbildung (3)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572885" y="3901956"/>
            <a:ext cx="7776864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BO: Berufliche Orientierung (5)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572885" y="2447882"/>
            <a:ext cx="7776864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>
                <a:solidFill>
                  <a:schemeClr val="tx1"/>
                </a:solidFill>
              </a:rPr>
              <a:t>BNE</a:t>
            </a:r>
            <a:r>
              <a:rPr lang="de-DE" sz="2400" dirty="0" smtClean="0">
                <a:solidFill>
                  <a:schemeClr val="tx1"/>
                </a:solidFill>
              </a:rPr>
              <a:t>: Bildung </a:t>
            </a:r>
            <a:r>
              <a:rPr lang="de-DE" sz="2400" dirty="0">
                <a:solidFill>
                  <a:schemeClr val="tx1"/>
                </a:solidFill>
              </a:rPr>
              <a:t>für nachhaltige </a:t>
            </a:r>
            <a:r>
              <a:rPr lang="de-DE" sz="2400" dirty="0" smtClean="0">
                <a:solidFill>
                  <a:schemeClr val="tx1"/>
                </a:solidFill>
              </a:rPr>
              <a:t>Entwicklung (13)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588376" y="4635711"/>
            <a:ext cx="7776864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>
                <a:solidFill>
                  <a:schemeClr val="tx1"/>
                </a:solidFill>
              </a:rPr>
              <a:t>MB</a:t>
            </a:r>
            <a:r>
              <a:rPr lang="de-DE" sz="2400" dirty="0" smtClean="0">
                <a:solidFill>
                  <a:schemeClr val="tx1"/>
                </a:solidFill>
              </a:rPr>
              <a:t>: Medienbildung (23)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572885" y="3180438"/>
            <a:ext cx="7776864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>
                <a:solidFill>
                  <a:schemeClr val="tx1"/>
                </a:solidFill>
              </a:rPr>
              <a:t>PG</a:t>
            </a:r>
            <a:r>
              <a:rPr lang="de-DE" sz="2400" dirty="0" smtClean="0">
                <a:solidFill>
                  <a:schemeClr val="tx1"/>
                </a:solidFill>
              </a:rPr>
              <a:t>: Prävention </a:t>
            </a:r>
            <a:r>
              <a:rPr lang="de-DE" sz="2400" dirty="0">
                <a:solidFill>
                  <a:schemeClr val="tx1"/>
                </a:solidFill>
              </a:rPr>
              <a:t>und </a:t>
            </a:r>
            <a:r>
              <a:rPr lang="de-DE" sz="2400" dirty="0" smtClean="0">
                <a:solidFill>
                  <a:schemeClr val="tx1"/>
                </a:solidFill>
              </a:rPr>
              <a:t>Gesundheitsförderung (61)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626979" y="5390844"/>
            <a:ext cx="7776864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 smtClean="0">
                <a:solidFill>
                  <a:schemeClr val="tx1"/>
                </a:solidFill>
              </a:rPr>
              <a:t>BTV</a:t>
            </a:r>
            <a:r>
              <a:rPr lang="de-DE" sz="2400" dirty="0" smtClean="0">
                <a:solidFill>
                  <a:schemeClr val="tx1"/>
                </a:solidFill>
              </a:rPr>
              <a:t>: Bildung für Toleranz und Akzeptanz von Vielfalt (29)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00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 </a:t>
            </a:r>
            <a:r>
              <a:rPr lang="de-DE" dirty="0"/>
              <a:t>im Bildungsplan Latein 2016 in L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sz="3400" b="1" u="sng" dirty="0">
                <a:cs typeface="Arial" panose="020B0604020202020204" pitchFamily="34" charset="0"/>
              </a:rPr>
              <a:t>Klassen 5 / 6, Texte und </a:t>
            </a:r>
            <a:r>
              <a:rPr lang="de-DE" sz="3400" b="1" u="sng" dirty="0" smtClean="0">
                <a:cs typeface="Arial" panose="020B0604020202020204" pitchFamily="34" charset="0"/>
              </a:rPr>
              <a:t>Literatur</a:t>
            </a:r>
            <a:endParaRPr lang="de-DE" sz="3400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400" b="1" dirty="0" smtClean="0">
                <a:cs typeface="Arial" panose="020B0604020202020204" pitchFamily="34" charset="0"/>
              </a:rPr>
              <a:t>Selbstregulation und Lernen</a:t>
            </a:r>
            <a:endParaRPr lang="de-DE" sz="3400" b="1" dirty="0">
              <a:cs typeface="Arial" panose="020B0604020202020204" pitchFamily="34" charset="0"/>
            </a:endParaRPr>
          </a:p>
          <a:p>
            <a:r>
              <a:rPr lang="de-DE" sz="3400" dirty="0"/>
              <a:t>unter Anleitung </a:t>
            </a:r>
            <a:r>
              <a:rPr lang="de-DE" sz="3400" b="1" dirty="0"/>
              <a:t>Informationen</a:t>
            </a:r>
            <a:r>
              <a:rPr lang="de-DE" sz="3400" dirty="0"/>
              <a:t> aus dem Text (zum Beispiel Ort, Zeit, Handlungsträger) </a:t>
            </a:r>
            <a:r>
              <a:rPr lang="de-DE" sz="3400" b="1" dirty="0"/>
              <a:t>zusammenstellen</a:t>
            </a:r>
            <a:r>
              <a:rPr lang="de-DE" sz="3400" dirty="0"/>
              <a:t>, die ihnen einen weiteren Zugang zum Text ermöglichen</a:t>
            </a:r>
          </a:p>
          <a:p>
            <a:r>
              <a:rPr lang="de-DE" sz="3400" b="1" dirty="0"/>
              <a:t>Satzerschließungsmethoden</a:t>
            </a:r>
            <a:r>
              <a:rPr lang="de-DE" sz="3400" dirty="0"/>
              <a:t> (zum Beispiel lineare und analytische Verfahren) unter Anleitung anwenden</a:t>
            </a:r>
          </a:p>
          <a:p>
            <a:r>
              <a:rPr lang="de-DE" sz="3400" dirty="0"/>
              <a:t>ihre Kenntnisse aus den Bereichen Wortschatz, Satzlehre und Formenlehre beim Übersetzen anwenden</a:t>
            </a:r>
          </a:p>
          <a:p>
            <a:r>
              <a:rPr lang="de-DE" sz="3400" dirty="0"/>
              <a:t>unter Anleitung bei polysemen Wörtern aus den im Lehrbuch angegebenen Bedeutungen kontextadäquat eine passende Bedeutung auswählen und ihre Entscheidung begründen</a:t>
            </a:r>
            <a:endParaRPr lang="de-DE" sz="3400" dirty="0">
              <a:cs typeface="Arial" panose="020B0604020202020204" pitchFamily="34" charset="0"/>
            </a:endParaRPr>
          </a:p>
          <a:p>
            <a:r>
              <a:rPr lang="de-DE" sz="3400" dirty="0">
                <a:cs typeface="Arial" panose="020B0604020202020204" pitchFamily="34" charset="0"/>
              </a:rPr>
              <a:t>häufige Übersetzungsfehler analysieren und einfache </a:t>
            </a:r>
            <a:r>
              <a:rPr lang="de-DE" sz="3400" b="1" dirty="0">
                <a:cs typeface="Arial" panose="020B0604020202020204" pitchFamily="34" charset="0"/>
              </a:rPr>
              <a:t>Strategien</a:t>
            </a:r>
            <a:r>
              <a:rPr lang="de-DE" sz="3400" dirty="0">
                <a:cs typeface="Arial" panose="020B0604020202020204" pitchFamily="34" charset="0"/>
              </a:rPr>
              <a:t> zu ihrer Vermeidung entwickeln (zum Beispiel Überprüfung der Übersetzung auf Vollständigkeit, gezielte Kontrolle nach bestimmten Merkmalen, Abgrenzung von satzwertigen Konstruktionen)</a:t>
            </a:r>
          </a:p>
          <a:p>
            <a:r>
              <a:rPr lang="de-DE" sz="3400" dirty="0">
                <a:cs typeface="Arial" panose="020B0604020202020204" pitchFamily="34" charset="0"/>
              </a:rPr>
              <a:t>zu Übersetzungen von Mitschülerinnen und Mitschülern Stellung nehmen und gegebenenfalls </a:t>
            </a:r>
            <a:r>
              <a:rPr lang="de-DE" sz="3400" b="1" dirty="0">
                <a:cs typeface="Arial" panose="020B0604020202020204" pitchFamily="34" charset="0"/>
              </a:rPr>
              <a:t>Verbesserungen</a:t>
            </a:r>
            <a:r>
              <a:rPr lang="de-DE" sz="3400" dirty="0">
                <a:cs typeface="Arial" panose="020B0604020202020204" pitchFamily="34" charset="0"/>
              </a:rPr>
              <a:t> in ihre eigene Übersetzung einarbeiten</a:t>
            </a:r>
          </a:p>
          <a:p>
            <a:r>
              <a:rPr lang="de-DE" sz="3400" dirty="0" smtClean="0"/>
              <a:t>vorherrschende </a:t>
            </a:r>
            <a:r>
              <a:rPr lang="de-DE" sz="3400" b="1" dirty="0"/>
              <a:t>Textmerkmale</a:t>
            </a:r>
            <a:r>
              <a:rPr lang="de-DE" sz="3400" dirty="0"/>
              <a:t> unter Anleitung </a:t>
            </a:r>
            <a:r>
              <a:rPr lang="de-DE" sz="3400" b="1" dirty="0"/>
              <a:t>herausarbeiten</a:t>
            </a:r>
            <a:r>
              <a:rPr lang="de-DE" sz="3400" dirty="0"/>
              <a:t> (zum Beispiel Personen und Beziehungen zueinander, Orts- und Zeitangaben, leicht </a:t>
            </a:r>
            <a:r>
              <a:rPr lang="de-DE" sz="3400" dirty="0" err="1"/>
              <a:t>fassbare</a:t>
            </a:r>
            <a:r>
              <a:rPr lang="de-DE" sz="3400" dirty="0"/>
              <a:t> Sach- oder Wortfelder, Konnektoren, Textsorte)</a:t>
            </a:r>
          </a:p>
          <a:p>
            <a:pPr marL="0" indent="0">
              <a:buNone/>
            </a:pPr>
            <a:r>
              <a:rPr lang="de-DE" sz="3400" b="1" dirty="0" smtClean="0"/>
              <a:t>Wahrnehmung </a:t>
            </a:r>
            <a:r>
              <a:rPr lang="de-DE" sz="3400" b="1" dirty="0"/>
              <a:t>und Empfindung</a:t>
            </a:r>
          </a:p>
          <a:p>
            <a:r>
              <a:rPr lang="de-DE" sz="3400" dirty="0"/>
              <a:t>Bezüge zwischen dem Inhalt eines Textes und der eigenen Erfahrungswelt benennen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059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 </a:t>
            </a:r>
            <a:r>
              <a:rPr lang="de-DE" dirty="0"/>
              <a:t>im Bildungsplan Latein 2016 in L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u="sng" dirty="0" smtClean="0"/>
              <a:t>Klassen 5 / 6, Antike Kultur</a:t>
            </a:r>
            <a:endParaRPr lang="de-DE" sz="1600" dirty="0" smtClean="0"/>
          </a:p>
          <a:p>
            <a:pPr marL="0" indent="0">
              <a:buNone/>
            </a:pPr>
            <a:r>
              <a:rPr lang="de-DE" sz="1600" b="1" dirty="0" smtClean="0"/>
              <a:t>Selbstregulation und Lernen</a:t>
            </a:r>
          </a:p>
          <a:p>
            <a:r>
              <a:rPr lang="de-DE" sz="1600" dirty="0"/>
              <a:t>aus den </a:t>
            </a:r>
            <a:r>
              <a:rPr lang="de-DE" sz="1600" dirty="0" err="1"/>
              <a:t>Lektions</a:t>
            </a:r>
            <a:r>
              <a:rPr lang="de-DE" sz="1600" dirty="0"/>
              <a:t>- und Sachtexten des Lehrbuchs relevante </a:t>
            </a:r>
            <a:r>
              <a:rPr lang="de-DE" sz="1600" b="1" dirty="0"/>
              <a:t>Informationen </a:t>
            </a:r>
            <a:r>
              <a:rPr lang="de-DE" sz="1600" b="1" dirty="0" smtClean="0"/>
              <a:t>herausarbeiten</a:t>
            </a:r>
            <a:r>
              <a:rPr lang="de-DE" sz="1600" dirty="0" smtClean="0"/>
              <a:t/>
            </a:r>
            <a:br>
              <a:rPr lang="de-DE" sz="1600" dirty="0" smtClean="0"/>
            </a:br>
            <a:endParaRPr lang="de-DE" sz="1600" dirty="0" smtClean="0"/>
          </a:p>
          <a:p>
            <a:r>
              <a:rPr lang="de-DE" sz="1600" dirty="0"/>
              <a:t>unter Anleitung Spuren der Römer in ihrer Alltagswelt erkunden und ihre wichtigsten </a:t>
            </a:r>
            <a:r>
              <a:rPr lang="de-DE" sz="1600" b="1" dirty="0"/>
              <a:t>Ergebnisse </a:t>
            </a:r>
            <a:r>
              <a:rPr lang="de-DE" sz="1600" b="1" dirty="0" smtClean="0"/>
              <a:t>zusammenfassen</a:t>
            </a:r>
            <a:r>
              <a:rPr lang="de-DE" sz="1600" dirty="0" smtClean="0"/>
              <a:t/>
            </a:r>
            <a:br>
              <a:rPr lang="de-DE" sz="1600" dirty="0" smtClean="0"/>
            </a:br>
            <a:endParaRPr lang="de-DE" sz="1600" dirty="0" smtClean="0"/>
          </a:p>
          <a:p>
            <a:pPr marL="0" indent="0">
              <a:buNone/>
            </a:pPr>
            <a:r>
              <a:rPr lang="de-DE" sz="1600" b="1" dirty="0" smtClean="0"/>
              <a:t>Wahrnehmung und Empfindung</a:t>
            </a:r>
          </a:p>
          <a:p>
            <a:r>
              <a:rPr lang="de-DE" sz="1600" dirty="0"/>
              <a:t>Mythen nacherzählen und deren zentrale Gestalten charakterisieren (unter anderem Gründungssage Roms)</a:t>
            </a:r>
          </a:p>
        </p:txBody>
      </p:sp>
    </p:spTree>
    <p:extLst>
      <p:ext uri="{BB962C8B-B14F-4D97-AF65-F5344CB8AC3E}">
        <p14:creationId xmlns:p14="http://schemas.microsoft.com/office/powerpoint/2010/main" val="321352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 </a:t>
            </a:r>
            <a:r>
              <a:rPr lang="de-DE" dirty="0"/>
              <a:t>im Bildungsplan Latein 2016 in L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1600" b="1" u="sng" dirty="0" smtClean="0"/>
              <a:t>Klassen 7 / 8, Texte und Literatur</a:t>
            </a:r>
          </a:p>
          <a:p>
            <a:pPr marL="0" indent="0">
              <a:buNone/>
            </a:pPr>
            <a:r>
              <a:rPr lang="de-DE" sz="1600" b="1" dirty="0" smtClean="0"/>
              <a:t>Selbstregulation und Lernen</a:t>
            </a:r>
            <a:endParaRPr lang="de-DE" sz="1600" dirty="0" smtClean="0"/>
          </a:p>
          <a:p>
            <a:r>
              <a:rPr lang="de-DE" sz="1600" dirty="0"/>
              <a:t>zunehmend </a:t>
            </a:r>
            <a:r>
              <a:rPr lang="de-DE" sz="1600" dirty="0" err="1"/>
              <a:t>selbstständig</a:t>
            </a:r>
            <a:r>
              <a:rPr lang="de-DE" sz="1600" dirty="0"/>
              <a:t> </a:t>
            </a:r>
            <a:r>
              <a:rPr lang="de-DE" sz="1600" b="1" dirty="0"/>
              <a:t>Informationen</a:t>
            </a:r>
            <a:r>
              <a:rPr lang="de-DE" sz="1600" dirty="0"/>
              <a:t> aus dem Textumfeld und aus dem Text (zum Beispiel Sachfelder, Wortfelder) </a:t>
            </a:r>
            <a:r>
              <a:rPr lang="de-DE" sz="1600" b="1" dirty="0" smtClean="0"/>
              <a:t>zusammen­stellen</a:t>
            </a:r>
          </a:p>
          <a:p>
            <a:r>
              <a:rPr lang="de-DE" sz="1600" b="1" dirty="0"/>
              <a:t>Satzerschließungsmethoden</a:t>
            </a:r>
            <a:r>
              <a:rPr lang="de-DE" sz="1600" dirty="0"/>
              <a:t> zunehmend </a:t>
            </a:r>
            <a:r>
              <a:rPr lang="de-DE" sz="1600" dirty="0" err="1"/>
              <a:t>selbstständig</a:t>
            </a:r>
            <a:r>
              <a:rPr lang="de-DE" sz="1600" dirty="0"/>
              <a:t> </a:t>
            </a:r>
            <a:r>
              <a:rPr lang="de-DE" sz="1600" dirty="0" smtClean="0"/>
              <a:t>anwenden</a:t>
            </a:r>
          </a:p>
          <a:p>
            <a:r>
              <a:rPr lang="de-DE" sz="1600" dirty="0"/>
              <a:t>eigene Übersetzungen und die von Mitschülerinnen und Mitschülern unter Benutzung von Fachtermini zunehmend </a:t>
            </a:r>
            <a:r>
              <a:rPr lang="de-DE" sz="1600" dirty="0" err="1"/>
              <a:t>selbstständig</a:t>
            </a:r>
            <a:r>
              <a:rPr lang="de-DE" sz="1600" dirty="0"/>
              <a:t> </a:t>
            </a:r>
            <a:r>
              <a:rPr lang="de-DE" sz="1600" b="1" dirty="0"/>
              <a:t>analysieren</a:t>
            </a:r>
            <a:r>
              <a:rPr lang="de-DE" sz="1600" dirty="0"/>
              <a:t> und nötige Korrekturen </a:t>
            </a:r>
            <a:r>
              <a:rPr lang="de-DE" sz="1600" dirty="0" smtClean="0"/>
              <a:t>begründen</a:t>
            </a:r>
          </a:p>
          <a:p>
            <a:r>
              <a:rPr lang="de-DE" sz="1600" dirty="0"/>
              <a:t>den Aufbau eines Textes zunehmend </a:t>
            </a:r>
            <a:r>
              <a:rPr lang="de-DE" sz="1600" dirty="0" err="1"/>
              <a:t>selbstständig</a:t>
            </a:r>
            <a:r>
              <a:rPr lang="de-DE" sz="1600" dirty="0"/>
              <a:t>, auch anhand weiterer sprachlich-formaler beziehungsweise inhaltlicher </a:t>
            </a:r>
            <a:r>
              <a:rPr lang="de-DE" sz="1600" b="1" dirty="0"/>
              <a:t>Textmerkmale</a:t>
            </a:r>
            <a:r>
              <a:rPr lang="de-DE" sz="1600" dirty="0"/>
              <a:t> beschreiben (zum Beispiel Personalmorpheme, Gebrauch von Aktiv und Passiv, Satzarten, </a:t>
            </a:r>
            <a:r>
              <a:rPr lang="de-DE" sz="1600" dirty="0" err="1"/>
              <a:t>Tempusgebrauch</a:t>
            </a:r>
            <a:r>
              <a:rPr lang="de-DE" sz="1600" dirty="0"/>
              <a:t>, </a:t>
            </a:r>
            <a:r>
              <a:rPr lang="de-DE" sz="1600" dirty="0" err="1"/>
              <a:t>Rekurrenzen</a:t>
            </a:r>
            <a:r>
              <a:rPr lang="de-DE" sz="1600" dirty="0"/>
              <a:t>, sinntragende Begriffe, Motive</a:t>
            </a:r>
            <a:r>
              <a:rPr lang="de-DE" sz="1600" dirty="0" smtClean="0"/>
              <a:t>)</a:t>
            </a:r>
          </a:p>
          <a:p>
            <a:r>
              <a:rPr lang="de-DE" sz="1600" dirty="0"/>
              <a:t>an einem Text unter Anleitung Beispiele dafür zusammenstellen, </a:t>
            </a:r>
            <a:r>
              <a:rPr lang="de-DE" sz="1600" dirty="0" err="1"/>
              <a:t>dass</a:t>
            </a:r>
            <a:r>
              <a:rPr lang="de-DE" sz="1600" dirty="0"/>
              <a:t> durch verschiedene Füllungsmöglichkeiten eines Satzglieds eine Variation im Ausdruck erreicht </a:t>
            </a:r>
            <a:r>
              <a:rPr lang="de-DE" sz="1600" dirty="0" smtClean="0"/>
              <a:t>wird</a:t>
            </a:r>
          </a:p>
          <a:p>
            <a:r>
              <a:rPr lang="de-DE" sz="1600" dirty="0"/>
              <a:t>unter Anleitung die sprachlich-stilistische Gestaltung eines Textes </a:t>
            </a:r>
            <a:r>
              <a:rPr lang="de-DE" sz="1600" b="1" dirty="0"/>
              <a:t>analysieren</a:t>
            </a:r>
            <a:r>
              <a:rPr lang="de-DE" sz="1600" dirty="0"/>
              <a:t> und Bezüge zwischen Form und Inhalt </a:t>
            </a:r>
            <a:r>
              <a:rPr lang="de-DE" sz="1600" dirty="0" smtClean="0"/>
              <a:t>aufzeigen</a:t>
            </a:r>
          </a:p>
          <a:p>
            <a:r>
              <a:rPr lang="de-DE" sz="1600" dirty="0" smtClean="0"/>
              <a:t>Aussagen </a:t>
            </a:r>
            <a:r>
              <a:rPr lang="de-DE" sz="1600" dirty="0"/>
              <a:t>und Inhalte von Texten durch</a:t>
            </a:r>
            <a:r>
              <a:rPr lang="de-DE" sz="1600" b="1" dirty="0"/>
              <a:t> eigene Recherche </a:t>
            </a:r>
            <a:r>
              <a:rPr lang="de-DE" sz="1600" dirty="0"/>
              <a:t>ergänzen und die Resultate in geeigneter Form und mediengestützt </a:t>
            </a:r>
            <a:r>
              <a:rPr lang="de-DE" sz="1600" dirty="0" smtClean="0"/>
              <a:t>präsentieren</a:t>
            </a:r>
          </a:p>
          <a:p>
            <a:pPr marL="0" indent="0">
              <a:buNone/>
            </a:pPr>
            <a:r>
              <a:rPr lang="de-DE" sz="1600" b="1" dirty="0" smtClean="0"/>
              <a:t>Wahrnehmung und Empfindung</a:t>
            </a:r>
            <a:endParaRPr lang="de-DE" sz="1600" dirty="0" smtClean="0"/>
          </a:p>
          <a:p>
            <a:r>
              <a:rPr lang="de-DE" sz="1600" dirty="0"/>
              <a:t>den Inhalt eines Textes mit eigenen Erlebnissen und Einstellungen vergleichen</a:t>
            </a:r>
          </a:p>
          <a:p>
            <a:pPr marL="0" indent="0">
              <a:buNone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59197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PG</a:t>
            </a:r>
            <a:r>
              <a:rPr lang="de-DE" dirty="0" smtClean="0"/>
              <a:t> im </a:t>
            </a:r>
            <a:r>
              <a:rPr lang="de-DE" dirty="0"/>
              <a:t>Bildungsplan Latein 2016 in L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u="sng" dirty="0" smtClean="0"/>
              <a:t>Klassen 7 / 8, Antike Kultur</a:t>
            </a:r>
            <a:endParaRPr lang="de-DE" sz="1600" dirty="0" smtClean="0"/>
          </a:p>
          <a:p>
            <a:pPr marL="0" indent="0">
              <a:buNone/>
            </a:pPr>
            <a:r>
              <a:rPr lang="de-DE" sz="1600" b="1" dirty="0" smtClean="0"/>
              <a:t>Selbstregulation und Lernen</a:t>
            </a:r>
          </a:p>
          <a:p>
            <a:r>
              <a:rPr lang="de-DE" sz="1600" dirty="0"/>
              <a:t>relevante </a:t>
            </a:r>
            <a:r>
              <a:rPr lang="de-DE" sz="1600" b="1" dirty="0"/>
              <a:t>Informationen</a:t>
            </a:r>
            <a:r>
              <a:rPr lang="de-DE" sz="1600" dirty="0"/>
              <a:t> zur antiken Kultur zunehmend eigenständig gewinnen, strukturieren und mediengestützt </a:t>
            </a:r>
            <a:r>
              <a:rPr lang="de-DE" sz="1600" dirty="0" smtClean="0"/>
              <a:t>präsentieren</a:t>
            </a:r>
            <a:br>
              <a:rPr lang="de-DE" sz="1600" dirty="0" smtClean="0"/>
            </a:br>
            <a:endParaRPr lang="de-DE" sz="1600" dirty="0" smtClean="0"/>
          </a:p>
          <a:p>
            <a:r>
              <a:rPr lang="de-DE" sz="1600" dirty="0" smtClean="0"/>
              <a:t>Spuren </a:t>
            </a:r>
            <a:r>
              <a:rPr lang="de-DE" sz="1600" dirty="0"/>
              <a:t>der Römer in ihrer näheren Umgebung (zum Beispiel </a:t>
            </a:r>
            <a:r>
              <a:rPr lang="de-DE" sz="1600" i="1" dirty="0" err="1"/>
              <a:t>villa</a:t>
            </a:r>
            <a:r>
              <a:rPr lang="de-DE" sz="1600" i="1" dirty="0"/>
              <a:t> </a:t>
            </a:r>
            <a:r>
              <a:rPr lang="de-DE" sz="1600" i="1" dirty="0" err="1"/>
              <a:t>rustica</a:t>
            </a:r>
            <a:r>
              <a:rPr lang="de-DE" sz="1600" i="1" dirty="0"/>
              <a:t>, </a:t>
            </a:r>
            <a:r>
              <a:rPr lang="de-DE" sz="1600" i="1" dirty="0" err="1"/>
              <a:t>castellum</a:t>
            </a:r>
            <a:r>
              <a:rPr lang="de-DE" sz="1600" dirty="0"/>
              <a:t>, Thermen, Limes) </a:t>
            </a:r>
            <a:r>
              <a:rPr lang="de-DE" sz="1600" b="1" dirty="0"/>
              <a:t>erforschen</a:t>
            </a:r>
            <a:r>
              <a:rPr lang="de-DE" sz="1600" dirty="0"/>
              <a:t> und ihre wichtigsten Ergebnisse </a:t>
            </a:r>
            <a:r>
              <a:rPr lang="de-DE" sz="1600" dirty="0" smtClean="0"/>
              <a:t>präsentieren</a:t>
            </a:r>
            <a:br>
              <a:rPr lang="de-DE" sz="1600" dirty="0" smtClean="0"/>
            </a:br>
            <a:endParaRPr lang="de-DE" sz="1600" dirty="0" smtClean="0"/>
          </a:p>
          <a:p>
            <a:pPr marL="0" indent="0">
              <a:buNone/>
            </a:pPr>
            <a:r>
              <a:rPr lang="de-DE" sz="1600" b="1" dirty="0" smtClean="0"/>
              <a:t>Wahrnehmung und Empfindung</a:t>
            </a:r>
          </a:p>
          <a:p>
            <a:r>
              <a:rPr lang="de-DE" sz="1600" dirty="0" smtClean="0"/>
              <a:t>antike Kunstwerke beschreiben</a:t>
            </a:r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31088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0875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539552" y="2492896"/>
            <a:ext cx="1368152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6948264" y="2132856"/>
            <a:ext cx="1584176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ln w="12700"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pPr marL="0" lvl="0" indent="0">
              <a:buNone/>
            </a:pPr>
            <a:endParaRPr lang="de-DE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2400" dirty="0" smtClean="0">
                <a:solidFill>
                  <a:prstClr val="black"/>
                </a:solidFill>
              </a:rPr>
              <a:t>Berufliche </a:t>
            </a:r>
            <a:r>
              <a:rPr lang="de-DE" sz="2400" dirty="0">
                <a:solidFill>
                  <a:prstClr val="black"/>
                </a:solidFill>
              </a:rPr>
              <a:t>Orientierung ist wesentlicher Bestandteil individueller Förderung und basiert auf  festgestellten Kompetenzen, Potenzialen und Interessen der Schülerinnen und Schüler. </a:t>
            </a:r>
          </a:p>
          <a:p>
            <a:pPr marL="0" lvl="0" indent="0">
              <a:buNone/>
            </a:pPr>
            <a:endParaRPr lang="de-DE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2400" dirty="0">
                <a:solidFill>
                  <a:prstClr val="black"/>
                </a:solidFill>
              </a:rPr>
              <a:t>Selbstbestimmung, kritische Urteilsbildung, Mitbestimmung, Solidarität sowie Wertschätzung von Vielfalt spielen hier eine wichtige Rolle. [</a:t>
            </a:r>
            <a:r>
              <a:rPr lang="de-DE" sz="2400" dirty="0">
                <a:solidFill>
                  <a:prstClr val="black"/>
                </a:solidFill>
                <a:cs typeface="Arial"/>
              </a:rPr>
              <a:t>→ BTV]</a:t>
            </a:r>
            <a:endParaRPr lang="de-DE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 smtClean="0"/>
              <a:t>BO Berufliche Orientierung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745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539552" y="2852936"/>
            <a:ext cx="2088232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6372200" y="2492896"/>
            <a:ext cx="180020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ln w="12700"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pPr marL="0" lvl="0" indent="0">
              <a:buNone/>
            </a:pPr>
            <a:endParaRPr lang="de-DE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2400" dirty="0" smtClean="0">
                <a:solidFill>
                  <a:prstClr val="black"/>
                </a:solidFill>
              </a:rPr>
              <a:t>Integration </a:t>
            </a:r>
            <a:r>
              <a:rPr lang="de-DE" sz="2400" dirty="0">
                <a:solidFill>
                  <a:prstClr val="black"/>
                </a:solidFill>
              </a:rPr>
              <a:t>und Koordination der Inhalte und Maßnahmen von Ausbildungs- und Studienorientierung erfolgen jeweils an der einzelnen Schule im Rahmen durchgängig festgelegter Strukturen und eindeutiger Verantwortlichkeiten. </a:t>
            </a:r>
          </a:p>
          <a:p>
            <a:pPr marL="0" lvl="0" indent="0">
              <a:buNone/>
            </a:pPr>
            <a:endParaRPr lang="de-DE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2400" dirty="0">
                <a:solidFill>
                  <a:prstClr val="black"/>
                </a:solidFill>
              </a:rPr>
              <a:t>Die Berufsberatung der Agenturen für Arbeit und die weiteren Partner ……. unterstützen die Schulen bei Planung, Gestaltung und Umsetzung der Beruflichen Orientierung.  [</a:t>
            </a:r>
            <a:r>
              <a:rPr lang="de-DE" sz="2400" dirty="0">
                <a:solidFill>
                  <a:prstClr val="black"/>
                </a:solidFill>
                <a:cs typeface="Arial"/>
              </a:rPr>
              <a:t>→ VB]</a:t>
            </a:r>
            <a:endParaRPr lang="de-DE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 smtClean="0"/>
              <a:t>BO Berufliche Orientierung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800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Ziele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de-DE" sz="2400" dirty="0"/>
          </a:p>
        </p:txBody>
      </p:sp>
      <p:sp>
        <p:nvSpPr>
          <p:cNvPr id="4" name="Zylinder 3"/>
          <p:cNvSpPr/>
          <p:nvPr/>
        </p:nvSpPr>
        <p:spPr>
          <a:xfrm>
            <a:off x="1259632" y="1805884"/>
            <a:ext cx="2808312" cy="4456512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</a:rPr>
              <a:t>Eigenverantwort-liche</a:t>
            </a:r>
            <a:r>
              <a:rPr lang="de-DE" sz="2800" b="1" dirty="0" smtClean="0">
                <a:solidFill>
                  <a:schemeClr val="tx1"/>
                </a:solidFill>
              </a:rPr>
              <a:t> Gestaltung der Bildungs- und Erwerbsbiografie</a:t>
            </a: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5" name="Zylinder 4"/>
          <p:cNvSpPr/>
          <p:nvPr/>
        </p:nvSpPr>
        <p:spPr>
          <a:xfrm>
            <a:off x="5220638" y="1772816"/>
            <a:ext cx="2735738" cy="4456512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Dokumentation in einem Portfolio</a:t>
            </a:r>
          </a:p>
        </p:txBody>
      </p:sp>
    </p:spTree>
    <p:extLst>
      <p:ext uri="{BB962C8B-B14F-4D97-AF65-F5344CB8AC3E}">
        <p14:creationId xmlns:p14="http://schemas.microsoft.com/office/powerpoint/2010/main" val="170872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de-DE" sz="2800" dirty="0" smtClean="0"/>
              <a:t>An welchen Begriffen kann Berufsorientierung im Bildungsplan konkretisiert werden?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sz="2800" dirty="0" smtClean="0"/>
          </a:p>
          <a:p>
            <a:endParaRPr lang="de-DE" dirty="0"/>
          </a:p>
        </p:txBody>
      </p:sp>
      <p:sp>
        <p:nvSpPr>
          <p:cNvPr id="5" name="Ellipse 4"/>
          <p:cNvSpPr/>
          <p:nvPr/>
        </p:nvSpPr>
        <p:spPr>
          <a:xfrm>
            <a:off x="3115068" y="1772816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Zugänge zur Arbeits-und Berufswelt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115068" y="3645024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Einschätzung eigener Fähigkeiten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51520" y="2780928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Übergang in Ausbildung u. Studium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251520" y="4653136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spc="-20" dirty="0" smtClean="0">
                <a:solidFill>
                  <a:schemeClr val="tx1"/>
                </a:solidFill>
              </a:rPr>
              <a:t>Eignungstests</a:t>
            </a:r>
          </a:p>
          <a:p>
            <a:pPr algn="ctr"/>
            <a:r>
              <a:rPr lang="de-DE" sz="2000" b="1" spc="-20" dirty="0" smtClean="0">
                <a:solidFill>
                  <a:schemeClr val="tx1"/>
                </a:solidFill>
              </a:rPr>
              <a:t>Kompetenz-analyse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5955942" y="4653136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Geschlechts-spezifische  Aspekte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955942" y="2780928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Information über Berufe und Bildungswege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7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BO Berufliche Orientierung im Bildungsplan Latein 2016 / L 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1600" dirty="0" smtClean="0">
                <a:latin typeface="+mj-lt"/>
                <a:cs typeface="Arial" panose="020B0604020202020204" pitchFamily="34" charset="0"/>
              </a:rPr>
              <a:t>Die Schülerinnen und Schüler können….</a:t>
            </a:r>
          </a:p>
          <a:p>
            <a:pPr marL="0" indent="0">
              <a:buNone/>
            </a:pPr>
            <a:endParaRPr lang="de-DE" sz="16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Klassen 5 / 6, Wortschatz: Zugänge zur Arbeitswelt</a:t>
            </a:r>
          </a:p>
          <a:p>
            <a:pPr marL="0" indent="0">
              <a:buNone/>
            </a:pPr>
            <a:r>
              <a:rPr lang="de-DE" sz="1600" dirty="0"/>
              <a:t>ihnen bekannte Fachausdrücke von ihren lateinischen Wurzeln her </a:t>
            </a:r>
            <a:r>
              <a:rPr lang="de-DE" sz="1600" dirty="0" smtClean="0"/>
              <a:t>erklären</a:t>
            </a:r>
          </a:p>
          <a:p>
            <a:pPr marL="0" indent="0">
              <a:buNone/>
            </a:pPr>
            <a:endParaRPr lang="de-DE" sz="1600" u="sng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Klassen 9 / 10 , </a:t>
            </a:r>
            <a:r>
              <a:rPr lang="de-DE" sz="1600" b="1" dirty="0">
                <a:cs typeface="Arial" panose="020B0604020202020204" pitchFamily="34" charset="0"/>
              </a:rPr>
              <a:t>Wortschatz: Zugänge zur Arbeitswelt</a:t>
            </a:r>
            <a:endParaRPr lang="de-DE" sz="1600" b="1" dirty="0" smtClean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/>
              <a:t>auch unbekannte Fachausdrücke aus verschiedenen Wissenschaften und Berufsfeldern (zum Beispiel Mutation, Agrarwirt, Migrant) von ihren lateinischen Wurzeln her </a:t>
            </a:r>
            <a:r>
              <a:rPr lang="de-DE" sz="1600" dirty="0" smtClean="0"/>
              <a:t>erklären</a:t>
            </a:r>
          </a:p>
          <a:p>
            <a:pPr marL="0" indent="0">
              <a:buNone/>
            </a:pPr>
            <a:endParaRPr lang="de-DE" sz="16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>
                <a:cs typeface="Arial" panose="020B0604020202020204" pitchFamily="34" charset="0"/>
              </a:rPr>
              <a:t>Klassen </a:t>
            </a:r>
            <a:r>
              <a:rPr lang="de-DE" sz="1600" b="1" dirty="0" smtClean="0">
                <a:cs typeface="Arial" panose="020B0604020202020204" pitchFamily="34" charset="0"/>
              </a:rPr>
              <a:t>11 / 12, Texte und Literatur: </a:t>
            </a:r>
            <a:r>
              <a:rPr lang="de-DE" sz="1600" b="1" dirty="0"/>
              <a:t>Fachspezifische und handlungsorientierte Zugänge zur Arbeits- und Berufswelt</a:t>
            </a:r>
            <a:endParaRPr lang="de-DE" sz="16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/>
              <a:t>ihre Aussagen zum Text mit Belegen in korrekter Zitierweise </a:t>
            </a:r>
            <a:r>
              <a:rPr lang="de-DE" sz="1600" dirty="0" smtClean="0"/>
              <a:t>begründen</a:t>
            </a:r>
          </a:p>
          <a:p>
            <a:pPr marL="0" indent="0">
              <a:buNone/>
            </a:pPr>
            <a:endParaRPr lang="de-DE" sz="16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>
                <a:cs typeface="Arial" panose="020B0604020202020204" pitchFamily="34" charset="0"/>
              </a:rPr>
              <a:t>Klassen 11 / 12, </a:t>
            </a:r>
            <a:r>
              <a:rPr lang="de-DE" sz="1600" b="1" dirty="0" smtClean="0">
                <a:cs typeface="Arial" panose="020B0604020202020204" pitchFamily="34" charset="0"/>
              </a:rPr>
              <a:t>Antike Kultur: </a:t>
            </a:r>
            <a:r>
              <a:rPr lang="de-DE" sz="1600" b="1" dirty="0"/>
              <a:t>Einschätzung und Überprüfung eigener Fähigkeiten und </a:t>
            </a:r>
            <a:r>
              <a:rPr lang="de-DE" sz="1600" b="1" dirty="0" smtClean="0"/>
              <a:t>Potenziale</a:t>
            </a:r>
          </a:p>
          <a:p>
            <a:pPr marL="0" indent="0">
              <a:buNone/>
            </a:pPr>
            <a:r>
              <a:rPr lang="de-DE" sz="1600" dirty="0"/>
              <a:t>ihre vertieften Kenntnisse über die Antike bei Fachexkursionen und Studienfahrten anwenden</a:t>
            </a:r>
            <a:endParaRPr lang="de-DE" sz="16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28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24513" y="3721224"/>
            <a:ext cx="6595759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424513" y="3356992"/>
            <a:ext cx="4363511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 err="1" smtClean="0"/>
              <a:t>VB</a:t>
            </a:r>
            <a:r>
              <a:rPr lang="de-DE" dirty="0" smtClean="0"/>
              <a:t>: Verbraucherbildung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smtClean="0"/>
              <a:t>Grundlage: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2400" dirty="0" smtClean="0"/>
              <a:t>„Die </a:t>
            </a:r>
            <a:r>
              <a:rPr lang="de-DE" sz="2400" dirty="0"/>
              <a:t>Förderung von Verbraucher-Bildung – insbesondere bei Kindern und </a:t>
            </a:r>
            <a:r>
              <a:rPr lang="de-DE" sz="2400" dirty="0" smtClean="0"/>
              <a:t>Jugendlichen – </a:t>
            </a:r>
            <a:r>
              <a:rPr lang="de-DE" sz="2400" dirty="0"/>
              <a:t>ist der Schlüssel für eine soziale und ökonomische Teilhabe am </a:t>
            </a:r>
            <a:r>
              <a:rPr lang="de-DE" sz="2400" dirty="0" smtClean="0"/>
              <a:t>gesellschaftlichen Leben </a:t>
            </a:r>
            <a:r>
              <a:rPr lang="de-DE" sz="2400" dirty="0"/>
              <a:t>und die Grundlage dafür, sich selbstbestimmt und verantwortungsvoll </a:t>
            </a:r>
            <a:r>
              <a:rPr lang="de-DE" sz="2400" dirty="0" smtClean="0"/>
              <a:t>im Konsumalltag </a:t>
            </a:r>
            <a:r>
              <a:rPr lang="de-DE" sz="2400" dirty="0"/>
              <a:t>zu bewegen. Wir werden deshalb zielgruppengerechte </a:t>
            </a:r>
            <a:r>
              <a:rPr lang="de-DE" sz="2400" dirty="0" smtClean="0"/>
              <a:t>Bildungsangebote im </a:t>
            </a:r>
            <a:r>
              <a:rPr lang="de-DE" sz="2400" dirty="0"/>
              <a:t>Verbraucherschutz verstärken [...]. Wir werden den klimaverträglichen </a:t>
            </a:r>
            <a:r>
              <a:rPr lang="de-DE" sz="2400" dirty="0" smtClean="0"/>
              <a:t>privaten Konsum </a:t>
            </a:r>
            <a:r>
              <a:rPr lang="de-DE" sz="2400" dirty="0"/>
              <a:t>durch eine Informations- und Bildungsoffensive </a:t>
            </a:r>
            <a:r>
              <a:rPr lang="de-DE" sz="2400" dirty="0" smtClean="0"/>
              <a:t>fördern.“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400" dirty="0" smtClean="0"/>
              <a:t>(aus </a:t>
            </a:r>
            <a:r>
              <a:rPr lang="de-DE" sz="1400" dirty="0"/>
              <a:t>dem Koalitionsvertrag der grün-roten Landesregierung </a:t>
            </a:r>
            <a:r>
              <a:rPr lang="de-DE" sz="1400" dirty="0" smtClean="0"/>
              <a:t>Baden-Württemberg, 2011)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24514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1763688" y="4581128"/>
            <a:ext cx="3024336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4499992" y="3933056"/>
            <a:ext cx="403244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ln w="12700"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pPr marL="0" lvl="0" indent="0">
              <a:buNone/>
            </a:pPr>
            <a:endParaRPr lang="de-DE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dirty="0" smtClean="0">
                <a:solidFill>
                  <a:prstClr val="black"/>
                </a:solidFill>
              </a:rPr>
              <a:t>Heutige </a:t>
            </a:r>
            <a:r>
              <a:rPr lang="de-DE" dirty="0">
                <a:solidFill>
                  <a:prstClr val="black"/>
                </a:solidFill>
              </a:rPr>
              <a:t>Gesellschaft entwickelt sich zu / ist (?) eine Mediengesellschaft. </a:t>
            </a:r>
          </a:p>
          <a:p>
            <a:pPr marL="0" lvl="0" indent="0">
              <a:buNone/>
            </a:pPr>
            <a:endParaRPr lang="de-DE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3600" dirty="0">
                <a:solidFill>
                  <a:prstClr val="black"/>
                </a:solidFill>
              </a:rPr>
              <a:t>→ Medienbildung ist Schlüsselqualifikation</a:t>
            </a:r>
          </a:p>
          <a:p>
            <a:pPr marL="0" lvl="0" indent="0">
              <a:buNone/>
            </a:pPr>
            <a:r>
              <a:rPr lang="de-DE" sz="3600" dirty="0">
                <a:solidFill>
                  <a:prstClr val="black"/>
                </a:solidFill>
              </a:rPr>
              <a:t>→ MB fächerintegrativ unterrichtet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de-DE" dirty="0" smtClean="0"/>
              <a:t>MB Medienbildung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47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de-DE" dirty="0" smtClean="0"/>
              <a:t>Stärkung von Jugendlichen gegenüber den Anforderungen der Medienwelt</a:t>
            </a:r>
            <a:endParaRPr lang="de-DE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Ziele</a:t>
            </a:r>
            <a:endParaRPr lang="de-DE" dirty="0"/>
          </a:p>
        </p:txBody>
      </p:sp>
      <p:sp>
        <p:nvSpPr>
          <p:cNvPr id="7" name="Zylinder 6"/>
          <p:cNvSpPr/>
          <p:nvPr/>
        </p:nvSpPr>
        <p:spPr>
          <a:xfrm>
            <a:off x="971600" y="2924944"/>
            <a:ext cx="2808312" cy="3088360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</a:rPr>
              <a:t>Sinnvolle Nutzung der Medien</a:t>
            </a:r>
          </a:p>
        </p:txBody>
      </p:sp>
      <p:sp>
        <p:nvSpPr>
          <p:cNvPr id="9" name="Zylinder 8"/>
          <p:cNvSpPr/>
          <p:nvPr/>
        </p:nvSpPr>
        <p:spPr>
          <a:xfrm>
            <a:off x="5004048" y="2924944"/>
            <a:ext cx="2808312" cy="3088360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Überlegte Auswahl aus Medienvielfalt</a:t>
            </a:r>
            <a:endParaRPr lang="de-DE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07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6131" y="2060848"/>
            <a:ext cx="8229600" cy="4525963"/>
          </a:xfrm>
          <a:solidFill>
            <a:srgbClr val="FF0000">
              <a:alpha val="10000"/>
            </a:srgb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de-DE" dirty="0" smtClean="0"/>
              <a:t>Themenbereiche</a:t>
            </a:r>
            <a:br>
              <a:rPr lang="de-DE" dirty="0" smtClean="0"/>
            </a:br>
            <a:r>
              <a:rPr lang="de-DE" dirty="0" smtClean="0"/>
              <a:t>Konkretisierung</a:t>
            </a:r>
            <a:endParaRPr lang="de-DE" sz="1000" dirty="0"/>
          </a:p>
        </p:txBody>
      </p:sp>
      <p:sp>
        <p:nvSpPr>
          <p:cNvPr id="5" name="Ellipse 4"/>
          <p:cNvSpPr/>
          <p:nvPr/>
        </p:nvSpPr>
        <p:spPr>
          <a:xfrm>
            <a:off x="1084201" y="2276872"/>
            <a:ext cx="2520000" cy="1548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Information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804201" y="5003501"/>
            <a:ext cx="1440000" cy="108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 smtClean="0">
                <a:solidFill>
                  <a:schemeClr val="tx1"/>
                </a:solidFill>
              </a:rPr>
              <a:t>Kommu-nikation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796256" y="2276872"/>
            <a:ext cx="2520000" cy="1548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Präsentation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084201" y="3923501"/>
            <a:ext cx="1440000" cy="1080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Analyse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857838" y="2564904"/>
            <a:ext cx="1440000" cy="1080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tx1"/>
                </a:solidFill>
              </a:rPr>
              <a:t>Refle-xion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851920" y="5157192"/>
            <a:ext cx="1476000" cy="108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spc="-40" dirty="0" err="1" smtClean="0">
                <a:solidFill>
                  <a:schemeClr val="tx1"/>
                </a:solidFill>
              </a:rPr>
              <a:t>Medienge-sellschaft</a:t>
            </a:r>
            <a:endParaRPr lang="de-DE" sz="1600" spc="-40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300224" y="4985011"/>
            <a:ext cx="1728000" cy="108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Rechte und Datenschutz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857838" y="3905011"/>
            <a:ext cx="1440000" cy="108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Jugend-medien-schutz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876256" y="3842878"/>
            <a:ext cx="1440000" cy="1080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tx1"/>
                </a:solidFill>
              </a:rPr>
              <a:t>Produk-tion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3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Die Schülerinnen und Schüler können….</a:t>
            </a:r>
          </a:p>
          <a:p>
            <a:pPr marL="0" lvl="0" indent="0">
              <a:buNone/>
            </a:pPr>
            <a:endParaRPr lang="de-DE" sz="16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2400" b="1" dirty="0"/>
              <a:t>Information und Wissen</a:t>
            </a:r>
            <a:endParaRPr lang="de-DE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5 / 6, Wortschatz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:</a:t>
            </a:r>
          </a:p>
          <a:p>
            <a:pPr marL="0" lvl="0" indent="0">
              <a:buNone/>
            </a:pPr>
            <a:r>
              <a:rPr lang="de-DE" sz="1600" dirty="0" smtClean="0"/>
              <a:t>zum </a:t>
            </a:r>
            <a:r>
              <a:rPr lang="de-DE" sz="1600" dirty="0"/>
              <a:t>Lernen, Wiederholen und Sichern des Wortschatzes individuell geeignete Methoden (zum Beispiel Visualisierung, lautes Sprechen, Lernspiele) und Medien (zum Beispiel Vokabelheft, Vokabelkartei, Vokabellernprogramm) </a:t>
            </a:r>
            <a:r>
              <a:rPr lang="de-DE" sz="1600" dirty="0" smtClean="0"/>
              <a:t>anwenden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5 / 6,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Formenlehre:</a:t>
            </a:r>
          </a:p>
          <a:p>
            <a:pPr marL="0" lvl="0" indent="0">
              <a:buNone/>
            </a:pPr>
            <a:r>
              <a:rPr lang="de-DE" sz="1600" dirty="0"/>
              <a:t>zum Lernen und Wiederholen der Formen individuell geeignete Methoden (zum Beispiel Visualisierung, lautes Sprechen, schriftliche Übersichten erstellen, Lernen mit Bewegung) und Medien (zum Beispiel Karteikarten, Lernplakate, Audiomaterial) </a:t>
            </a:r>
            <a:r>
              <a:rPr lang="de-DE" sz="1600" dirty="0" smtClean="0"/>
              <a:t>anwenden</a:t>
            </a:r>
          </a:p>
          <a:p>
            <a:pPr marL="0" lvl="0" indent="0">
              <a:buNone/>
            </a:pPr>
            <a:endParaRPr lang="de-DE" sz="1600" dirty="0" smtClean="0"/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MB Medienbildung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138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5 / 6,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Antike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Kultur:</a:t>
            </a:r>
          </a:p>
          <a:p>
            <a:pPr marL="0" lvl="0" indent="0">
              <a:buNone/>
            </a:pPr>
            <a:r>
              <a:rPr lang="de-DE" sz="1600" dirty="0">
                <a:solidFill>
                  <a:prstClr val="black"/>
                </a:solidFill>
              </a:rPr>
              <a:t>aus den </a:t>
            </a:r>
            <a:r>
              <a:rPr lang="de-DE" sz="1600" dirty="0" err="1">
                <a:solidFill>
                  <a:prstClr val="black"/>
                </a:solidFill>
              </a:rPr>
              <a:t>Lektions</a:t>
            </a:r>
            <a:r>
              <a:rPr lang="de-DE" sz="1600" dirty="0">
                <a:solidFill>
                  <a:prstClr val="black"/>
                </a:solidFill>
              </a:rPr>
              <a:t>- und Sachtexten des Lehrbuchs relevante Informationen herausarbeiten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7 /8, Texte und Literatur: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dirty="0"/>
              <a:t>an Beispielen zeigen, welchen interpretatorischen Mehrwert die Berücksichtigung historischer Zusatzinformationen ergeben </a:t>
            </a:r>
            <a:r>
              <a:rPr lang="de-DE" sz="1600" dirty="0" smtClean="0"/>
              <a:t>kann</a:t>
            </a:r>
          </a:p>
          <a:p>
            <a:pPr marL="0" lvl="0" indent="0">
              <a:buNone/>
            </a:pPr>
            <a:endParaRPr lang="de-DE" sz="1600" dirty="0"/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7 /8,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Antike Kultur: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dirty="0"/>
              <a:t>relevante Informationen zur antiken Kultur zunehmend eigenständig gewinnen, strukturieren und mediengestützt präsentieren</a:t>
            </a:r>
            <a:endParaRPr lang="de-DE" sz="16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MB Medienbildung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618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2400" b="1" dirty="0" smtClean="0">
                <a:solidFill>
                  <a:prstClr val="black"/>
                </a:solidFill>
              </a:rPr>
              <a:t>Produktion und Präsentation</a:t>
            </a:r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5 / 6,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Texte und Literatur:</a:t>
            </a:r>
          </a:p>
          <a:p>
            <a:pPr marL="0" lvl="0" indent="0">
              <a:buNone/>
            </a:pPr>
            <a:r>
              <a:rPr lang="de-DE" sz="1600" dirty="0"/>
              <a:t>Textinhalte – auch aus anderen Perspektiven – in anderen Darstellungsformen präsentieren (zum Beispiel szenisch, visuell, auditiv; eigene Textproduktion</a:t>
            </a:r>
            <a:r>
              <a:rPr lang="de-DE" sz="1600" dirty="0" smtClean="0"/>
              <a:t>)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7 /8, Texte und Literatur:</a:t>
            </a:r>
          </a:p>
          <a:p>
            <a:pPr marL="0" lvl="0" indent="0">
              <a:buNone/>
            </a:pPr>
            <a:r>
              <a:rPr lang="de-DE" sz="1600" dirty="0"/>
              <a:t>Aussagen und Inhalte von Texten durch eigene Recherche ergänzen und die Resultate in geeigneter Form und mediengestützt </a:t>
            </a:r>
            <a:r>
              <a:rPr lang="de-DE" sz="1600" dirty="0" smtClean="0"/>
              <a:t>präsentieren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7 /8, Antike Kultur:</a:t>
            </a:r>
          </a:p>
          <a:p>
            <a:pPr marL="0" lvl="0" indent="0">
              <a:buNone/>
            </a:pPr>
            <a:r>
              <a:rPr lang="de-DE" sz="1600" dirty="0"/>
              <a:t>Spuren der Römer in ihrer näheren Umgebung (zum Beispiel </a:t>
            </a:r>
            <a:r>
              <a:rPr lang="de-DE" sz="1600" i="1" dirty="0" err="1"/>
              <a:t>villa</a:t>
            </a:r>
            <a:r>
              <a:rPr lang="de-DE" sz="1600" i="1" dirty="0"/>
              <a:t> </a:t>
            </a:r>
            <a:r>
              <a:rPr lang="de-DE" sz="1600" i="1" dirty="0" err="1"/>
              <a:t>rustica</a:t>
            </a:r>
            <a:r>
              <a:rPr lang="de-DE" sz="1600" i="1" dirty="0"/>
              <a:t>, </a:t>
            </a:r>
            <a:r>
              <a:rPr lang="de-DE" sz="1600" i="1" dirty="0" err="1"/>
              <a:t>castellum</a:t>
            </a:r>
            <a:r>
              <a:rPr lang="de-DE" sz="1600" dirty="0"/>
              <a:t>, Thermen, Limes) erforschen und ihre wichtigsten Ergebnisse präsentieren</a:t>
            </a:r>
            <a:endParaRPr lang="de-DE" sz="20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MB Medienbildung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554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Medienanalyse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9 / 10,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Texte und Literatur:</a:t>
            </a:r>
          </a:p>
          <a:p>
            <a:pPr marL="0" lvl="0" indent="0">
              <a:buNone/>
            </a:pPr>
            <a:r>
              <a:rPr lang="de-DE" sz="1600" dirty="0" smtClean="0"/>
              <a:t>lateinische </a:t>
            </a:r>
            <a:r>
              <a:rPr lang="de-DE" sz="1600" dirty="0"/>
              <a:t>Texte mit Rezeptionsdokumenten (zum Beispiel aus Literatur, Bildkunst, Musik) auf ihren Aussagegehalt hin </a:t>
            </a:r>
            <a:r>
              <a:rPr lang="de-DE" sz="1600" dirty="0" smtClean="0"/>
              <a:t>vergleichen</a:t>
            </a:r>
          </a:p>
          <a:p>
            <a:pPr marL="0" lvl="0" indent="0">
              <a:buNone/>
            </a:pPr>
            <a:endParaRPr lang="de-DE" sz="1600" dirty="0"/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9 / 10, Texte und Literatur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:</a:t>
            </a:r>
          </a:p>
          <a:p>
            <a:pPr marL="0" lvl="0" indent="0">
              <a:buNone/>
            </a:pPr>
            <a:r>
              <a:rPr lang="de-DE" sz="1600" dirty="0"/>
              <a:t>Original und gedruckte Übersetzungen vergleichen und kritisch bewerten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MB Medienbildung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48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800" dirty="0" smtClean="0"/>
              <a:t>In der modernen Gesellschaft begegnen sich Menschen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unterschiedlicher Staatsangehörigkeit, 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Nationalität,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Ethnie, 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Religion oder Weltanschauung, 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unterschiedlichen Alters, 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psychischer, geistiger und physischer Disposition</a:t>
            </a:r>
          </a:p>
          <a:p>
            <a:r>
              <a:rPr lang="de-DE" sz="2800" dirty="0"/>
              <a:t>	</a:t>
            </a:r>
            <a:r>
              <a:rPr lang="de-DE" sz="2800" dirty="0" smtClean="0"/>
              <a:t>sowie geschlechtlicher Identität und sexueller 	Orientierung. </a:t>
            </a:r>
          </a:p>
          <a:p>
            <a:pPr marL="0" indent="0">
              <a:buNone/>
            </a:pPr>
            <a:endParaRPr lang="de-DE" sz="2800" dirty="0"/>
          </a:p>
        </p:txBody>
      </p:sp>
      <p:sp>
        <p:nvSpPr>
          <p:cNvPr id="4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Bildung für Toleranz und Akzeptanz von Vielfalt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714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539552" y="2780928"/>
            <a:ext cx="3384376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3275856" y="2276872"/>
            <a:ext cx="3312368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de-DE" dirty="0" smtClean="0">
              <a:latin typeface="Calibri"/>
            </a:endParaRPr>
          </a:p>
          <a:p>
            <a:pPr marL="0" indent="0">
              <a:buNone/>
            </a:pPr>
            <a:r>
              <a:rPr lang="de-DE" dirty="0" smtClean="0">
                <a:latin typeface="Calibri"/>
              </a:rPr>
              <a:t>→ konstruktiver Umgang mit Vielfalt stellt eine wichtige Kompetenz in einer zunehmend von Komplexität und Differenziertheit geprägten modernen Gesellschaft dar. </a:t>
            </a:r>
            <a:endParaRPr lang="de-DE" dirty="0"/>
          </a:p>
        </p:txBody>
      </p:sp>
      <p:sp>
        <p:nvSpPr>
          <p:cNvPr id="4" name="Titel 5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Bildung für Toleranz und Akzeptanz von Vielfalt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617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Ziele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de-DE" sz="2400" dirty="0"/>
          </a:p>
        </p:txBody>
      </p:sp>
      <p:sp>
        <p:nvSpPr>
          <p:cNvPr id="4" name="Zylinder 3"/>
          <p:cNvSpPr/>
          <p:nvPr/>
        </p:nvSpPr>
        <p:spPr>
          <a:xfrm>
            <a:off x="1259632" y="1805884"/>
            <a:ext cx="2808312" cy="3135284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Förderung von Respekt</a:t>
            </a: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5" name="Zylinder 4"/>
          <p:cNvSpPr/>
          <p:nvPr/>
        </p:nvSpPr>
        <p:spPr>
          <a:xfrm>
            <a:off x="5220638" y="1772816"/>
            <a:ext cx="2735738" cy="3168352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Gegenseitige Achtung und Wertschätzung von Verschiedenheit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1259632" y="5085184"/>
            <a:ext cx="6696744" cy="1008112"/>
          </a:xfrm>
          <a:prstGeom prst="roundRect">
            <a:avLst/>
          </a:prstGeom>
          <a:solidFill>
            <a:srgbClr val="FF000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Menschenwürde                Christliches Menschenbild </a:t>
            </a:r>
          </a:p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staatliche Verfassung 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60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Ziele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400" dirty="0"/>
          </a:p>
        </p:txBody>
      </p:sp>
      <p:sp>
        <p:nvSpPr>
          <p:cNvPr id="4" name="Zylinder 3"/>
          <p:cNvSpPr/>
          <p:nvPr/>
        </p:nvSpPr>
        <p:spPr>
          <a:xfrm>
            <a:off x="1259632" y="1805884"/>
            <a:ext cx="2808312" cy="4456512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Stärkung</a:t>
            </a:r>
          </a:p>
          <a:p>
            <a:pPr algn="ctr"/>
            <a:r>
              <a:rPr lang="de-DE" sz="2800" b="1" dirty="0">
                <a:solidFill>
                  <a:schemeClr val="tx1"/>
                </a:solidFill>
              </a:rPr>
              <a:t>d</a:t>
            </a:r>
            <a:r>
              <a:rPr lang="de-DE" sz="2800" b="1" dirty="0" smtClean="0">
                <a:solidFill>
                  <a:schemeClr val="tx1"/>
                </a:solidFill>
              </a:rPr>
              <a:t>er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Konsum-kompetenzen</a:t>
            </a: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5" name="Zylinder 4"/>
          <p:cNvSpPr/>
          <p:nvPr/>
        </p:nvSpPr>
        <p:spPr>
          <a:xfrm>
            <a:off x="5220638" y="1772816"/>
            <a:ext cx="2735738" cy="4456512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Entwicklung</a:t>
            </a:r>
          </a:p>
          <a:p>
            <a:pPr algn="ctr"/>
            <a:r>
              <a:rPr lang="de-DE" sz="2800" b="1" dirty="0">
                <a:solidFill>
                  <a:schemeClr val="tx1"/>
                </a:solidFill>
              </a:rPr>
              <a:t>e</a:t>
            </a:r>
            <a:r>
              <a:rPr lang="de-DE" sz="2800" b="1" dirty="0" smtClean="0">
                <a:solidFill>
                  <a:schemeClr val="tx1"/>
                </a:solidFill>
              </a:rPr>
              <a:t>ines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selbst-bestimmten und</a:t>
            </a:r>
          </a:p>
          <a:p>
            <a:pPr algn="ctr"/>
            <a:r>
              <a:rPr lang="de-DE" sz="2800" b="1" dirty="0">
                <a:solidFill>
                  <a:schemeClr val="tx1"/>
                </a:solidFill>
              </a:rPr>
              <a:t>v</a:t>
            </a:r>
            <a:r>
              <a:rPr lang="de-DE" sz="2800" b="1" dirty="0" smtClean="0">
                <a:solidFill>
                  <a:schemeClr val="tx1"/>
                </a:solidFill>
              </a:rPr>
              <a:t>erantwortungs-</a:t>
            </a:r>
            <a:r>
              <a:rPr lang="de-DE" sz="2800" b="1" dirty="0" err="1" smtClean="0">
                <a:solidFill>
                  <a:schemeClr val="tx1"/>
                </a:solidFill>
              </a:rPr>
              <a:t>bewussten</a:t>
            </a:r>
            <a:endParaRPr lang="de-DE" sz="28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</a:rPr>
              <a:t>Verbraucher-verhaltens</a:t>
            </a:r>
          </a:p>
        </p:txBody>
      </p:sp>
    </p:spTree>
    <p:extLst>
      <p:ext uri="{BB962C8B-B14F-4D97-AF65-F5344CB8AC3E}">
        <p14:creationId xmlns:p14="http://schemas.microsoft.com/office/powerpoint/2010/main" val="247157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Umsetzung von BTV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683568" y="1680335"/>
            <a:ext cx="7920000" cy="540000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Schule als Ort von Toleranz und Weltoffenheit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683584" y="2555753"/>
            <a:ext cx="7920000" cy="54000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Identitätsfindung und freie Artikulation ohne Angst vor Diskriminierung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683584" y="3465088"/>
            <a:ext cx="7920000" cy="540000"/>
          </a:xfrm>
          <a:prstGeom prst="roundRect">
            <a:avLst/>
          </a:prstGeom>
          <a:solidFill>
            <a:schemeClr val="accent3">
              <a:lumMod val="7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Beschäftigung mit anderen Identitäten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694433" y="4293096"/>
            <a:ext cx="7920000" cy="540000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Geschärftes Bewusstsein für eigene Identität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83552" y="5184067"/>
            <a:ext cx="7920000" cy="864096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Vielfalt als gesellschaftliche Realität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Fremde Identität keine Bedrohung der eigenen Identität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4" name="Pfeil nach unten 13"/>
          <p:cNvSpPr/>
          <p:nvPr/>
        </p:nvSpPr>
        <p:spPr>
          <a:xfrm>
            <a:off x="4499584" y="3071823"/>
            <a:ext cx="288000" cy="43200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unten 11"/>
          <p:cNvSpPr/>
          <p:nvPr/>
        </p:nvSpPr>
        <p:spPr>
          <a:xfrm>
            <a:off x="4499552" y="2146909"/>
            <a:ext cx="288032" cy="432048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unten 14"/>
          <p:cNvSpPr/>
          <p:nvPr/>
        </p:nvSpPr>
        <p:spPr>
          <a:xfrm>
            <a:off x="4499552" y="3933056"/>
            <a:ext cx="288000" cy="43200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unten 15"/>
          <p:cNvSpPr/>
          <p:nvPr/>
        </p:nvSpPr>
        <p:spPr>
          <a:xfrm>
            <a:off x="4510433" y="4787420"/>
            <a:ext cx="288000" cy="43200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311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2" grpId="0" animBg="1"/>
      <p:bldP spid="15" grpId="0" animBg="1"/>
      <p:bldP spid="1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Weitergehende Ziele</a:t>
            </a:r>
            <a:endParaRPr lang="de-DE" dirty="0"/>
          </a:p>
        </p:txBody>
      </p:sp>
      <p:sp>
        <p:nvSpPr>
          <p:cNvPr id="5" name="Ellipse 4"/>
          <p:cNvSpPr/>
          <p:nvPr/>
        </p:nvSpPr>
        <p:spPr>
          <a:xfrm>
            <a:off x="611560" y="1772816"/>
            <a:ext cx="3600000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Interkultureller und interreligiöser Dialog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945014" y="1772816"/>
            <a:ext cx="3600400" cy="1800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Dialogorientierter Umgang mit unterschiedlichen Positionen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Pfeil nach unten 6"/>
          <p:cNvSpPr/>
          <p:nvPr/>
        </p:nvSpPr>
        <p:spPr>
          <a:xfrm rot="18265620">
            <a:off x="2542926" y="3525898"/>
            <a:ext cx="360000" cy="9000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Pfeil nach unten 7"/>
          <p:cNvSpPr/>
          <p:nvPr/>
        </p:nvSpPr>
        <p:spPr>
          <a:xfrm rot="3387967">
            <a:off x="6090674" y="3521449"/>
            <a:ext cx="360000" cy="9000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Abgerundetes Rechteck 8"/>
          <p:cNvSpPr/>
          <p:nvPr/>
        </p:nvSpPr>
        <p:spPr>
          <a:xfrm>
            <a:off x="3192912" y="3717032"/>
            <a:ext cx="2582499" cy="2304256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dirty="0" smtClean="0">
                <a:solidFill>
                  <a:schemeClr val="tx1"/>
                </a:solidFill>
              </a:rPr>
              <a:t>Friedenserziehung</a:t>
            </a:r>
          </a:p>
          <a:p>
            <a:pPr algn="ctr"/>
            <a:endParaRPr lang="de-DE" sz="2200" dirty="0" smtClean="0">
              <a:solidFill>
                <a:schemeClr val="tx1"/>
              </a:solidFill>
            </a:endParaRPr>
          </a:p>
          <a:p>
            <a:pPr algn="ctr"/>
            <a:r>
              <a:rPr lang="de-DE" sz="2200" dirty="0" smtClean="0">
                <a:solidFill>
                  <a:schemeClr val="tx1"/>
                </a:solidFill>
              </a:rPr>
              <a:t>Verwirklichung einer inklusiven Gesellschaft</a:t>
            </a:r>
            <a:endParaRPr lang="de-DE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95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de-DE" sz="2800" dirty="0" smtClean="0"/>
              <a:t>An welchen Begriffen kann BTV im Bildungsplan konkretisiert werden?</a:t>
            </a:r>
            <a:endParaRPr lang="de-DE" sz="2800" dirty="0"/>
          </a:p>
        </p:txBody>
      </p:sp>
      <p:sp>
        <p:nvSpPr>
          <p:cNvPr id="5" name="Rechteck 4"/>
          <p:cNvSpPr/>
          <p:nvPr/>
        </p:nvSpPr>
        <p:spPr>
          <a:xfrm>
            <a:off x="611560" y="1772816"/>
            <a:ext cx="2520000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Personale und gesellschaftliche Vielfalt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3347864" y="1772976"/>
            <a:ext cx="2520000" cy="14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Wertorientiertes Handeln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611560" y="3429000"/>
            <a:ext cx="2520000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Selbstfindung und Akzeptanz anderer Lebensformen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3347864" y="3429000"/>
            <a:ext cx="2520000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Formen von Vorurteilen, Stereotypen, Klischees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084168" y="1772976"/>
            <a:ext cx="2520000" cy="14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Toleranz, Solidarität, Inklusion, Antidiskriminierung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6084168" y="3429000"/>
            <a:ext cx="2520000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Konfliktbewältigung und Interessensausgleich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403648" y="5007707"/>
            <a:ext cx="2880000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Minderheitenschutz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4932040" y="5007707"/>
            <a:ext cx="2880000" cy="108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Formen interkulturellen und interreligiösen Dialogs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83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Die Schülerinnen und Schüler können….</a:t>
            </a:r>
          </a:p>
          <a:p>
            <a:pPr marL="0" lvl="0" indent="0">
              <a:buNone/>
            </a:pPr>
            <a:endParaRPr lang="de-DE" sz="16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b="1" dirty="0"/>
              <a:t>Toleranz, Solidarität, Inklusion, Antidiskriminierung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5 / 6,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Texte und Literatur:</a:t>
            </a:r>
          </a:p>
          <a:p>
            <a:pPr marL="0" lvl="0" indent="0">
              <a:buNone/>
            </a:pPr>
            <a:r>
              <a:rPr lang="de-DE" sz="1600" dirty="0"/>
              <a:t>zu Übersetzungen von Mitschülerinnen und Mitschülern Stellung nehmen und gegebenenfalls Verbesserungen in ihre eigene Übersetzung </a:t>
            </a:r>
            <a:r>
              <a:rPr lang="de-DE" sz="1600" dirty="0" smtClean="0"/>
              <a:t>einarbeiten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7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/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8,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Texte und Literatur:</a:t>
            </a:r>
          </a:p>
          <a:p>
            <a:pPr marL="0" lvl="0" indent="0">
              <a:buNone/>
            </a:pPr>
            <a:r>
              <a:rPr lang="de-DE" sz="1600" dirty="0"/>
              <a:t>eigene Übersetzungen und die von Mitschülerinnen und Mitschülern unter Benutzung von Fachtermini zunehmend selbstständig analysieren und nötige Korrekturen </a:t>
            </a:r>
            <a:r>
              <a:rPr lang="de-DE" sz="1600" dirty="0" smtClean="0"/>
              <a:t>begründen</a:t>
            </a:r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658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de-DE" sz="2400" b="1" dirty="0">
                <a:ea typeface="Times New Roman"/>
                <a:cs typeface="Times New Roman"/>
              </a:rPr>
              <a:t>Selbstfindung und Akzeptanz anderer Lebensformen</a:t>
            </a:r>
            <a:endParaRPr lang="de-DE" sz="2400" b="1" dirty="0" smtClean="0"/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5 / 6, Texte und Literatur:</a:t>
            </a:r>
          </a:p>
          <a:p>
            <a:pPr marL="0" lvl="0" indent="0">
              <a:buNone/>
            </a:pPr>
            <a:r>
              <a:rPr lang="de-DE" sz="1600" dirty="0"/>
              <a:t>Bezüge zwischen dem Inhalt eines Textes und der eigenen Erfahrungswelt benennen </a:t>
            </a:r>
            <a:endParaRPr lang="de-DE" sz="1600" dirty="0" smtClean="0"/>
          </a:p>
          <a:p>
            <a:pPr marL="0" lvl="0" indent="0">
              <a:buNone/>
            </a:pPr>
            <a:endParaRPr lang="de-DE" sz="1600" dirty="0"/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5 / 6,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Antike Kultur: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dirty="0"/>
              <a:t>zentrale Bereiche des römischen Alltagslebens benennen, beschreiben und mit der eigenen Lebenswelt vergleichen (unter anderem </a:t>
            </a:r>
            <a:r>
              <a:rPr lang="de-DE" sz="1600" i="1" dirty="0" err="1"/>
              <a:t>familia</a:t>
            </a:r>
            <a:r>
              <a:rPr lang="de-DE" sz="1600" dirty="0"/>
              <a:t>, Sklaven, Schule, Thermen</a:t>
            </a:r>
            <a:r>
              <a:rPr lang="de-DE" sz="1600" dirty="0" smtClean="0"/>
              <a:t>)</a:t>
            </a:r>
          </a:p>
          <a:p>
            <a:pPr marL="0" lvl="0" indent="0">
              <a:buNone/>
            </a:pPr>
            <a:endParaRPr lang="de-DE" sz="1600" dirty="0"/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7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/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8,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Texte und Literatur:</a:t>
            </a:r>
          </a:p>
          <a:p>
            <a:pPr marL="0" lvl="0" indent="0">
              <a:buNone/>
            </a:pPr>
            <a:r>
              <a:rPr lang="de-DE" sz="1600" dirty="0"/>
              <a:t>den Inhalt eines Textes mit eigenen Erlebnissen und Einstellungen </a:t>
            </a:r>
            <a:r>
              <a:rPr lang="de-DE" sz="1600" dirty="0" smtClean="0"/>
              <a:t>vergleichen</a:t>
            </a:r>
          </a:p>
          <a:p>
            <a:pPr marL="0" lvl="0" indent="0">
              <a:buNone/>
            </a:pPr>
            <a:endParaRPr lang="de-DE" sz="1600" dirty="0"/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7 / 8, Antike Kultur:</a:t>
            </a:r>
          </a:p>
          <a:p>
            <a:pPr marL="0" lvl="0" indent="0">
              <a:buNone/>
            </a:pPr>
            <a:r>
              <a:rPr lang="de-DE" sz="1600" dirty="0" smtClean="0"/>
              <a:t>die </a:t>
            </a:r>
            <a:r>
              <a:rPr lang="de-DE" sz="1600" dirty="0"/>
              <a:t>Vorbildfunktion (</a:t>
            </a:r>
            <a:r>
              <a:rPr lang="de-DE" sz="1600" i="1" dirty="0" err="1"/>
              <a:t>exemplum</a:t>
            </a:r>
            <a:r>
              <a:rPr lang="de-DE" sz="1600" dirty="0"/>
              <a:t>) ausgewählter Gestalten der frührömischen Geschichte (zum Beispiel Brutus, </a:t>
            </a:r>
            <a:r>
              <a:rPr lang="de-DE" sz="1600" dirty="0" err="1"/>
              <a:t>Horatius</a:t>
            </a:r>
            <a:r>
              <a:rPr lang="de-DE" sz="1600" dirty="0"/>
              <a:t> </a:t>
            </a:r>
            <a:r>
              <a:rPr lang="de-DE" sz="1600" dirty="0" err="1"/>
              <a:t>Cocles</a:t>
            </a:r>
            <a:r>
              <a:rPr lang="de-DE" sz="1600" dirty="0"/>
              <a:t>, </a:t>
            </a:r>
            <a:r>
              <a:rPr lang="de-DE" sz="1600" dirty="0" err="1"/>
              <a:t>Cloelia</a:t>
            </a:r>
            <a:r>
              <a:rPr lang="de-DE" sz="1600" dirty="0"/>
              <a:t>) herausarbeiten und mit ihrer eigenen Wahrnehmung heutiger Vorbilder vergleichen</a:t>
            </a: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021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de-DE" sz="2400" b="1" dirty="0"/>
              <a:t>Formen interkulturellen und interreligiösen </a:t>
            </a:r>
            <a:r>
              <a:rPr lang="de-DE" sz="2400" b="1" dirty="0" smtClean="0"/>
              <a:t>Dialogs</a:t>
            </a: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5 / 6,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Antike Kultur: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dirty="0"/>
              <a:t>das religiöse Leben der Römer beschreiben (zum Beispiel Tempel, Priester, Opfer, Orakel</a:t>
            </a:r>
            <a:r>
              <a:rPr lang="de-DE" sz="1600" dirty="0" smtClean="0"/>
              <a:t>)</a:t>
            </a:r>
          </a:p>
          <a:p>
            <a:pPr marL="0" lvl="0" indent="0">
              <a:buNone/>
            </a:pPr>
            <a:endParaRPr lang="de-DE" sz="1600" dirty="0"/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9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/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10,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Antike Kultur:</a:t>
            </a:r>
          </a:p>
          <a:p>
            <a:pPr marL="0" lvl="0" indent="0">
              <a:buNone/>
            </a:pPr>
            <a:r>
              <a:rPr lang="de-DE" sz="1600" dirty="0"/>
              <a:t>den Umgang der Römer mit fremden Kulturen beschreiben und bewerten (zum Beispiel Christentum, Romanisierung, andere Religionen)</a:t>
            </a:r>
            <a:r>
              <a:rPr lang="de-DE" sz="1600" dirty="0" smtClean="0"/>
              <a:t> </a:t>
            </a:r>
            <a:endParaRPr lang="de-DE" sz="1600" dirty="0"/>
          </a:p>
          <a:p>
            <a:pPr marL="0" lvl="0" indent="0">
              <a:buNone/>
            </a:pPr>
            <a:endParaRPr lang="de-DE" sz="1600" dirty="0" smtClean="0"/>
          </a:p>
          <a:p>
            <a:pPr marL="0" lvl="0" indent="0">
              <a:buNone/>
            </a:pPr>
            <a:r>
              <a:rPr lang="de-DE" sz="1600" dirty="0" smtClean="0"/>
              <a:t> </a:t>
            </a:r>
          </a:p>
          <a:p>
            <a:pPr marL="0" lvl="0" indent="0">
              <a:buNone/>
            </a:pPr>
            <a:endParaRPr lang="de-DE" sz="1600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808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2400" b="1" dirty="0">
                <a:solidFill>
                  <a:prstClr val="black"/>
                </a:solidFill>
              </a:rPr>
              <a:t>Personale und gesellschaftliche Vielfalt</a:t>
            </a: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9 / 10, Texte und Literatur:</a:t>
            </a:r>
          </a:p>
          <a:p>
            <a:pPr marL="0" lvl="0" indent="0">
              <a:buNone/>
            </a:pPr>
            <a:r>
              <a:rPr lang="de-DE" sz="1600" dirty="0">
                <a:solidFill>
                  <a:prstClr val="black"/>
                </a:solidFill>
              </a:rPr>
              <a:t>unterschiedliche Denkmodelle, Werthaltungen und Lebensentwürfe beschreiben, vergleichen und den Bezug zu ihrer Lebenswelt darstellen</a:t>
            </a:r>
          </a:p>
          <a:p>
            <a:pPr marL="0" lvl="0" indent="0">
              <a:buNone/>
            </a:pPr>
            <a:endParaRPr lang="de-DE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9 / 10, Antike Kultur:</a:t>
            </a:r>
          </a:p>
          <a:p>
            <a:pPr marL="0" lvl="0" indent="0">
              <a:buNone/>
            </a:pPr>
            <a:r>
              <a:rPr lang="de-DE" sz="1600" dirty="0">
                <a:solidFill>
                  <a:prstClr val="black"/>
                </a:solidFill>
              </a:rPr>
              <a:t>traditionelle Verhaltensweisen gesellschaftlicher Gruppen in Rom beschreiben und dazu kritisch Stellung nehmen (zum Beispiel Standesbewusstsein der Senatoren, Machtstreben Einzelner, Rückzug in das Privatleben)</a:t>
            </a:r>
            <a:endParaRPr lang="de-DE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409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2400" b="1" dirty="0" smtClean="0">
                <a:solidFill>
                  <a:prstClr val="black"/>
                </a:solidFill>
              </a:rPr>
              <a:t>Wertorientiertes Handeln</a:t>
            </a:r>
            <a:endParaRPr lang="de-DE" sz="2400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9 / 10,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Antike Kultur:</a:t>
            </a:r>
            <a:endParaRPr lang="de-DE" sz="16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dirty="0"/>
              <a:t>wichtige historische Persönlichkeiten charakterisieren, ihre Biographie und die Zeitumstände in Grundzügen beschreiben und ihre Bedeutung für Europa erläutern (zum Beispiel Alexander, Hannibal, Cicero, Caesar, Augustus, Karl der Große</a:t>
            </a:r>
            <a:r>
              <a:rPr lang="de-DE" sz="1600" dirty="0" smtClean="0"/>
              <a:t>)</a:t>
            </a:r>
          </a:p>
          <a:p>
            <a:pPr marL="0" lvl="0" indent="0">
              <a:buNone/>
            </a:pPr>
            <a:endParaRPr lang="de-DE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de-DE" sz="2400" b="1" dirty="0"/>
              <a:t>Formen von Vorurteilen, Stereotypen, Klischees</a:t>
            </a:r>
            <a:endParaRPr lang="de-DE" sz="24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sz="16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9 / 10, Antike Kultur:</a:t>
            </a:r>
          </a:p>
          <a:p>
            <a:pPr marL="0" lvl="0" indent="0">
              <a:buNone/>
            </a:pPr>
            <a:r>
              <a:rPr lang="de-DE" sz="1600" dirty="0"/>
              <a:t>traditionelle Verhaltensweisen gesellschaftlicher Gruppen in Rom beschreiben und dazu kritisch Stellung nehmen (zum Beispiel Standesbewusstsein der Senatoren, Machtstreben Einzelner, Rückzug in das Privatleben</a:t>
            </a:r>
            <a:r>
              <a:rPr lang="de-DE" sz="1600" dirty="0" smtClean="0"/>
              <a:t>)       [auch: </a:t>
            </a:r>
            <a:r>
              <a:rPr lang="de-DE" sz="1600" b="1" dirty="0"/>
              <a:t>Personale und gesellschaftliche </a:t>
            </a:r>
            <a:r>
              <a:rPr lang="de-DE" sz="1600" b="1" dirty="0" smtClean="0"/>
              <a:t>Vielfalt</a:t>
            </a:r>
            <a:r>
              <a:rPr lang="de-DE" sz="1600" dirty="0" smtClean="0"/>
              <a:t>]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813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de-DE" sz="2400" b="1" dirty="0"/>
              <a:t>Konfliktbewältigung und </a:t>
            </a:r>
            <a:r>
              <a:rPr lang="de-DE" sz="2400" b="1" dirty="0" smtClean="0"/>
              <a:t>Interessensausgleich</a:t>
            </a:r>
          </a:p>
          <a:p>
            <a:pPr marL="0" lvl="0" indent="0">
              <a:buNone/>
            </a:pPr>
            <a:endParaRPr lang="de-DE" sz="24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Klassen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11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/ </a:t>
            </a:r>
            <a:r>
              <a:rPr lang="de-DE" sz="16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12, </a:t>
            </a:r>
            <a:r>
              <a:rPr lang="de-DE" sz="1600" b="1" dirty="0">
                <a:solidFill>
                  <a:prstClr val="black"/>
                </a:solidFill>
                <a:cs typeface="Arial" panose="020B0604020202020204" pitchFamily="34" charset="0"/>
              </a:rPr>
              <a:t>Antike Kultur:</a:t>
            </a:r>
          </a:p>
          <a:p>
            <a:pPr marL="0" lvl="0" indent="0">
              <a:buNone/>
            </a:pPr>
            <a:r>
              <a:rPr lang="de-DE" sz="1600" dirty="0"/>
              <a:t>Probleme, die mit der Praxis politischer Herrschaft verbunden sind, beschreiben und zeitgebundene Lösungsansätze darstellen (zum Beispiel </a:t>
            </a:r>
            <a:r>
              <a:rPr lang="de-DE" sz="1600" i="1" dirty="0" err="1"/>
              <a:t>princeps</a:t>
            </a:r>
            <a:r>
              <a:rPr lang="de-DE" sz="1600" dirty="0"/>
              <a:t> und Senat, </a:t>
            </a:r>
            <a:r>
              <a:rPr lang="de-DE" sz="1600" dirty="0" err="1"/>
              <a:t>Romidee</a:t>
            </a:r>
            <a:r>
              <a:rPr lang="de-DE" sz="1600" dirty="0"/>
              <a:t>)</a:t>
            </a:r>
            <a:endParaRPr lang="de-DE" sz="1600" dirty="0">
              <a:solidFill>
                <a:prstClr val="black"/>
              </a:solidFill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BTV im </a:t>
            </a:r>
            <a:br>
              <a:rPr lang="de-DE" dirty="0" smtClean="0"/>
            </a:br>
            <a:r>
              <a:rPr lang="de-DE" dirty="0" smtClean="0"/>
              <a:t>Bildungsplan Latein 2016 / L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544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Themenbereiche</a:t>
            </a:r>
            <a:endParaRPr lang="de-DE" sz="1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0" lvl="5" indent="0">
              <a:buNone/>
            </a:pPr>
            <a:endParaRPr lang="de-DE" sz="800" dirty="0"/>
          </a:p>
        </p:txBody>
      </p:sp>
      <p:sp>
        <p:nvSpPr>
          <p:cNvPr id="4" name="Ellipse 3"/>
          <p:cNvSpPr/>
          <p:nvPr/>
        </p:nvSpPr>
        <p:spPr>
          <a:xfrm>
            <a:off x="971600" y="1556792"/>
            <a:ext cx="2664296" cy="257058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Ressourcen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Finanzen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Verbraucherrecht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796136" y="3789040"/>
            <a:ext cx="2664296" cy="257058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Medien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Information</a:t>
            </a:r>
          </a:p>
          <a:p>
            <a:pPr algn="ctr"/>
            <a:r>
              <a:rPr lang="de-D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de-D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MB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067944" y="1556792"/>
            <a:ext cx="2664296" cy="257058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Lebensführung: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Körperbild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Ernährung Kleidung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Wohnen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Gesundheit</a:t>
            </a:r>
          </a:p>
          <a:p>
            <a:pPr algn="ctr"/>
            <a:r>
              <a:rPr lang="de-D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de-D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PG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Ellipse 6"/>
          <p:cNvSpPr/>
          <p:nvPr/>
        </p:nvSpPr>
        <p:spPr>
          <a:xfrm>
            <a:off x="2483768" y="3861048"/>
            <a:ext cx="2664296" cy="2570584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Nachhaltiger Konsum</a:t>
            </a:r>
          </a:p>
          <a:p>
            <a:pPr algn="ctr"/>
            <a:r>
              <a:rPr lang="de-D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de-D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BNE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11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 smtClean="0"/>
              <a:t>Schulische Umsetzung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dirty="0" smtClean="0"/>
              <a:t>kontextbezogene </a:t>
            </a:r>
            <a:r>
              <a:rPr lang="de-DE" dirty="0"/>
              <a:t>Themenbearbeitung im </a:t>
            </a:r>
            <a:r>
              <a:rPr lang="de-DE" dirty="0" smtClean="0"/>
              <a:t>Unterricht</a:t>
            </a:r>
          </a:p>
          <a:p>
            <a:r>
              <a:rPr lang="de-DE" dirty="0" smtClean="0"/>
              <a:t>Zusammenarbeit </a:t>
            </a:r>
            <a:r>
              <a:rPr lang="de-DE" dirty="0"/>
              <a:t>mit außerschulischen Partnern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1115616" y="4005064"/>
            <a:ext cx="6336704" cy="165618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schemeClr val="tx1"/>
                </a:solidFill>
              </a:rPr>
              <a:t>Beutelsbacher Konsens</a:t>
            </a:r>
            <a:endParaRPr lang="de-DE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11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de-DE" sz="4000" dirty="0" smtClean="0"/>
              <a:t>Verankerung / Konkretisierung von </a:t>
            </a:r>
            <a:r>
              <a:rPr lang="de-DE" sz="4000" dirty="0" err="1" smtClean="0"/>
              <a:t>VB</a:t>
            </a:r>
            <a:r>
              <a:rPr lang="de-DE" sz="4000" dirty="0" smtClean="0"/>
              <a:t> im Bildungsplan 2016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 sz="2800" dirty="0" smtClean="0"/>
          </a:p>
          <a:p>
            <a:endParaRPr lang="de-DE" dirty="0"/>
          </a:p>
        </p:txBody>
      </p:sp>
      <p:sp>
        <p:nvSpPr>
          <p:cNvPr id="5" name="Ellipse 4"/>
          <p:cNvSpPr/>
          <p:nvPr/>
        </p:nvSpPr>
        <p:spPr>
          <a:xfrm>
            <a:off x="3551635" y="1302979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Alltagskonsum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191672" y="3429000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Medien als </a:t>
            </a:r>
            <a:r>
              <a:rPr lang="de-DE" sz="2000" b="1" dirty="0" err="1" smtClean="0">
                <a:solidFill>
                  <a:schemeClr val="tx1"/>
                </a:solidFill>
              </a:rPr>
              <a:t>Einflussfaktoren</a:t>
            </a:r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83568" y="1772816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Verbraucher-rechte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32256" y="3278317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Finanzen und Vorsorge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85272" y="4725144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Umgang mit eigenen Ressourcen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084584" y="5157192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Bedürfnisse und Wünsche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049905" y="4941168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Chancen und Risiken der eigenen Lebensführung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940152" y="1993664"/>
            <a:ext cx="2952328" cy="14317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 Qualität der Konsumgüter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/>
            </a:r>
            <a:br>
              <a:rPr lang="de-DE" sz="2000" b="1" dirty="0" smtClean="0">
                <a:solidFill>
                  <a:schemeClr val="tx1"/>
                </a:solidFill>
              </a:rPr>
            </a:br>
            <a:endParaRPr lang="de-D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3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de-DE" dirty="0" err="1" smtClean="0"/>
              <a:t>VB</a:t>
            </a:r>
            <a:r>
              <a:rPr lang="de-DE" dirty="0" smtClean="0"/>
              <a:t> im Bildungsplan Latein 2016 / L 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 smtClean="0">
                <a:latin typeface="+mj-lt"/>
                <a:cs typeface="Arial" panose="020B0604020202020204" pitchFamily="34" charset="0"/>
              </a:rPr>
              <a:t>Die Schülerinnen und Schüler können….</a:t>
            </a:r>
          </a:p>
          <a:p>
            <a:pPr marL="0" indent="0">
              <a:buNone/>
            </a:pPr>
            <a:endParaRPr lang="de-DE" sz="16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Klassen 5 / 6, Wortschatz: Alltagskonsum</a:t>
            </a:r>
          </a:p>
          <a:p>
            <a:pPr marL="0" indent="0">
              <a:buNone/>
            </a:pPr>
            <a:r>
              <a:rPr lang="de-DE" sz="1600" dirty="0" smtClean="0">
                <a:latin typeface="+mj-lt"/>
                <a:cs typeface="Arial" panose="020B0604020202020204" pitchFamily="34" charset="0"/>
              </a:rPr>
              <a:t>aus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ihrer Lebenswelt heutige Verwendungen lateinischer Wörter und Wortstämme benennen und erläutern (zum Beispiel Eigennamen, Alltagsgegenstände, Werbung</a:t>
            </a:r>
            <a:r>
              <a:rPr lang="de-DE" sz="1600" dirty="0" smtClean="0">
                <a:latin typeface="+mj-lt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de-DE" sz="16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Klassen 5 / 6, Antike Kultur: Alltagskonsum</a:t>
            </a:r>
          </a:p>
          <a:p>
            <a:pPr marL="0" indent="0">
              <a:buNone/>
            </a:pPr>
            <a:r>
              <a:rPr lang="de-DE" sz="1600" dirty="0" smtClean="0">
                <a:latin typeface="+mj-lt"/>
                <a:cs typeface="Arial" panose="020B0604020202020204" pitchFamily="34" charset="0"/>
              </a:rPr>
              <a:t>unter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Anleitung Spuren der Römer und ihrer Sprache in ihrer näheren Umgebung erforschen und ihre wichtigsten Ergebnisse zusammenfassen</a:t>
            </a:r>
            <a:r>
              <a:rPr lang="de-DE" sz="1600" u="sng" dirty="0">
                <a:latin typeface="+mj-lt"/>
                <a:cs typeface="Arial" panose="020B0604020202020204" pitchFamily="34" charset="0"/>
              </a:rPr>
              <a:t> </a:t>
            </a:r>
            <a:endParaRPr lang="de-DE" sz="1600" u="sng" dirty="0" smtClean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600" u="sng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b="1" dirty="0" smtClean="0">
                <a:latin typeface="+mj-lt"/>
                <a:cs typeface="Arial" panose="020B0604020202020204" pitchFamily="34" charset="0"/>
              </a:rPr>
              <a:t>Klassen 11 / 12 , Literatur und Texte: Historisch-politische Texte: Medien als </a:t>
            </a:r>
            <a:r>
              <a:rPr lang="de-DE" sz="1600" b="1" dirty="0" err="1" smtClean="0">
                <a:latin typeface="+mj-lt"/>
                <a:cs typeface="Arial" panose="020B0604020202020204" pitchFamily="34" charset="0"/>
              </a:rPr>
              <a:t>Einflussfaktoren</a:t>
            </a:r>
            <a:endParaRPr lang="de-DE" sz="1600" b="1" dirty="0" smtClean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600" dirty="0" smtClean="0">
                <a:latin typeface="+mj-lt"/>
                <a:cs typeface="Arial" panose="020B0604020202020204" pitchFamily="34" charset="0"/>
              </a:rPr>
              <a:t>Aufbau </a:t>
            </a:r>
            <a:r>
              <a:rPr lang="de-DE" sz="1600" dirty="0">
                <a:latin typeface="+mj-lt"/>
                <a:cs typeface="Arial" panose="020B0604020202020204" pitchFamily="34" charset="0"/>
              </a:rPr>
              <a:t>und Intentionen von Reden analysieren</a:t>
            </a:r>
          </a:p>
        </p:txBody>
      </p:sp>
    </p:spTree>
    <p:extLst>
      <p:ext uri="{BB962C8B-B14F-4D97-AF65-F5344CB8AC3E}">
        <p14:creationId xmlns:p14="http://schemas.microsoft.com/office/powerpoint/2010/main" val="46885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2757</Words>
  <Application>Microsoft Office PowerPoint</Application>
  <PresentationFormat>Bildschirmpräsentation (4:3)</PresentationFormat>
  <Paragraphs>525</Paragraphs>
  <Slides>58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58</vt:i4>
      </vt:variant>
    </vt:vector>
  </HeadingPairs>
  <TitlesOfParts>
    <vt:vector size="59" baseType="lpstr">
      <vt:lpstr>Larissa</vt:lpstr>
      <vt:lpstr>Leitperspektiven  im Bildungsplan 2016</vt:lpstr>
      <vt:lpstr>Leitperspektiven</vt:lpstr>
      <vt:lpstr>Welchen Beitrag kann das Fach Latein zu den Leitperspektiven leisten?</vt:lpstr>
      <vt:lpstr>VB: Verbraucherbildung</vt:lpstr>
      <vt:lpstr>Ziele</vt:lpstr>
      <vt:lpstr>Themenbereiche</vt:lpstr>
      <vt:lpstr>Schulische Umsetzung</vt:lpstr>
      <vt:lpstr>Verankerung / Konkretisierung von VB im Bildungsplan 2016</vt:lpstr>
      <vt:lpstr>VB im Bildungsplan Latein 2016 / L 1</vt:lpstr>
      <vt:lpstr>BNE: Bildung für nachhaltige Entwicklung</vt:lpstr>
      <vt:lpstr>Worum geht es im Kern?</vt:lpstr>
      <vt:lpstr>Globale Herausforderungen</vt:lpstr>
      <vt:lpstr>Schlussfolgerung </vt:lpstr>
      <vt:lpstr>Handlungsfelder</vt:lpstr>
      <vt:lpstr>BNE-Themen im Bildungsplan</vt:lpstr>
      <vt:lpstr>Verankerung/ Konkretisierung von BNE im Bildungsplan 2016</vt:lpstr>
      <vt:lpstr>BNE im Bildungsplan Latein 2016 L 1: Klassen 7/ 8</vt:lpstr>
      <vt:lpstr> BNE im Bildungsplan Latein 2016 L 1: Klassen 9/10</vt:lpstr>
      <vt:lpstr>BNE im Bildungsplan Latein 2016 L 1: Klassen 11/12</vt:lpstr>
      <vt:lpstr>PG: Prävention und Gesundheitsförderung</vt:lpstr>
      <vt:lpstr>Förderungsbereiche</vt:lpstr>
      <vt:lpstr>Aufgaben von PG</vt:lpstr>
      <vt:lpstr>Lebenskompetenzen (WHO)</vt:lpstr>
      <vt:lpstr>Resilienz (wikipedia)</vt:lpstr>
      <vt:lpstr>Zentrale Lern- und Handlungsfelder im Unterricht</vt:lpstr>
      <vt:lpstr>Verankerung/Konkretisierung von PG im Bildungsplan 2016</vt:lpstr>
      <vt:lpstr>Lernstrategien</vt:lpstr>
      <vt:lpstr>PG im Bildungsplan Latein 2016 in L 1</vt:lpstr>
      <vt:lpstr>PG im Bildungsplan Latein 2016 in L 1</vt:lpstr>
      <vt:lpstr>PG im Bildungsplan Latein 2016 in L 1</vt:lpstr>
      <vt:lpstr>PG im Bildungsplan Latein 2016 in L 1</vt:lpstr>
      <vt:lpstr>PG im Bildungsplan Latein 2016 in L 1</vt:lpstr>
      <vt:lpstr>PG im Bildungsplan Latein 2016 in L 1</vt:lpstr>
      <vt:lpstr>PowerPoint-Präsentation</vt:lpstr>
      <vt:lpstr>BO Berufliche Orientierung</vt:lpstr>
      <vt:lpstr>BO Berufliche Orientierung</vt:lpstr>
      <vt:lpstr>Ziele</vt:lpstr>
      <vt:lpstr>An welchen Begriffen kann Berufsorientierung im Bildungsplan konkretisiert werden?</vt:lpstr>
      <vt:lpstr>BO Berufliche Orientierung im Bildungsplan Latein 2016 / L 1</vt:lpstr>
      <vt:lpstr>MB Medienbildung</vt:lpstr>
      <vt:lpstr>Ziele</vt:lpstr>
      <vt:lpstr>Themenbereiche Konkretisierung</vt:lpstr>
      <vt:lpstr>MB Medienbildung im  Bildungsplan Latein 2016 / L 1</vt:lpstr>
      <vt:lpstr>MB Medienbildung im  Bildungsplan Latein 2016 / L 1</vt:lpstr>
      <vt:lpstr>MB Medienbildung im  Bildungsplan Latein 2016 / L 1</vt:lpstr>
      <vt:lpstr>MB Medienbildung im  Bildungsplan Latein 2016 / L 1</vt:lpstr>
      <vt:lpstr>BTV Bildung für Toleranz und Akzeptanz von Vielfalt</vt:lpstr>
      <vt:lpstr>BTV Bildung für Toleranz und Akzeptanz von Vielfalt</vt:lpstr>
      <vt:lpstr>Ziele</vt:lpstr>
      <vt:lpstr>Umsetzung von BTV</vt:lpstr>
      <vt:lpstr>Weitergehende Ziele</vt:lpstr>
      <vt:lpstr>An welchen Begriffen kann BTV im Bildungsplan konkretisiert werden?</vt:lpstr>
      <vt:lpstr>BTV im  Bildungsplan Latein 2016 / L 1</vt:lpstr>
      <vt:lpstr>BTV im  Bildungsplan Latein 2016 / L 1</vt:lpstr>
      <vt:lpstr>BTV im  Bildungsplan Latein 2016 / L 1</vt:lpstr>
      <vt:lpstr>BTV im  Bildungsplan Latein 2016 / L 1</vt:lpstr>
      <vt:lpstr>BTV im  Bildungsplan Latein 2016 / L 1</vt:lpstr>
      <vt:lpstr>BTV im  Bildungsplan Latein 2016 / L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Prävention und Gesundheitsbildung</dc:title>
  <dc:creator>Marion Beckmann</dc:creator>
  <cp:lastModifiedBy>eplath</cp:lastModifiedBy>
  <cp:revision>74</cp:revision>
  <dcterms:created xsi:type="dcterms:W3CDTF">2014-07-29T18:24:31Z</dcterms:created>
  <dcterms:modified xsi:type="dcterms:W3CDTF">2015-10-05T06:14:09Z</dcterms:modified>
</cp:coreProperties>
</file>