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0" r:id="rId4"/>
    <p:sldId id="271" r:id="rId5"/>
    <p:sldId id="272" r:id="rId6"/>
    <p:sldId id="276" r:id="rId7"/>
    <p:sldId id="261" r:id="rId8"/>
    <p:sldId id="262" r:id="rId9"/>
    <p:sldId id="278" r:id="rId10"/>
    <p:sldId id="263" r:id="rId11"/>
    <p:sldId id="264" r:id="rId12"/>
    <p:sldId id="265" r:id="rId13"/>
    <p:sldId id="266" r:id="rId14"/>
    <p:sldId id="267" r:id="rId15"/>
    <p:sldId id="268" r:id="rId16"/>
    <p:sldId id="280" r:id="rId1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06" y="1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05.10.2015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05.10.2015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 durch Klicken hinzufügen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05.10.2015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05.10.2015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05.10.2015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BA50D42-C9CD-4801-B293-61D1F53EC57E}" type="datetimeFigureOut">
              <a:rPr lang="de-DE" smtClean="0"/>
              <a:t>05.10.2015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BA50D42-C9CD-4801-B293-61D1F53EC57E}" type="datetimeFigureOut">
              <a:rPr lang="de-DE" smtClean="0"/>
              <a:t>05.10.2015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BA50D42-C9CD-4801-B293-61D1F53EC57E}" type="datetimeFigureOut">
              <a:rPr lang="de-DE" smtClean="0"/>
              <a:t>05.10.2015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t>05.10.2015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05.10.2015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05.10.2015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t>05.10.2015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solidFill>
            <a:schemeClr val="accent6"/>
          </a:solidFill>
        </p:spPr>
        <p:txBody>
          <a:bodyPr>
            <a:normAutofit fontScale="90000"/>
          </a:bodyPr>
          <a:lstStyle/>
          <a:p>
            <a:r>
              <a:rPr lang="de-DE" b="1" dirty="0" smtClean="0"/>
              <a:t>Bildung für Toleranz und Akzeptanz von Vielfalt (</a:t>
            </a:r>
            <a:r>
              <a:rPr lang="de-DE" b="1" dirty="0" err="1" smtClean="0"/>
              <a:t>BTV</a:t>
            </a:r>
            <a:r>
              <a:rPr lang="de-DE" b="1" smtClean="0"/>
              <a:t>)</a:t>
            </a:r>
            <a:endParaRPr lang="de-DE" b="1" dirty="0"/>
          </a:p>
        </p:txBody>
      </p:sp>
      <p:sp>
        <p:nvSpPr>
          <p:cNvPr id="5" name="Inhaltsplatzhalter 4"/>
          <p:cNvSpPr>
            <a:spLocks noGrp="1"/>
          </p:cNvSpPr>
          <p:nvPr>
            <p:ph idx="1"/>
          </p:nvPr>
        </p:nvSpPr>
        <p:spPr>
          <a:solidFill>
            <a:schemeClr val="accent6">
              <a:lumMod val="40000"/>
              <a:lumOff val="60000"/>
            </a:schemeClr>
          </a:solidFill>
        </p:spPr>
        <p:txBody>
          <a:bodyPr>
            <a:normAutofit/>
          </a:bodyPr>
          <a:lstStyle/>
          <a:p>
            <a:pPr marL="0" indent="0">
              <a:buNone/>
            </a:pPr>
            <a:r>
              <a:rPr lang="de-DE" dirty="0" smtClean="0"/>
              <a:t>Via mea (Cornelsen)</a:t>
            </a:r>
          </a:p>
          <a:p>
            <a:pPr marL="0" indent="0">
              <a:buNone/>
            </a:pPr>
            <a:endParaRPr lang="de-DE" dirty="0"/>
          </a:p>
          <a:p>
            <a:pPr marL="0" indent="0">
              <a:buNone/>
            </a:pPr>
            <a:r>
              <a:rPr lang="de-DE" dirty="0"/>
              <a:t>1. </a:t>
            </a:r>
            <a:r>
              <a:rPr lang="de-DE" dirty="0" err="1"/>
              <a:t>Lernjahr</a:t>
            </a:r>
            <a:endParaRPr lang="de-DE" dirty="0"/>
          </a:p>
          <a:p>
            <a:pPr marL="0" indent="0">
              <a:buNone/>
            </a:pPr>
            <a:r>
              <a:rPr lang="de-DE" dirty="0" smtClean="0"/>
              <a:t/>
            </a:r>
            <a:br>
              <a:rPr lang="de-DE" dirty="0" smtClean="0"/>
            </a:br>
            <a:r>
              <a:rPr lang="de-DE" dirty="0" smtClean="0"/>
              <a:t>Lektionen 11-13: „Rom und die Provinzen“</a:t>
            </a:r>
            <a:br>
              <a:rPr lang="de-DE" dirty="0" smtClean="0"/>
            </a:br>
            <a:endParaRPr lang="de-DE" dirty="0" smtClean="0"/>
          </a:p>
          <a:p>
            <a:pPr marL="0" indent="0">
              <a:buNone/>
            </a:pPr>
            <a:r>
              <a:rPr lang="de-DE" dirty="0" smtClean="0"/>
              <a:t>Lektion 11: „Ein Brief aus Germanien“</a:t>
            </a:r>
            <a:br>
              <a:rPr lang="de-DE" dirty="0" smtClean="0"/>
            </a:br>
            <a:endParaRPr lang="de-DE" dirty="0" smtClean="0"/>
          </a:p>
        </p:txBody>
      </p:sp>
    </p:spTree>
    <p:extLst>
      <p:ext uri="{BB962C8B-B14F-4D97-AF65-F5344CB8AC3E}">
        <p14:creationId xmlns:p14="http://schemas.microsoft.com/office/powerpoint/2010/main" val="220119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00B0F0"/>
          </a:solidFill>
        </p:spPr>
        <p:txBody>
          <a:bodyPr/>
          <a:lstStyle/>
          <a:p>
            <a:r>
              <a:rPr lang="de-DE" dirty="0" smtClean="0"/>
              <a:t>Text: Ein </a:t>
            </a:r>
            <a:r>
              <a:rPr lang="de-DE" dirty="0"/>
              <a:t>B</a:t>
            </a:r>
            <a:r>
              <a:rPr lang="de-DE" dirty="0" smtClean="0"/>
              <a:t>rief aus Germanien</a:t>
            </a:r>
            <a:endParaRPr lang="de-DE" dirty="0"/>
          </a:p>
        </p:txBody>
      </p:sp>
      <p:sp>
        <p:nvSpPr>
          <p:cNvPr id="3" name="Inhaltsplatzhalter 2"/>
          <p:cNvSpPr>
            <a:spLocks noGrp="1"/>
          </p:cNvSpPr>
          <p:nvPr>
            <p:ph idx="1"/>
          </p:nvPr>
        </p:nvSpPr>
        <p:spPr>
          <a:xfrm>
            <a:off x="551159" y="1556792"/>
            <a:ext cx="8229600" cy="4525963"/>
          </a:xfrm>
          <a:solidFill>
            <a:schemeClr val="accent1">
              <a:lumMod val="20000"/>
              <a:lumOff val="80000"/>
            </a:schemeClr>
          </a:solidFill>
        </p:spPr>
        <p:txBody>
          <a:bodyPr>
            <a:normAutofit/>
          </a:bodyPr>
          <a:lstStyle/>
          <a:p>
            <a:pPr marL="0" indent="0">
              <a:buNone/>
            </a:pPr>
            <a:r>
              <a:rPr lang="de-DE" sz="2200" dirty="0" smtClean="0"/>
              <a:t>Übersetzung Zeile 15-21: </a:t>
            </a:r>
          </a:p>
          <a:p>
            <a:pPr marL="0" indent="0">
              <a:buNone/>
            </a:pPr>
            <a:r>
              <a:rPr lang="de-DE" sz="2200" dirty="0" smtClean="0"/>
              <a:t>Was ist am Verhalten des </a:t>
            </a:r>
            <a:r>
              <a:rPr lang="de-DE" sz="2200" dirty="0" err="1" smtClean="0"/>
              <a:t>Varus</a:t>
            </a:r>
            <a:r>
              <a:rPr lang="de-DE" sz="2200" dirty="0" smtClean="0"/>
              <a:t> problematisch?</a:t>
            </a:r>
          </a:p>
          <a:p>
            <a:pPr marL="0" indent="0">
              <a:buNone/>
            </a:pPr>
            <a:endParaRPr lang="de-DE" sz="2200" dirty="0"/>
          </a:p>
          <a:p>
            <a:pPr marL="0" indent="0">
              <a:buNone/>
            </a:pPr>
            <a:endParaRPr lang="de-DE" sz="2200" dirty="0" smtClean="0"/>
          </a:p>
          <a:p>
            <a:pPr marL="0" indent="0">
              <a:buNone/>
            </a:pPr>
            <a:endParaRPr lang="de-DE" sz="2200" dirty="0" smtClean="0"/>
          </a:p>
          <a:p>
            <a:pPr marL="0" indent="0">
              <a:buNone/>
            </a:pPr>
            <a:endParaRPr lang="de-DE" sz="2200" dirty="0" smtClean="0"/>
          </a:p>
          <a:p>
            <a:pPr marL="0" indent="0">
              <a:buNone/>
            </a:pPr>
            <a:r>
              <a:rPr lang="de-DE" sz="2200" dirty="0" smtClean="0"/>
              <a:t>Was wird vorher schon über sein Verhalten ausgesagt?</a:t>
            </a:r>
          </a:p>
        </p:txBody>
      </p:sp>
      <p:sp>
        <p:nvSpPr>
          <p:cNvPr id="4" name="Rechteck 3"/>
          <p:cNvSpPr/>
          <p:nvPr/>
        </p:nvSpPr>
        <p:spPr>
          <a:xfrm>
            <a:off x="744064" y="2564904"/>
            <a:ext cx="7848872" cy="9144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i="1" dirty="0" smtClean="0"/>
          </a:p>
          <a:p>
            <a:r>
              <a:rPr lang="de-DE" i="1" dirty="0" err="1" smtClean="0">
                <a:solidFill>
                  <a:schemeClr val="tx1"/>
                </a:solidFill>
              </a:rPr>
              <a:t>leges</a:t>
            </a:r>
            <a:r>
              <a:rPr lang="de-DE" i="1" dirty="0" smtClean="0">
                <a:solidFill>
                  <a:schemeClr val="tx1"/>
                </a:solidFill>
              </a:rPr>
              <a:t> </a:t>
            </a:r>
            <a:r>
              <a:rPr lang="de-DE" i="1" dirty="0" err="1">
                <a:solidFill>
                  <a:schemeClr val="tx1"/>
                </a:solidFill>
              </a:rPr>
              <a:t>suas</a:t>
            </a:r>
            <a:r>
              <a:rPr lang="de-DE" i="1" dirty="0">
                <a:solidFill>
                  <a:schemeClr val="tx1"/>
                </a:solidFill>
              </a:rPr>
              <a:t>, </a:t>
            </a:r>
            <a:r>
              <a:rPr lang="de-DE" i="1" dirty="0" err="1">
                <a:solidFill>
                  <a:schemeClr val="tx1"/>
                </a:solidFill>
              </a:rPr>
              <a:t>quae</a:t>
            </a:r>
            <a:r>
              <a:rPr lang="de-DE" i="1" dirty="0">
                <a:solidFill>
                  <a:schemeClr val="tx1"/>
                </a:solidFill>
              </a:rPr>
              <a:t> </a:t>
            </a:r>
            <a:r>
              <a:rPr lang="de-DE" i="1" dirty="0" err="1">
                <a:solidFill>
                  <a:schemeClr val="tx1"/>
                </a:solidFill>
              </a:rPr>
              <a:t>mores</a:t>
            </a:r>
            <a:r>
              <a:rPr lang="de-DE" i="1" dirty="0">
                <a:solidFill>
                  <a:schemeClr val="tx1"/>
                </a:solidFill>
              </a:rPr>
              <a:t> </a:t>
            </a:r>
            <a:r>
              <a:rPr lang="de-DE" i="1" dirty="0" err="1">
                <a:solidFill>
                  <a:schemeClr val="tx1"/>
                </a:solidFill>
              </a:rPr>
              <a:t>Germanorum</a:t>
            </a:r>
            <a:r>
              <a:rPr lang="de-DE" i="1" dirty="0">
                <a:solidFill>
                  <a:schemeClr val="tx1"/>
                </a:solidFill>
              </a:rPr>
              <a:t> </a:t>
            </a:r>
            <a:r>
              <a:rPr lang="de-DE" i="1" dirty="0" err="1">
                <a:solidFill>
                  <a:schemeClr val="tx1"/>
                </a:solidFill>
              </a:rPr>
              <a:t>neglegunt</a:t>
            </a:r>
            <a:r>
              <a:rPr lang="de-DE" i="1" dirty="0">
                <a:solidFill>
                  <a:schemeClr val="tx1"/>
                </a:solidFill>
              </a:rPr>
              <a:t>, </a:t>
            </a:r>
            <a:r>
              <a:rPr lang="de-DE" i="1" dirty="0" err="1">
                <a:solidFill>
                  <a:schemeClr val="tx1"/>
                </a:solidFill>
              </a:rPr>
              <a:t>Germanis</a:t>
            </a:r>
            <a:r>
              <a:rPr lang="de-DE" i="1" dirty="0">
                <a:solidFill>
                  <a:schemeClr val="tx1"/>
                </a:solidFill>
              </a:rPr>
              <a:t> </a:t>
            </a:r>
            <a:r>
              <a:rPr lang="de-DE" i="1" dirty="0" err="1">
                <a:solidFill>
                  <a:schemeClr val="tx1"/>
                </a:solidFill>
              </a:rPr>
              <a:t>dedit</a:t>
            </a:r>
            <a:r>
              <a:rPr lang="de-DE" i="1" dirty="0">
                <a:solidFill>
                  <a:schemeClr val="tx1"/>
                </a:solidFill>
              </a:rPr>
              <a:t/>
            </a:r>
            <a:br>
              <a:rPr lang="de-DE" i="1" dirty="0">
                <a:solidFill>
                  <a:schemeClr val="tx1"/>
                </a:solidFill>
              </a:rPr>
            </a:br>
            <a:r>
              <a:rPr lang="de-DE" i="1" dirty="0">
                <a:solidFill>
                  <a:schemeClr val="tx1"/>
                </a:solidFill>
              </a:rPr>
              <a:t/>
            </a:r>
            <a:br>
              <a:rPr lang="de-DE" i="1" dirty="0">
                <a:solidFill>
                  <a:schemeClr val="tx1"/>
                </a:solidFill>
              </a:rPr>
            </a:br>
            <a:endParaRPr lang="de-DE" i="1" dirty="0">
              <a:solidFill>
                <a:schemeClr val="tx1"/>
              </a:solidFill>
            </a:endParaRPr>
          </a:p>
        </p:txBody>
      </p:sp>
      <p:sp>
        <p:nvSpPr>
          <p:cNvPr id="5" name="Rechteck 4"/>
          <p:cNvSpPr/>
          <p:nvPr/>
        </p:nvSpPr>
        <p:spPr>
          <a:xfrm>
            <a:off x="761108" y="4698174"/>
            <a:ext cx="7848872" cy="9144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i="1" dirty="0" err="1">
                <a:solidFill>
                  <a:schemeClr val="tx1"/>
                </a:solidFill>
              </a:rPr>
              <a:t>iussu</a:t>
            </a:r>
            <a:r>
              <a:rPr lang="de-DE" b="1" i="1" dirty="0">
                <a:solidFill>
                  <a:schemeClr val="tx1"/>
                </a:solidFill>
              </a:rPr>
              <a:t> </a:t>
            </a:r>
            <a:r>
              <a:rPr lang="de-DE" b="1" i="1" dirty="0" err="1">
                <a:solidFill>
                  <a:schemeClr val="tx1"/>
                </a:solidFill>
              </a:rPr>
              <a:t>Vari</a:t>
            </a:r>
            <a:r>
              <a:rPr lang="de-DE" b="1" i="1" dirty="0">
                <a:solidFill>
                  <a:schemeClr val="tx1"/>
                </a:solidFill>
              </a:rPr>
              <a:t> </a:t>
            </a:r>
            <a:r>
              <a:rPr lang="de-DE" i="1" dirty="0" err="1">
                <a:solidFill>
                  <a:schemeClr val="tx1"/>
                </a:solidFill>
              </a:rPr>
              <a:t>feminae</a:t>
            </a:r>
            <a:r>
              <a:rPr lang="de-DE" i="1" dirty="0">
                <a:solidFill>
                  <a:schemeClr val="tx1"/>
                </a:solidFill>
              </a:rPr>
              <a:t> </a:t>
            </a:r>
            <a:r>
              <a:rPr lang="de-DE" i="1" dirty="0" err="1">
                <a:solidFill>
                  <a:schemeClr val="tx1"/>
                </a:solidFill>
              </a:rPr>
              <a:t>atque</a:t>
            </a:r>
            <a:r>
              <a:rPr lang="de-DE" i="1" dirty="0">
                <a:solidFill>
                  <a:schemeClr val="tx1"/>
                </a:solidFill>
              </a:rPr>
              <a:t> </a:t>
            </a:r>
            <a:r>
              <a:rPr lang="de-DE" i="1" dirty="0" err="1">
                <a:solidFill>
                  <a:schemeClr val="tx1"/>
                </a:solidFill>
              </a:rPr>
              <a:t>liberi</a:t>
            </a:r>
            <a:r>
              <a:rPr lang="de-DE" i="1" dirty="0">
                <a:solidFill>
                  <a:schemeClr val="tx1"/>
                </a:solidFill>
              </a:rPr>
              <a:t> </a:t>
            </a:r>
            <a:r>
              <a:rPr lang="de-DE" i="1" dirty="0" err="1">
                <a:solidFill>
                  <a:schemeClr val="tx1"/>
                </a:solidFill>
              </a:rPr>
              <a:t>capti</a:t>
            </a:r>
            <a:r>
              <a:rPr lang="de-DE" i="1" dirty="0">
                <a:solidFill>
                  <a:schemeClr val="tx1"/>
                </a:solidFill>
              </a:rPr>
              <a:t> et in </a:t>
            </a:r>
            <a:r>
              <a:rPr lang="de-DE" i="1" dirty="0" err="1">
                <a:solidFill>
                  <a:schemeClr val="tx1"/>
                </a:solidFill>
              </a:rPr>
              <a:t>servitutem</a:t>
            </a:r>
            <a:r>
              <a:rPr lang="de-DE" i="1" dirty="0">
                <a:solidFill>
                  <a:schemeClr val="tx1"/>
                </a:solidFill>
              </a:rPr>
              <a:t> </a:t>
            </a:r>
            <a:r>
              <a:rPr lang="de-DE" i="1" dirty="0" err="1">
                <a:solidFill>
                  <a:schemeClr val="tx1"/>
                </a:solidFill>
              </a:rPr>
              <a:t>ducti</a:t>
            </a:r>
            <a:r>
              <a:rPr lang="de-DE" i="1" dirty="0">
                <a:solidFill>
                  <a:schemeClr val="tx1"/>
                </a:solidFill>
              </a:rPr>
              <a:t> </a:t>
            </a:r>
            <a:r>
              <a:rPr lang="de-DE" i="1" dirty="0" err="1">
                <a:solidFill>
                  <a:schemeClr val="tx1"/>
                </a:solidFill>
              </a:rPr>
              <a:t>sunt</a:t>
            </a:r>
            <a:r>
              <a:rPr lang="de-DE" i="1" dirty="0">
                <a:solidFill>
                  <a:schemeClr val="tx1"/>
                </a:solidFill>
              </a:rPr>
              <a:t>  </a:t>
            </a:r>
            <a:br>
              <a:rPr lang="de-DE" i="1" dirty="0">
                <a:solidFill>
                  <a:schemeClr val="tx1"/>
                </a:solidFill>
              </a:rPr>
            </a:br>
            <a:r>
              <a:rPr lang="de-DE" i="1" dirty="0" err="1">
                <a:solidFill>
                  <a:schemeClr val="tx1"/>
                </a:solidFill>
              </a:rPr>
              <a:t>viros</a:t>
            </a:r>
            <a:r>
              <a:rPr lang="de-DE" i="1" dirty="0">
                <a:solidFill>
                  <a:schemeClr val="tx1"/>
                </a:solidFill>
              </a:rPr>
              <a:t> </a:t>
            </a:r>
            <a:r>
              <a:rPr lang="de-DE" i="1" dirty="0" err="1">
                <a:solidFill>
                  <a:schemeClr val="tx1"/>
                </a:solidFill>
              </a:rPr>
              <a:t>etaim</a:t>
            </a:r>
            <a:r>
              <a:rPr lang="de-DE" i="1" dirty="0">
                <a:solidFill>
                  <a:schemeClr val="tx1"/>
                </a:solidFill>
              </a:rPr>
              <a:t> </a:t>
            </a:r>
            <a:r>
              <a:rPr lang="de-DE" b="1" i="1" dirty="0" err="1">
                <a:solidFill>
                  <a:schemeClr val="tx1"/>
                </a:solidFill>
              </a:rPr>
              <a:t>iussu</a:t>
            </a:r>
            <a:r>
              <a:rPr lang="de-DE" b="1" i="1" dirty="0">
                <a:solidFill>
                  <a:schemeClr val="tx1"/>
                </a:solidFill>
              </a:rPr>
              <a:t> </a:t>
            </a:r>
            <a:r>
              <a:rPr lang="de-DE" b="1" i="1" dirty="0" err="1">
                <a:solidFill>
                  <a:schemeClr val="tx1"/>
                </a:solidFill>
              </a:rPr>
              <a:t>Vari</a:t>
            </a:r>
            <a:r>
              <a:rPr lang="de-DE" b="1" i="1" dirty="0">
                <a:solidFill>
                  <a:schemeClr val="tx1"/>
                </a:solidFill>
              </a:rPr>
              <a:t> </a:t>
            </a:r>
            <a:r>
              <a:rPr lang="de-DE" i="1" dirty="0" err="1">
                <a:solidFill>
                  <a:schemeClr val="tx1"/>
                </a:solidFill>
              </a:rPr>
              <a:t>necatos</a:t>
            </a:r>
            <a:r>
              <a:rPr lang="de-DE" i="1" dirty="0">
                <a:solidFill>
                  <a:schemeClr val="tx1"/>
                </a:solidFill>
              </a:rPr>
              <a:t> esse (</a:t>
            </a:r>
            <a:r>
              <a:rPr lang="de-DE" i="1" dirty="0" err="1">
                <a:solidFill>
                  <a:schemeClr val="tx1"/>
                </a:solidFill>
              </a:rPr>
              <a:t>audiebam</a:t>
            </a:r>
            <a:r>
              <a:rPr lang="de-DE" i="1" dirty="0">
                <a:solidFill>
                  <a:schemeClr val="tx1"/>
                </a:solidFill>
              </a:rPr>
              <a:t>) </a:t>
            </a:r>
            <a:br>
              <a:rPr lang="de-DE" i="1" dirty="0">
                <a:solidFill>
                  <a:schemeClr val="tx1"/>
                </a:solidFill>
              </a:rPr>
            </a:br>
            <a:r>
              <a:rPr lang="de-DE" i="1" dirty="0" err="1">
                <a:solidFill>
                  <a:schemeClr val="tx1"/>
                </a:solidFill>
              </a:rPr>
              <a:t>crudelitas</a:t>
            </a:r>
            <a:r>
              <a:rPr lang="de-DE" i="1" dirty="0">
                <a:solidFill>
                  <a:schemeClr val="tx1"/>
                </a:solidFill>
              </a:rPr>
              <a:t> … </a:t>
            </a:r>
            <a:r>
              <a:rPr lang="de-DE" b="1" i="1" dirty="0" err="1">
                <a:solidFill>
                  <a:schemeClr val="tx1"/>
                </a:solidFill>
              </a:rPr>
              <a:t>Vari</a:t>
            </a:r>
            <a:endParaRPr lang="de-DE" b="1" i="1" dirty="0">
              <a:solidFill>
                <a:schemeClr val="tx1"/>
              </a:solidFill>
            </a:endParaRPr>
          </a:p>
        </p:txBody>
      </p:sp>
    </p:spTree>
    <p:extLst>
      <p:ext uri="{BB962C8B-B14F-4D97-AF65-F5344CB8AC3E}">
        <p14:creationId xmlns:p14="http://schemas.microsoft.com/office/powerpoint/2010/main" val="2296539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4">
              <a:lumMod val="60000"/>
              <a:lumOff val="40000"/>
            </a:schemeClr>
          </a:solidFill>
        </p:spPr>
        <p:txBody>
          <a:bodyPr/>
          <a:lstStyle/>
          <a:p>
            <a:r>
              <a:rPr lang="de-DE" dirty="0" smtClean="0"/>
              <a:t>Überlege….</a:t>
            </a:r>
            <a:endParaRPr lang="de-DE" dirty="0"/>
          </a:p>
        </p:txBody>
      </p:sp>
      <p:sp>
        <p:nvSpPr>
          <p:cNvPr id="3" name="Inhaltsplatzhalter 2"/>
          <p:cNvSpPr>
            <a:spLocks noGrp="1"/>
          </p:cNvSpPr>
          <p:nvPr>
            <p:ph idx="1"/>
          </p:nvPr>
        </p:nvSpPr>
        <p:spPr>
          <a:solidFill>
            <a:schemeClr val="accent4">
              <a:lumMod val="20000"/>
              <a:lumOff val="80000"/>
            </a:schemeClr>
          </a:solidFill>
        </p:spPr>
        <p:txBody>
          <a:bodyPr>
            <a:normAutofit/>
          </a:bodyPr>
          <a:lstStyle/>
          <a:p>
            <a:pPr marL="0" indent="0">
              <a:buNone/>
            </a:pPr>
            <a:r>
              <a:rPr lang="de-DE" sz="2400" i="1" dirty="0" smtClean="0"/>
              <a:t>Zeile 15:</a:t>
            </a:r>
          </a:p>
          <a:p>
            <a:pPr marL="0" indent="0">
              <a:buNone/>
            </a:pPr>
            <a:endParaRPr lang="de-DE" dirty="0"/>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a:p>
            <a:pPr marL="0" indent="0">
              <a:buNone/>
            </a:pPr>
            <a:endParaRPr lang="de-DE" dirty="0" smtClean="0"/>
          </a:p>
          <a:p>
            <a:pPr marL="0" indent="0">
              <a:buNone/>
            </a:pPr>
            <a:r>
              <a:rPr lang="de-DE" sz="2400" dirty="0" smtClean="0"/>
              <a:t>Was könnte damit gemeint sein?</a:t>
            </a:r>
            <a:endParaRPr lang="de-DE" sz="2400" dirty="0"/>
          </a:p>
        </p:txBody>
      </p:sp>
      <p:sp>
        <p:nvSpPr>
          <p:cNvPr id="5" name="Fensterinhalt vertikal verschieben 4"/>
          <p:cNvSpPr/>
          <p:nvPr/>
        </p:nvSpPr>
        <p:spPr>
          <a:xfrm>
            <a:off x="3202295" y="2060848"/>
            <a:ext cx="2592288" cy="2943200"/>
          </a:xfrm>
          <a:prstGeom prst="verticalScroll">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i="1" dirty="0">
                <a:solidFill>
                  <a:schemeClr val="tx1"/>
                </a:solidFill>
              </a:rPr>
              <a:t>Pax </a:t>
            </a:r>
            <a:r>
              <a:rPr lang="de-DE" sz="2000" b="1" i="1" dirty="0" err="1">
                <a:solidFill>
                  <a:schemeClr val="tx1"/>
                </a:solidFill>
              </a:rPr>
              <a:t>quamquam</a:t>
            </a:r>
            <a:r>
              <a:rPr lang="de-DE" sz="2000" b="1" i="1" dirty="0">
                <a:solidFill>
                  <a:schemeClr val="tx1"/>
                </a:solidFill>
              </a:rPr>
              <a:t> a </a:t>
            </a:r>
            <a:r>
              <a:rPr lang="de-DE" sz="2000" b="1" i="1" dirty="0" err="1">
                <a:solidFill>
                  <a:schemeClr val="tx1"/>
                </a:solidFill>
              </a:rPr>
              <a:t>principe</a:t>
            </a:r>
            <a:r>
              <a:rPr lang="de-DE" sz="2000" b="1" i="1" dirty="0">
                <a:solidFill>
                  <a:schemeClr val="tx1"/>
                </a:solidFill>
              </a:rPr>
              <a:t> </a:t>
            </a:r>
            <a:r>
              <a:rPr lang="de-DE" sz="2000" b="1" i="1" dirty="0" err="1">
                <a:solidFill>
                  <a:schemeClr val="tx1"/>
                </a:solidFill>
              </a:rPr>
              <a:t>nuntiata</a:t>
            </a:r>
            <a:r>
              <a:rPr lang="de-DE" sz="2000" b="1" i="1" dirty="0">
                <a:solidFill>
                  <a:schemeClr val="tx1"/>
                </a:solidFill>
              </a:rPr>
              <a:t> </a:t>
            </a:r>
            <a:r>
              <a:rPr lang="de-DE" sz="2000" b="1" i="1" dirty="0" err="1">
                <a:solidFill>
                  <a:schemeClr val="tx1"/>
                </a:solidFill>
              </a:rPr>
              <a:t>est</a:t>
            </a:r>
            <a:r>
              <a:rPr lang="de-DE" sz="2000" b="1" i="1" dirty="0">
                <a:solidFill>
                  <a:schemeClr val="tx1"/>
                </a:solidFill>
              </a:rPr>
              <a:t>,</a:t>
            </a:r>
            <a:br>
              <a:rPr lang="de-DE" sz="2000" b="1" i="1" dirty="0">
                <a:solidFill>
                  <a:schemeClr val="tx1"/>
                </a:solidFill>
              </a:rPr>
            </a:br>
            <a:r>
              <a:rPr lang="de-DE" sz="2000" b="1" i="1" dirty="0">
                <a:solidFill>
                  <a:schemeClr val="tx1"/>
                </a:solidFill>
              </a:rPr>
              <a:t>in Germania </a:t>
            </a:r>
            <a:r>
              <a:rPr lang="de-DE" sz="2000" b="1" i="1" dirty="0" err="1">
                <a:solidFill>
                  <a:schemeClr val="tx1"/>
                </a:solidFill>
              </a:rPr>
              <a:t>pax</a:t>
            </a:r>
            <a:r>
              <a:rPr lang="de-DE" sz="2000" b="1" i="1" dirty="0">
                <a:solidFill>
                  <a:schemeClr val="tx1"/>
                </a:solidFill>
              </a:rPr>
              <a:t> non </a:t>
            </a:r>
            <a:r>
              <a:rPr lang="de-DE" sz="2000" b="1" i="1" dirty="0" err="1">
                <a:solidFill>
                  <a:schemeClr val="tx1"/>
                </a:solidFill>
              </a:rPr>
              <a:t>est.</a:t>
            </a:r>
            <a:endParaRPr lang="de-DE" sz="2000" b="1" i="1" dirty="0">
              <a:solidFill>
                <a:schemeClr val="tx1"/>
              </a:solidFill>
            </a:endParaRPr>
          </a:p>
        </p:txBody>
      </p:sp>
    </p:spTree>
    <p:extLst>
      <p:ext uri="{BB962C8B-B14F-4D97-AF65-F5344CB8AC3E}">
        <p14:creationId xmlns:p14="http://schemas.microsoft.com/office/powerpoint/2010/main" val="299471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solidFill>
            <a:schemeClr val="accent4">
              <a:lumMod val="40000"/>
              <a:lumOff val="60000"/>
            </a:schemeClr>
          </a:solidFill>
        </p:spPr>
        <p:txBody>
          <a:bodyPr/>
          <a:lstStyle/>
          <a:p>
            <a:r>
              <a:rPr lang="de-DE" dirty="0" smtClean="0"/>
              <a:t>Überlege…</a:t>
            </a:r>
            <a:endParaRPr lang="de-DE" dirty="0"/>
          </a:p>
        </p:txBody>
      </p:sp>
      <p:sp>
        <p:nvSpPr>
          <p:cNvPr id="5" name="Inhaltsplatzhalter 4"/>
          <p:cNvSpPr>
            <a:spLocks noGrp="1"/>
          </p:cNvSpPr>
          <p:nvPr>
            <p:ph idx="1"/>
          </p:nvPr>
        </p:nvSpPr>
        <p:spPr>
          <a:solidFill>
            <a:schemeClr val="accent4">
              <a:lumMod val="20000"/>
              <a:lumOff val="80000"/>
            </a:schemeClr>
          </a:solidFill>
        </p:spPr>
        <p:txBody>
          <a:bodyPr/>
          <a:lstStyle/>
          <a:p>
            <a:pPr marL="0" indent="0">
              <a:buNone/>
            </a:pPr>
            <a:endParaRPr lang="de-DE" dirty="0" smtClean="0"/>
          </a:p>
          <a:p>
            <a:pPr marL="0" indent="0">
              <a:buNone/>
            </a:pPr>
            <a:endParaRPr lang="de-DE" dirty="0" smtClean="0"/>
          </a:p>
          <a:p>
            <a:pPr marL="0" indent="0">
              <a:buNone/>
            </a:pPr>
            <a:endParaRPr lang="de-DE" dirty="0"/>
          </a:p>
          <a:p>
            <a:pPr marL="0" indent="0">
              <a:buNone/>
            </a:pPr>
            <a:endParaRPr lang="de-DE" dirty="0"/>
          </a:p>
          <a:p>
            <a:pPr marL="0" indent="0">
              <a:buNone/>
            </a:pPr>
            <a:r>
              <a:rPr lang="de-DE" sz="2400" dirty="0" smtClean="0"/>
              <a:t>Das lateinische Wort „</a:t>
            </a:r>
            <a:r>
              <a:rPr lang="de-DE" sz="2400" i="1" dirty="0" err="1" smtClean="0"/>
              <a:t>pacare</a:t>
            </a:r>
            <a:r>
              <a:rPr lang="de-DE" sz="2400" dirty="0" smtClean="0"/>
              <a:t>“ bedeutet „unterwerfen“.</a:t>
            </a:r>
          </a:p>
          <a:p>
            <a:pPr marL="0" indent="0">
              <a:buNone/>
            </a:pPr>
            <a:r>
              <a:rPr lang="de-DE" sz="2400" dirty="0" smtClean="0"/>
              <a:t>Erkläre die Entstehung des Wortes.</a:t>
            </a:r>
          </a:p>
          <a:p>
            <a:pPr marL="0" indent="0">
              <a:buNone/>
            </a:pPr>
            <a:r>
              <a:rPr lang="de-DE" sz="2400" dirty="0" smtClean="0"/>
              <a:t>Aus wessen Sicht wird es gebraucht?</a:t>
            </a:r>
          </a:p>
          <a:p>
            <a:pPr marL="0" indent="0">
              <a:buNone/>
            </a:pPr>
            <a:r>
              <a:rPr lang="de-DE" sz="2400" dirty="0" smtClean="0"/>
              <a:t>Was meinst du nach der Lektüre des </a:t>
            </a:r>
            <a:r>
              <a:rPr lang="de-DE" sz="2400" dirty="0"/>
              <a:t>B</a:t>
            </a:r>
            <a:r>
              <a:rPr lang="de-DE" sz="2400" dirty="0" smtClean="0"/>
              <a:t>riefes dazu?</a:t>
            </a:r>
            <a:endParaRPr lang="de-DE" sz="2400" dirty="0"/>
          </a:p>
        </p:txBody>
      </p:sp>
      <p:sp>
        <p:nvSpPr>
          <p:cNvPr id="2" name="Fensterinhalt vertikal verschieben 1"/>
          <p:cNvSpPr/>
          <p:nvPr/>
        </p:nvSpPr>
        <p:spPr>
          <a:xfrm>
            <a:off x="3275856" y="1844824"/>
            <a:ext cx="2448272" cy="1723628"/>
          </a:xfrm>
          <a:prstGeom prst="verticalScroll">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err="1" smtClean="0">
                <a:solidFill>
                  <a:schemeClr val="tx1"/>
                </a:solidFill>
              </a:rPr>
              <a:t>pacare</a:t>
            </a:r>
            <a:endParaRPr lang="de-DE" sz="3200" b="1" dirty="0">
              <a:solidFill>
                <a:schemeClr val="tx1"/>
              </a:solidFill>
            </a:endParaRPr>
          </a:p>
        </p:txBody>
      </p:sp>
    </p:spTree>
    <p:extLst>
      <p:ext uri="{BB962C8B-B14F-4D97-AF65-F5344CB8AC3E}">
        <p14:creationId xmlns:p14="http://schemas.microsoft.com/office/powerpoint/2010/main" val="326754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solidFill>
            <a:srgbClr val="92D050"/>
          </a:solidFill>
        </p:spPr>
        <p:txBody>
          <a:bodyPr/>
          <a:lstStyle/>
          <a:p>
            <a:r>
              <a:rPr lang="de-DE" dirty="0" smtClean="0"/>
              <a:t>Was denkt wohl….?</a:t>
            </a:r>
            <a:endParaRPr lang="de-DE" dirty="0"/>
          </a:p>
        </p:txBody>
      </p:sp>
      <p:sp>
        <p:nvSpPr>
          <p:cNvPr id="5" name="Inhaltsplatzhalter 4"/>
          <p:cNvSpPr>
            <a:spLocks noGrp="1"/>
          </p:cNvSpPr>
          <p:nvPr>
            <p:ph idx="1"/>
          </p:nvPr>
        </p:nvSpPr>
        <p:spPr>
          <a:solidFill>
            <a:schemeClr val="accent3">
              <a:lumMod val="20000"/>
              <a:lumOff val="80000"/>
            </a:schemeClr>
          </a:solidFill>
        </p:spPr>
        <p:txBody>
          <a:bodyPr>
            <a:normAutofit/>
          </a:bodyPr>
          <a:lstStyle/>
          <a:p>
            <a:pPr marL="0" indent="0">
              <a:buNone/>
            </a:pPr>
            <a:r>
              <a:rPr lang="de-DE" sz="2400" b="1" dirty="0" err="1" smtClean="0"/>
              <a:t>Rufus</a:t>
            </a:r>
            <a:r>
              <a:rPr lang="de-DE" sz="2400" b="1" dirty="0" smtClean="0"/>
              <a:t>‘ Onkel </a:t>
            </a:r>
            <a:r>
              <a:rPr lang="de-DE" sz="2400" b="1" dirty="0" err="1" smtClean="0"/>
              <a:t>Arnulfus</a:t>
            </a:r>
            <a:r>
              <a:rPr lang="de-DE" sz="2400" b="1" dirty="0" smtClean="0"/>
              <a:t> </a:t>
            </a:r>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a:p>
            <a:pPr marL="0" indent="0">
              <a:buNone/>
            </a:pPr>
            <a:endParaRPr lang="de-DE" dirty="0" smtClean="0"/>
          </a:p>
        </p:txBody>
      </p:sp>
      <p:sp>
        <p:nvSpPr>
          <p:cNvPr id="2" name="Rahmen 1"/>
          <p:cNvSpPr/>
          <p:nvPr/>
        </p:nvSpPr>
        <p:spPr>
          <a:xfrm>
            <a:off x="611560" y="2348880"/>
            <a:ext cx="5544616" cy="2304256"/>
          </a:xfrm>
          <a:prstGeom prst="bevel">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Er lebt noch immer in dem Dorf, </a:t>
            </a:r>
            <a:br>
              <a:rPr lang="de-DE" dirty="0">
                <a:solidFill>
                  <a:schemeClr val="tx1"/>
                </a:solidFill>
              </a:rPr>
            </a:br>
            <a:r>
              <a:rPr lang="de-DE" dirty="0">
                <a:solidFill>
                  <a:schemeClr val="tx1"/>
                </a:solidFill>
              </a:rPr>
              <a:t>aus dem auch </a:t>
            </a:r>
            <a:r>
              <a:rPr lang="de-DE" dirty="0" err="1">
                <a:solidFill>
                  <a:schemeClr val="tx1"/>
                </a:solidFill>
              </a:rPr>
              <a:t>Rufus</a:t>
            </a:r>
            <a:r>
              <a:rPr lang="de-DE" dirty="0">
                <a:solidFill>
                  <a:schemeClr val="tx1"/>
                </a:solidFill>
              </a:rPr>
              <a:t> stammt. </a:t>
            </a:r>
            <a:br>
              <a:rPr lang="de-DE" dirty="0">
                <a:solidFill>
                  <a:schemeClr val="tx1"/>
                </a:solidFill>
              </a:rPr>
            </a:br>
            <a:r>
              <a:rPr lang="de-DE" dirty="0">
                <a:solidFill>
                  <a:schemeClr val="tx1"/>
                </a:solidFill>
              </a:rPr>
              <a:t>Als nun sein Neffe als römischer Soldat zurückkehrt, macht </a:t>
            </a:r>
            <a:r>
              <a:rPr lang="de-DE" dirty="0" err="1">
                <a:solidFill>
                  <a:schemeClr val="tx1"/>
                </a:solidFill>
              </a:rPr>
              <a:t>Arnulfus</a:t>
            </a:r>
            <a:r>
              <a:rPr lang="de-DE" dirty="0">
                <a:solidFill>
                  <a:schemeClr val="tx1"/>
                </a:solidFill>
              </a:rPr>
              <a:t> ihm bittere Vorwürfe. </a:t>
            </a:r>
          </a:p>
        </p:txBody>
      </p:sp>
      <p:sp>
        <p:nvSpPr>
          <p:cNvPr id="3" name="Gefaltete Ecke 2"/>
          <p:cNvSpPr/>
          <p:nvPr/>
        </p:nvSpPr>
        <p:spPr>
          <a:xfrm>
            <a:off x="611560" y="5029084"/>
            <a:ext cx="6264696" cy="914400"/>
          </a:xfrm>
          <a:prstGeom prst="foldedCorner">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solidFill>
                  <a:schemeClr val="tx1"/>
                </a:solidFill>
              </a:rPr>
              <a:t>Verfasse ein Gespräch zwischen </a:t>
            </a:r>
            <a:r>
              <a:rPr lang="de-DE" b="1" dirty="0" err="1">
                <a:solidFill>
                  <a:schemeClr val="tx1"/>
                </a:solidFill>
              </a:rPr>
              <a:t>Rufus</a:t>
            </a:r>
            <a:r>
              <a:rPr lang="de-DE" b="1" dirty="0">
                <a:solidFill>
                  <a:schemeClr val="tx1"/>
                </a:solidFill>
              </a:rPr>
              <a:t> und seinem Onkel.</a:t>
            </a:r>
          </a:p>
        </p:txBody>
      </p:sp>
    </p:spTree>
    <p:extLst>
      <p:ext uri="{BB962C8B-B14F-4D97-AF65-F5344CB8AC3E}">
        <p14:creationId xmlns:p14="http://schemas.microsoft.com/office/powerpoint/2010/main" val="346296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92D050"/>
          </a:solidFill>
        </p:spPr>
        <p:txBody>
          <a:bodyPr/>
          <a:lstStyle/>
          <a:p>
            <a:r>
              <a:rPr lang="de-DE" dirty="0" smtClean="0"/>
              <a:t>Was denkt wohl…?</a:t>
            </a:r>
            <a:endParaRPr lang="de-DE" dirty="0"/>
          </a:p>
        </p:txBody>
      </p:sp>
      <p:sp>
        <p:nvSpPr>
          <p:cNvPr id="3" name="Inhaltsplatzhalter 2"/>
          <p:cNvSpPr>
            <a:spLocks noGrp="1"/>
          </p:cNvSpPr>
          <p:nvPr>
            <p:ph idx="1"/>
          </p:nvPr>
        </p:nvSpPr>
        <p:spPr>
          <a:solidFill>
            <a:schemeClr val="accent3">
              <a:lumMod val="20000"/>
              <a:lumOff val="80000"/>
            </a:schemeClr>
          </a:solidFill>
        </p:spPr>
        <p:txBody>
          <a:bodyPr/>
          <a:lstStyle/>
          <a:p>
            <a:pPr marL="0" indent="0">
              <a:buNone/>
            </a:pPr>
            <a:r>
              <a:rPr lang="de-DE" sz="2400" b="1" dirty="0" err="1" smtClean="0"/>
              <a:t>Rufus</a:t>
            </a:r>
            <a:r>
              <a:rPr lang="de-DE" sz="2400" b="1" dirty="0" smtClean="0"/>
              <a:t>‘ Kommandant </a:t>
            </a:r>
            <a:r>
              <a:rPr lang="de-DE" sz="2400" b="1" dirty="0" err="1" smtClean="0"/>
              <a:t>Publius</a:t>
            </a:r>
            <a:endParaRPr lang="de-DE" sz="2400" b="1" dirty="0" smtClean="0"/>
          </a:p>
          <a:p>
            <a:pPr marL="0" indent="0">
              <a:buNone/>
            </a:pPr>
            <a:endParaRPr lang="de-DE" dirty="0" smtClean="0"/>
          </a:p>
        </p:txBody>
      </p:sp>
      <p:sp>
        <p:nvSpPr>
          <p:cNvPr id="5" name="Rahmen 4"/>
          <p:cNvSpPr/>
          <p:nvPr/>
        </p:nvSpPr>
        <p:spPr>
          <a:xfrm>
            <a:off x="1351791" y="2276872"/>
            <a:ext cx="5544616" cy="2304256"/>
          </a:xfrm>
          <a:prstGeom prst="bevel">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Als </a:t>
            </a:r>
            <a:r>
              <a:rPr lang="de-DE" dirty="0" err="1">
                <a:solidFill>
                  <a:schemeClr val="tx1"/>
                </a:solidFill>
              </a:rPr>
              <a:t>Rufus</a:t>
            </a:r>
            <a:r>
              <a:rPr lang="de-DE" dirty="0">
                <a:solidFill>
                  <a:schemeClr val="tx1"/>
                </a:solidFill>
              </a:rPr>
              <a:t> die Zustände in </a:t>
            </a:r>
            <a:br>
              <a:rPr lang="de-DE" dirty="0">
                <a:solidFill>
                  <a:schemeClr val="tx1"/>
                </a:solidFill>
              </a:rPr>
            </a:br>
            <a:r>
              <a:rPr lang="de-DE" dirty="0">
                <a:solidFill>
                  <a:schemeClr val="tx1"/>
                </a:solidFill>
              </a:rPr>
              <a:t>Germanien aus nächster Nähe erlebt,</a:t>
            </a:r>
            <a:br>
              <a:rPr lang="de-DE" dirty="0">
                <a:solidFill>
                  <a:schemeClr val="tx1"/>
                </a:solidFill>
              </a:rPr>
            </a:br>
            <a:r>
              <a:rPr lang="de-DE" dirty="0" smtClean="0">
                <a:solidFill>
                  <a:schemeClr val="tx1"/>
                </a:solidFill>
              </a:rPr>
              <a:t>berichtet </a:t>
            </a:r>
            <a:r>
              <a:rPr lang="de-DE" dirty="0">
                <a:solidFill>
                  <a:schemeClr val="tx1"/>
                </a:solidFill>
              </a:rPr>
              <a:t>er seinem Kommandanten, dem Römer </a:t>
            </a:r>
            <a:r>
              <a:rPr lang="de-DE" dirty="0" err="1">
                <a:solidFill>
                  <a:schemeClr val="tx1"/>
                </a:solidFill>
              </a:rPr>
              <a:t>Publius</a:t>
            </a:r>
            <a:r>
              <a:rPr lang="de-DE" dirty="0">
                <a:solidFill>
                  <a:schemeClr val="tx1"/>
                </a:solidFill>
              </a:rPr>
              <a:t>, davon. Dieser verteidigt das Verhalten der Römer.</a:t>
            </a:r>
          </a:p>
        </p:txBody>
      </p:sp>
      <p:sp>
        <p:nvSpPr>
          <p:cNvPr id="6" name="Gefaltete Ecke 5"/>
          <p:cNvSpPr/>
          <p:nvPr/>
        </p:nvSpPr>
        <p:spPr>
          <a:xfrm>
            <a:off x="611560" y="5029084"/>
            <a:ext cx="7021204" cy="914400"/>
          </a:xfrm>
          <a:prstGeom prst="foldedCorner">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solidFill>
                  <a:schemeClr val="tx1"/>
                </a:solidFill>
              </a:rPr>
              <a:t>Verfasse ein Gespräch zwischen </a:t>
            </a:r>
            <a:r>
              <a:rPr lang="de-DE" b="1" dirty="0" err="1">
                <a:solidFill>
                  <a:schemeClr val="tx1"/>
                </a:solidFill>
              </a:rPr>
              <a:t>Rufus</a:t>
            </a:r>
            <a:r>
              <a:rPr lang="de-DE" b="1" dirty="0">
                <a:solidFill>
                  <a:schemeClr val="tx1"/>
                </a:solidFill>
              </a:rPr>
              <a:t> und </a:t>
            </a:r>
            <a:r>
              <a:rPr lang="de-DE" b="1" dirty="0" smtClean="0">
                <a:solidFill>
                  <a:schemeClr val="tx1"/>
                </a:solidFill>
              </a:rPr>
              <a:t>seinem Kommandanten.</a:t>
            </a:r>
            <a:endParaRPr lang="de-DE" b="1" dirty="0">
              <a:solidFill>
                <a:schemeClr val="tx1"/>
              </a:solidFill>
            </a:endParaRPr>
          </a:p>
        </p:txBody>
      </p:sp>
    </p:spTree>
    <p:extLst>
      <p:ext uri="{BB962C8B-B14F-4D97-AF65-F5344CB8AC3E}">
        <p14:creationId xmlns:p14="http://schemas.microsoft.com/office/powerpoint/2010/main" val="186048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FF00"/>
          </a:solidFill>
        </p:spPr>
        <p:txBody>
          <a:bodyPr/>
          <a:lstStyle/>
          <a:p>
            <a:r>
              <a:rPr lang="de-DE" dirty="0" smtClean="0"/>
              <a:t>Was meinst du…?</a:t>
            </a:r>
            <a:endParaRPr lang="de-DE" dirty="0"/>
          </a:p>
        </p:txBody>
      </p:sp>
      <p:sp>
        <p:nvSpPr>
          <p:cNvPr id="3" name="Inhaltsplatzhalter 2"/>
          <p:cNvSpPr>
            <a:spLocks noGrp="1"/>
          </p:cNvSpPr>
          <p:nvPr>
            <p:ph idx="1"/>
          </p:nvPr>
        </p:nvSpPr>
        <p:spPr>
          <a:solidFill>
            <a:srgbClr val="FFFFCC"/>
          </a:solidFill>
        </p:spPr>
        <p:txBody>
          <a:bodyPr>
            <a:normAutofit/>
          </a:bodyPr>
          <a:lstStyle/>
          <a:p>
            <a:pPr marL="0" indent="0">
              <a:buNone/>
            </a:pPr>
            <a:r>
              <a:rPr lang="de-DE" sz="2400" dirty="0" smtClean="0"/>
              <a:t>Zwei römische Soldaten unterhalten sich über die Eroberungen der Römer. Einer von ihnen sagt:</a:t>
            </a:r>
          </a:p>
          <a:p>
            <a:pPr marL="0" indent="0">
              <a:buNone/>
            </a:pPr>
            <a:endParaRPr lang="de-DE" dirty="0"/>
          </a:p>
          <a:p>
            <a:pPr marL="0" indent="0">
              <a:buNone/>
            </a:pPr>
            <a:endParaRPr lang="de-DE" dirty="0" smtClean="0"/>
          </a:p>
          <a:p>
            <a:pPr marL="0" indent="0">
              <a:buNone/>
            </a:pPr>
            <a:endParaRPr lang="de-DE" dirty="0"/>
          </a:p>
          <a:p>
            <a:pPr marL="0" indent="0">
              <a:buNone/>
            </a:pPr>
            <a:endParaRPr lang="de-DE" sz="2400" dirty="0" smtClean="0"/>
          </a:p>
          <a:p>
            <a:pPr marL="0" indent="0">
              <a:buNone/>
            </a:pPr>
            <a:endParaRPr lang="de-DE" sz="2400" dirty="0" smtClean="0"/>
          </a:p>
          <a:p>
            <a:pPr marL="0" indent="0">
              <a:buNone/>
            </a:pPr>
            <a:endParaRPr lang="de-DE" sz="2400" dirty="0" smtClean="0"/>
          </a:p>
          <a:p>
            <a:pPr marL="0" indent="0">
              <a:buNone/>
            </a:pPr>
            <a:r>
              <a:rPr lang="de-DE" sz="2400" dirty="0" smtClean="0"/>
              <a:t>Was hältst du von dieser Aussage?</a:t>
            </a:r>
            <a:endParaRPr lang="de-DE" sz="2400" dirty="0"/>
          </a:p>
        </p:txBody>
      </p:sp>
      <p:sp>
        <p:nvSpPr>
          <p:cNvPr id="5" name="Ovale Legende 4"/>
          <p:cNvSpPr/>
          <p:nvPr/>
        </p:nvSpPr>
        <p:spPr>
          <a:xfrm>
            <a:off x="1691680" y="2708920"/>
            <a:ext cx="4032448" cy="2088232"/>
          </a:xfrm>
          <a:prstGeom prst="wedgeEllipseCallout">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i="1" dirty="0" smtClean="0">
                <a:solidFill>
                  <a:schemeClr val="tx1"/>
                </a:solidFill>
              </a:rPr>
              <a:t>„Romani </a:t>
            </a:r>
            <a:r>
              <a:rPr lang="de-DE" sz="2000" i="1" dirty="0" err="1">
                <a:solidFill>
                  <a:schemeClr val="tx1"/>
                </a:solidFill>
              </a:rPr>
              <a:t>cunctis</a:t>
            </a:r>
            <a:r>
              <a:rPr lang="de-DE" sz="2000" i="1" dirty="0">
                <a:solidFill>
                  <a:schemeClr val="tx1"/>
                </a:solidFill>
              </a:rPr>
              <a:t> </a:t>
            </a:r>
            <a:r>
              <a:rPr lang="de-DE" sz="2000" i="1" dirty="0" err="1">
                <a:solidFill>
                  <a:schemeClr val="tx1"/>
                </a:solidFill>
              </a:rPr>
              <a:t>populis</a:t>
            </a:r>
            <a:r>
              <a:rPr lang="de-DE" sz="2000" i="1" dirty="0">
                <a:solidFill>
                  <a:schemeClr val="tx1"/>
                </a:solidFill>
              </a:rPr>
              <a:t> </a:t>
            </a:r>
            <a:br>
              <a:rPr lang="de-DE" sz="2000" i="1" dirty="0">
                <a:solidFill>
                  <a:schemeClr val="tx1"/>
                </a:solidFill>
              </a:rPr>
            </a:br>
            <a:r>
              <a:rPr lang="de-DE" sz="2000" i="1" dirty="0" err="1">
                <a:solidFill>
                  <a:schemeClr val="tx1"/>
                </a:solidFill>
              </a:rPr>
              <a:t>pacem</a:t>
            </a:r>
            <a:r>
              <a:rPr lang="de-DE" sz="2000" i="1" dirty="0">
                <a:solidFill>
                  <a:schemeClr val="tx1"/>
                </a:solidFill>
              </a:rPr>
              <a:t> et </a:t>
            </a:r>
            <a:r>
              <a:rPr lang="de-DE" sz="2000" i="1" dirty="0" err="1" smtClean="0">
                <a:solidFill>
                  <a:schemeClr val="tx1"/>
                </a:solidFill>
              </a:rPr>
              <a:t>morem</a:t>
            </a:r>
            <a:r>
              <a:rPr lang="de-DE" sz="2000" i="1" dirty="0" smtClean="0">
                <a:solidFill>
                  <a:schemeClr val="tx1"/>
                </a:solidFill>
              </a:rPr>
              <a:t> Romanum </a:t>
            </a:r>
            <a:r>
              <a:rPr lang="de-DE" sz="2000" i="1" dirty="0">
                <a:solidFill>
                  <a:schemeClr val="tx1"/>
                </a:solidFill>
              </a:rPr>
              <a:t>et </a:t>
            </a:r>
            <a:r>
              <a:rPr lang="de-DE" sz="2000" i="1" dirty="0" err="1">
                <a:solidFill>
                  <a:schemeClr val="tx1"/>
                </a:solidFill>
              </a:rPr>
              <a:t>libertatem</a:t>
            </a:r>
            <a:r>
              <a:rPr lang="de-DE" sz="2000" i="1" dirty="0">
                <a:solidFill>
                  <a:schemeClr val="tx1"/>
                </a:solidFill>
              </a:rPr>
              <a:t> </a:t>
            </a:r>
            <a:r>
              <a:rPr lang="de-DE" sz="2000" i="1" dirty="0" err="1">
                <a:solidFill>
                  <a:schemeClr val="tx1"/>
                </a:solidFill>
              </a:rPr>
              <a:t>dant</a:t>
            </a:r>
            <a:r>
              <a:rPr lang="de-DE" sz="2000" i="1" dirty="0">
                <a:solidFill>
                  <a:schemeClr val="tx1"/>
                </a:solidFill>
              </a:rPr>
              <a:t>.“</a:t>
            </a:r>
          </a:p>
        </p:txBody>
      </p:sp>
    </p:spTree>
    <p:extLst>
      <p:ext uri="{BB962C8B-B14F-4D97-AF65-F5344CB8AC3E}">
        <p14:creationId xmlns:p14="http://schemas.microsoft.com/office/powerpoint/2010/main" val="59611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FF66"/>
          </a:solidFill>
        </p:spPr>
        <p:txBody>
          <a:bodyPr>
            <a:normAutofit/>
          </a:bodyPr>
          <a:lstStyle/>
          <a:p>
            <a:r>
              <a:rPr lang="de-DE" dirty="0" smtClean="0"/>
              <a:t>Verankerung im Bildungsplan (</a:t>
            </a:r>
            <a:r>
              <a:rPr lang="de-DE" dirty="0" err="1" smtClean="0"/>
              <a:t>BTV</a:t>
            </a:r>
            <a:r>
              <a:rPr lang="de-DE" dirty="0" smtClean="0"/>
              <a:t>)</a:t>
            </a:r>
            <a:endParaRPr lang="de-DE" dirty="0"/>
          </a:p>
        </p:txBody>
      </p:sp>
      <p:sp>
        <p:nvSpPr>
          <p:cNvPr id="3" name="Inhaltsplatzhalter 2"/>
          <p:cNvSpPr>
            <a:spLocks noGrp="1"/>
          </p:cNvSpPr>
          <p:nvPr>
            <p:ph idx="1"/>
          </p:nvPr>
        </p:nvSpPr>
        <p:spPr>
          <a:solidFill>
            <a:srgbClr val="FFFFCC"/>
          </a:solidFill>
        </p:spPr>
        <p:txBody>
          <a:bodyPr/>
          <a:lstStyle/>
          <a:p>
            <a:pPr marL="0" indent="0">
              <a:buNone/>
            </a:pPr>
            <a:endParaRPr lang="de-DE" dirty="0"/>
          </a:p>
        </p:txBody>
      </p:sp>
      <p:sp>
        <p:nvSpPr>
          <p:cNvPr id="4" name="Abgerundetes Rechteck 3"/>
          <p:cNvSpPr/>
          <p:nvPr/>
        </p:nvSpPr>
        <p:spPr>
          <a:xfrm>
            <a:off x="467544" y="1628800"/>
            <a:ext cx="5688632" cy="9144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rPr>
              <a:t>Personale und gesellschaftliche Vielfalt</a:t>
            </a:r>
            <a:endParaRPr lang="de-DE" sz="2400" b="1" dirty="0">
              <a:solidFill>
                <a:schemeClr val="tx1"/>
              </a:solidFill>
            </a:endParaRPr>
          </a:p>
        </p:txBody>
      </p:sp>
      <p:sp>
        <p:nvSpPr>
          <p:cNvPr id="5" name="Abgerundetes Rechteck 4"/>
          <p:cNvSpPr/>
          <p:nvPr/>
        </p:nvSpPr>
        <p:spPr>
          <a:xfrm>
            <a:off x="971600" y="2348880"/>
            <a:ext cx="5688632" cy="9144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rPr>
              <a:t>Wertorientiertes Handeln</a:t>
            </a:r>
            <a:endParaRPr lang="de-DE" sz="2400" b="1" dirty="0">
              <a:solidFill>
                <a:schemeClr val="tx1"/>
              </a:solidFill>
            </a:endParaRPr>
          </a:p>
        </p:txBody>
      </p:sp>
      <p:sp>
        <p:nvSpPr>
          <p:cNvPr id="6" name="Abgerundetes Rechteck 5"/>
          <p:cNvSpPr/>
          <p:nvPr/>
        </p:nvSpPr>
        <p:spPr>
          <a:xfrm>
            <a:off x="1475656" y="3140968"/>
            <a:ext cx="5688632" cy="9144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rPr>
              <a:t>Toleranz</a:t>
            </a:r>
            <a:endParaRPr lang="de-DE" sz="2400" b="1" dirty="0">
              <a:solidFill>
                <a:schemeClr val="tx1"/>
              </a:solidFill>
            </a:endParaRPr>
          </a:p>
        </p:txBody>
      </p:sp>
      <p:sp>
        <p:nvSpPr>
          <p:cNvPr id="7" name="Abgerundetes Rechteck 6"/>
          <p:cNvSpPr/>
          <p:nvPr/>
        </p:nvSpPr>
        <p:spPr>
          <a:xfrm>
            <a:off x="2195736" y="3745062"/>
            <a:ext cx="5688632" cy="9144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rPr>
              <a:t>Akzeptanz anderer Lebensformen</a:t>
            </a:r>
            <a:endParaRPr lang="de-DE" sz="2400" b="1" dirty="0">
              <a:solidFill>
                <a:schemeClr val="tx1"/>
              </a:solidFill>
            </a:endParaRPr>
          </a:p>
        </p:txBody>
      </p:sp>
      <p:sp>
        <p:nvSpPr>
          <p:cNvPr id="8" name="Abgerundetes Rechteck 7"/>
          <p:cNvSpPr/>
          <p:nvPr/>
        </p:nvSpPr>
        <p:spPr>
          <a:xfrm>
            <a:off x="2627784" y="4496845"/>
            <a:ext cx="5688632" cy="9144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rPr>
              <a:t>Konfliktbewältigung und Interessensausgleich</a:t>
            </a:r>
            <a:endParaRPr lang="de-DE" sz="2400" b="1" dirty="0">
              <a:solidFill>
                <a:schemeClr val="tx1"/>
              </a:solidFill>
            </a:endParaRPr>
          </a:p>
        </p:txBody>
      </p:sp>
      <p:sp>
        <p:nvSpPr>
          <p:cNvPr id="9" name="Abgerundetes Rechteck 8"/>
          <p:cNvSpPr/>
          <p:nvPr/>
        </p:nvSpPr>
        <p:spPr>
          <a:xfrm>
            <a:off x="3131840" y="5229200"/>
            <a:ext cx="5688632" cy="9144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rPr>
              <a:t>Formen interkulturellen Dialogs</a:t>
            </a:r>
            <a:endParaRPr lang="de-DE" sz="2400" b="1" dirty="0">
              <a:solidFill>
                <a:schemeClr val="tx1"/>
              </a:solidFill>
            </a:endParaRPr>
          </a:p>
        </p:txBody>
      </p:sp>
    </p:spTree>
    <p:extLst>
      <p:ext uri="{BB962C8B-B14F-4D97-AF65-F5344CB8AC3E}">
        <p14:creationId xmlns:p14="http://schemas.microsoft.com/office/powerpoint/2010/main" val="71177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6"/>
          </a:solidFill>
        </p:spPr>
        <p:txBody>
          <a:bodyPr/>
          <a:lstStyle/>
          <a:p>
            <a:r>
              <a:rPr lang="de-DE" b="1" dirty="0" smtClean="0"/>
              <a:t>Voraussetzung</a:t>
            </a:r>
            <a:endParaRPr lang="de-DE" b="1" dirty="0"/>
          </a:p>
        </p:txBody>
      </p:sp>
      <p:sp>
        <p:nvSpPr>
          <p:cNvPr id="3" name="Inhaltsplatzhalter 2"/>
          <p:cNvSpPr>
            <a:spLocks noGrp="1"/>
          </p:cNvSpPr>
          <p:nvPr>
            <p:ph idx="1"/>
          </p:nvPr>
        </p:nvSpPr>
        <p:spPr>
          <a:solidFill>
            <a:schemeClr val="accent6">
              <a:lumMod val="40000"/>
              <a:lumOff val="60000"/>
            </a:schemeClr>
          </a:solidFill>
        </p:spPr>
        <p:txBody>
          <a:bodyPr/>
          <a:lstStyle/>
          <a:p>
            <a:pPr marL="0" indent="0">
              <a:buNone/>
            </a:pPr>
            <a:r>
              <a:rPr lang="de-DE" u="sng" dirty="0" smtClean="0"/>
              <a:t>Neue Grammatik in Lektion 11</a:t>
            </a:r>
            <a:r>
              <a:rPr lang="de-DE" dirty="0" smtClean="0"/>
              <a:t>:</a:t>
            </a:r>
          </a:p>
          <a:p>
            <a:pPr marL="0" indent="0">
              <a:buNone/>
            </a:pPr>
            <a:endParaRPr lang="de-DE" dirty="0" smtClean="0"/>
          </a:p>
          <a:p>
            <a:r>
              <a:rPr lang="de-DE" dirty="0"/>
              <a:t>u</a:t>
            </a:r>
            <a:r>
              <a:rPr lang="de-DE" dirty="0" smtClean="0"/>
              <a:t>-Deklination</a:t>
            </a:r>
          </a:p>
          <a:p>
            <a:r>
              <a:rPr lang="de-DE" dirty="0" err="1" smtClean="0"/>
              <a:t>PPP</a:t>
            </a:r>
            <a:endParaRPr lang="de-DE" dirty="0" smtClean="0"/>
          </a:p>
          <a:p>
            <a:r>
              <a:rPr lang="de-DE" dirty="0" smtClean="0"/>
              <a:t>Perfekt Passiv</a:t>
            </a:r>
          </a:p>
          <a:p>
            <a:r>
              <a:rPr lang="de-DE" dirty="0" smtClean="0"/>
              <a:t>Reflexives Possessivpronomen der 3. Person</a:t>
            </a:r>
            <a:endParaRPr lang="de-DE" dirty="0"/>
          </a:p>
        </p:txBody>
      </p:sp>
    </p:spTree>
    <p:extLst>
      <p:ext uri="{BB962C8B-B14F-4D97-AF65-F5344CB8AC3E}">
        <p14:creationId xmlns:p14="http://schemas.microsoft.com/office/powerpoint/2010/main" val="1865335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FF66"/>
          </a:solidFill>
        </p:spPr>
        <p:txBody>
          <a:bodyPr/>
          <a:lstStyle/>
          <a:p>
            <a:r>
              <a:rPr lang="de-DE" dirty="0" smtClean="0"/>
              <a:t>Vorwissen: Lehnwörter</a:t>
            </a:r>
            <a:endParaRPr lang="de-DE" dirty="0"/>
          </a:p>
        </p:txBody>
      </p:sp>
      <p:sp>
        <p:nvSpPr>
          <p:cNvPr id="3" name="Inhaltsplatzhalter 2"/>
          <p:cNvSpPr>
            <a:spLocks noGrp="1"/>
          </p:cNvSpPr>
          <p:nvPr>
            <p:ph idx="1"/>
          </p:nvPr>
        </p:nvSpPr>
        <p:spPr>
          <a:solidFill>
            <a:schemeClr val="bg2">
              <a:lumMod val="90000"/>
            </a:schemeClr>
          </a:solidFill>
        </p:spPr>
        <p:txBody>
          <a:bodyPr/>
          <a:lstStyle/>
          <a:p>
            <a:pPr marL="0" indent="0">
              <a:buNone/>
            </a:pPr>
            <a:r>
              <a:rPr lang="de-DE" dirty="0" smtClean="0"/>
              <a:t>Lektion 11, S. 67, Aufgabe 8</a:t>
            </a:r>
            <a:endParaRPr lang="de-DE" dirty="0"/>
          </a:p>
        </p:txBody>
      </p:sp>
      <p:sp>
        <p:nvSpPr>
          <p:cNvPr id="4" name="Gefaltete Ecke 3"/>
          <p:cNvSpPr/>
          <p:nvPr/>
        </p:nvSpPr>
        <p:spPr>
          <a:xfrm>
            <a:off x="827584" y="2636912"/>
            <a:ext cx="3960440" cy="2808312"/>
          </a:xfrm>
          <a:prstGeom prst="foldedCorner">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Mit der Kultur der Römer lernten die Germanen viele neue Dinge kennen, für die sie eigene Bezeichnungen benötigten. Dafür verwendeten sie einfach die lateinischen Wörter und „liehen“ sich diese Bezeichnungen. Diese Wörter heißen deswegen </a:t>
            </a:r>
            <a:r>
              <a:rPr lang="de-DE" b="1" dirty="0">
                <a:solidFill>
                  <a:schemeClr val="tx1"/>
                </a:solidFill>
              </a:rPr>
              <a:t>Lehnwörter.</a:t>
            </a:r>
          </a:p>
        </p:txBody>
      </p:sp>
      <p:sp>
        <p:nvSpPr>
          <p:cNvPr id="5" name="Abgerundetes Rechteck 4"/>
          <p:cNvSpPr/>
          <p:nvPr/>
        </p:nvSpPr>
        <p:spPr>
          <a:xfrm>
            <a:off x="5543368" y="2240868"/>
            <a:ext cx="2808312" cy="1584176"/>
          </a:xfrm>
          <a:prstGeom prst="round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solidFill>
                  <a:schemeClr val="tx1"/>
                </a:solidFill>
              </a:rPr>
              <a:t>Welche Wörter hat sich das Deutsche von diesen lateinischen Wörtern „geliehen“:</a:t>
            </a:r>
          </a:p>
          <a:p>
            <a:r>
              <a:rPr lang="de-DE" sz="1600" i="1" dirty="0" err="1">
                <a:solidFill>
                  <a:schemeClr val="tx1"/>
                </a:solidFill>
              </a:rPr>
              <a:t>fenestra</a:t>
            </a:r>
            <a:r>
              <a:rPr lang="de-DE" sz="1600" i="1" dirty="0">
                <a:solidFill>
                  <a:schemeClr val="tx1"/>
                </a:solidFill>
              </a:rPr>
              <a:t>, </a:t>
            </a:r>
            <a:r>
              <a:rPr lang="de-DE" sz="1600" i="1" dirty="0" err="1">
                <a:solidFill>
                  <a:schemeClr val="tx1"/>
                </a:solidFill>
              </a:rPr>
              <a:t>coquere</a:t>
            </a:r>
            <a:r>
              <a:rPr lang="de-DE" sz="1600" i="1" dirty="0">
                <a:solidFill>
                  <a:schemeClr val="tx1"/>
                </a:solidFill>
              </a:rPr>
              <a:t>, </a:t>
            </a:r>
            <a:r>
              <a:rPr lang="de-DE" sz="1600" i="1" dirty="0" err="1">
                <a:solidFill>
                  <a:schemeClr val="tx1"/>
                </a:solidFill>
              </a:rPr>
              <a:t>caseus</a:t>
            </a:r>
            <a:r>
              <a:rPr lang="de-DE" sz="1600" i="1" dirty="0">
                <a:solidFill>
                  <a:schemeClr val="tx1"/>
                </a:solidFill>
              </a:rPr>
              <a:t>, </a:t>
            </a:r>
            <a:r>
              <a:rPr lang="de-DE" sz="1600" i="1" dirty="0" err="1">
                <a:solidFill>
                  <a:schemeClr val="tx1"/>
                </a:solidFill>
              </a:rPr>
              <a:t>porta</a:t>
            </a:r>
            <a:r>
              <a:rPr lang="de-DE" sz="1600" i="1" dirty="0">
                <a:solidFill>
                  <a:schemeClr val="tx1"/>
                </a:solidFill>
              </a:rPr>
              <a:t>, </a:t>
            </a:r>
            <a:r>
              <a:rPr lang="de-DE" sz="1600" i="1" dirty="0" err="1">
                <a:solidFill>
                  <a:schemeClr val="tx1"/>
                </a:solidFill>
              </a:rPr>
              <a:t>murus</a:t>
            </a:r>
            <a:r>
              <a:rPr lang="de-DE" sz="1600" i="1" dirty="0">
                <a:solidFill>
                  <a:schemeClr val="tx1"/>
                </a:solidFill>
              </a:rPr>
              <a:t>, </a:t>
            </a:r>
            <a:r>
              <a:rPr lang="de-DE" sz="1600" i="1" dirty="0" err="1">
                <a:solidFill>
                  <a:schemeClr val="tx1"/>
                </a:solidFill>
              </a:rPr>
              <a:t>caulis</a:t>
            </a:r>
            <a:r>
              <a:rPr lang="de-DE" sz="1600" dirty="0">
                <a:solidFill>
                  <a:schemeClr val="tx1"/>
                </a:solidFill>
              </a:rPr>
              <a:t>?</a:t>
            </a:r>
          </a:p>
        </p:txBody>
      </p:sp>
      <p:sp>
        <p:nvSpPr>
          <p:cNvPr id="6" name="Abgerundetes Rechteck 5"/>
          <p:cNvSpPr/>
          <p:nvPr/>
        </p:nvSpPr>
        <p:spPr>
          <a:xfrm>
            <a:off x="5543368" y="4149080"/>
            <a:ext cx="2808312" cy="1584176"/>
          </a:xfrm>
          <a:prstGeom prst="round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solidFill>
                  <a:schemeClr val="tx1"/>
                </a:solidFill>
              </a:rPr>
              <a:t>Du kannst diese Wörter zwei Bereichen zuordnen, in denen die Römer großen </a:t>
            </a:r>
            <a:r>
              <a:rPr lang="de-DE" sz="1600" dirty="0" err="1">
                <a:solidFill>
                  <a:schemeClr val="tx1"/>
                </a:solidFill>
              </a:rPr>
              <a:t>Einfluss</a:t>
            </a:r>
            <a:r>
              <a:rPr lang="de-DE" sz="1600" dirty="0">
                <a:solidFill>
                  <a:schemeClr val="tx1"/>
                </a:solidFill>
              </a:rPr>
              <a:t> auf die Germanen ausübten. Welche sind es?</a:t>
            </a:r>
          </a:p>
        </p:txBody>
      </p:sp>
    </p:spTree>
    <p:extLst>
      <p:ext uri="{BB962C8B-B14F-4D97-AF65-F5344CB8AC3E}">
        <p14:creationId xmlns:p14="http://schemas.microsoft.com/office/powerpoint/2010/main" val="3066700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FF66"/>
          </a:solidFill>
        </p:spPr>
        <p:txBody>
          <a:bodyPr/>
          <a:lstStyle/>
          <a:p>
            <a:r>
              <a:rPr lang="de-DE" dirty="0" smtClean="0"/>
              <a:t>Vorwissen: Römer in Germanien</a:t>
            </a:r>
            <a:endParaRPr lang="de-DE" dirty="0"/>
          </a:p>
        </p:txBody>
      </p:sp>
      <p:sp>
        <p:nvSpPr>
          <p:cNvPr id="3" name="Inhaltsplatzhalter 2"/>
          <p:cNvSpPr>
            <a:spLocks noGrp="1"/>
          </p:cNvSpPr>
          <p:nvPr>
            <p:ph idx="1"/>
          </p:nvPr>
        </p:nvSpPr>
        <p:spPr>
          <a:solidFill>
            <a:schemeClr val="bg2">
              <a:lumMod val="75000"/>
            </a:schemeClr>
          </a:solidFill>
        </p:spPr>
        <p:txBody>
          <a:bodyPr/>
          <a:lstStyle/>
          <a:p>
            <a:pPr marL="0" indent="0">
              <a:buNone/>
            </a:pPr>
            <a:r>
              <a:rPr lang="de-DE" dirty="0" smtClean="0"/>
              <a:t>Zusatzinfo:</a:t>
            </a:r>
          </a:p>
          <a:p>
            <a:pPr marL="0" indent="0">
              <a:buNone/>
            </a:pPr>
            <a:endParaRPr lang="de-DE" dirty="0"/>
          </a:p>
        </p:txBody>
      </p:sp>
      <p:sp>
        <p:nvSpPr>
          <p:cNvPr id="4" name="Gefaltete Ecke 3"/>
          <p:cNvSpPr/>
          <p:nvPr/>
        </p:nvSpPr>
        <p:spPr>
          <a:xfrm>
            <a:off x="1907704" y="2276872"/>
            <a:ext cx="5256584" cy="3024336"/>
          </a:xfrm>
          <a:prstGeom prst="foldedCorner">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smtClean="0">
              <a:solidFill>
                <a:schemeClr val="tx1"/>
              </a:solidFill>
            </a:endParaRPr>
          </a:p>
          <a:p>
            <a:r>
              <a:rPr lang="de-DE" dirty="0" smtClean="0">
                <a:solidFill>
                  <a:schemeClr val="tx1"/>
                </a:solidFill>
              </a:rPr>
              <a:t>Zu </a:t>
            </a:r>
            <a:r>
              <a:rPr lang="de-DE" dirty="0">
                <a:solidFill>
                  <a:schemeClr val="tx1"/>
                </a:solidFill>
              </a:rPr>
              <a:t>Beginn des 1. Jahrhunderts nach Christus waren römische Truppen schon bis an den </a:t>
            </a:r>
            <a:r>
              <a:rPr lang="de-DE" dirty="0" err="1">
                <a:solidFill>
                  <a:schemeClr val="tx1"/>
                </a:solidFill>
              </a:rPr>
              <a:t>Fluss</a:t>
            </a:r>
            <a:r>
              <a:rPr lang="de-DE" dirty="0">
                <a:solidFill>
                  <a:schemeClr val="tx1"/>
                </a:solidFill>
              </a:rPr>
              <a:t> Elbe vorgedrungen. </a:t>
            </a:r>
            <a:br>
              <a:rPr lang="de-DE" dirty="0">
                <a:solidFill>
                  <a:schemeClr val="tx1"/>
                </a:solidFill>
              </a:rPr>
            </a:br>
            <a:r>
              <a:rPr lang="de-DE" dirty="0" err="1">
                <a:solidFill>
                  <a:schemeClr val="tx1"/>
                </a:solidFill>
              </a:rPr>
              <a:t>Publius</a:t>
            </a:r>
            <a:r>
              <a:rPr lang="de-DE" dirty="0">
                <a:solidFill>
                  <a:schemeClr val="tx1"/>
                </a:solidFill>
              </a:rPr>
              <a:t> </a:t>
            </a:r>
            <a:r>
              <a:rPr lang="de-DE" dirty="0" err="1">
                <a:solidFill>
                  <a:schemeClr val="tx1"/>
                </a:solidFill>
              </a:rPr>
              <a:t>Quinctilius</a:t>
            </a:r>
            <a:r>
              <a:rPr lang="de-DE" dirty="0">
                <a:solidFill>
                  <a:schemeClr val="tx1"/>
                </a:solidFill>
              </a:rPr>
              <a:t> </a:t>
            </a:r>
            <a:r>
              <a:rPr lang="de-DE" b="1" dirty="0" err="1">
                <a:solidFill>
                  <a:schemeClr val="tx1"/>
                </a:solidFill>
              </a:rPr>
              <a:t>Varus</a:t>
            </a:r>
            <a:r>
              <a:rPr lang="de-DE" b="1" dirty="0">
                <a:solidFill>
                  <a:schemeClr val="tx1"/>
                </a:solidFill>
              </a:rPr>
              <a:t> </a:t>
            </a:r>
            <a:r>
              <a:rPr lang="de-DE" dirty="0">
                <a:solidFill>
                  <a:schemeClr val="tx1"/>
                </a:solidFill>
              </a:rPr>
              <a:t>wurde 7 n. Chr. von Kaiser Augustus zum Befehlshaber der römischen Soldaten am Rhein ernannt. </a:t>
            </a:r>
            <a:br>
              <a:rPr lang="de-DE" dirty="0">
                <a:solidFill>
                  <a:schemeClr val="tx1"/>
                </a:solidFill>
              </a:rPr>
            </a:br>
            <a:r>
              <a:rPr lang="de-DE" dirty="0">
                <a:solidFill>
                  <a:schemeClr val="tx1"/>
                </a:solidFill>
              </a:rPr>
              <a:t>Zu dieser Zeit erscheint die Situation in Germanien friedlich. Germanische Soldaten kämpfen sogar in den sog. </a:t>
            </a:r>
            <a:r>
              <a:rPr lang="de-DE" b="1" dirty="0" err="1">
                <a:solidFill>
                  <a:schemeClr val="tx1"/>
                </a:solidFill>
              </a:rPr>
              <a:t>Auxiliartruppen</a:t>
            </a:r>
            <a:r>
              <a:rPr lang="de-DE" dirty="0">
                <a:solidFill>
                  <a:schemeClr val="tx1"/>
                </a:solidFill>
              </a:rPr>
              <a:t> im römischen Heer.</a:t>
            </a:r>
          </a:p>
        </p:txBody>
      </p:sp>
    </p:spTree>
    <p:extLst>
      <p:ext uri="{BB962C8B-B14F-4D97-AF65-F5344CB8AC3E}">
        <p14:creationId xmlns:p14="http://schemas.microsoft.com/office/powerpoint/2010/main" val="3375563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FF66"/>
          </a:solidFill>
        </p:spPr>
        <p:txBody>
          <a:bodyPr/>
          <a:lstStyle/>
          <a:p>
            <a:r>
              <a:rPr lang="de-DE" dirty="0" smtClean="0"/>
              <a:t>Vorwissen: Römer in Germanien</a:t>
            </a:r>
            <a:endParaRPr lang="de-DE" dirty="0"/>
          </a:p>
        </p:txBody>
      </p:sp>
      <p:sp>
        <p:nvSpPr>
          <p:cNvPr id="3" name="Inhaltsplatzhalter 2"/>
          <p:cNvSpPr>
            <a:spLocks noGrp="1"/>
          </p:cNvSpPr>
          <p:nvPr>
            <p:ph sz="half" idx="1"/>
          </p:nvPr>
        </p:nvSpPr>
        <p:spPr>
          <a:solidFill>
            <a:schemeClr val="accent6">
              <a:lumMod val="60000"/>
              <a:lumOff val="40000"/>
            </a:schemeClr>
          </a:solidFill>
        </p:spPr>
        <p:txBody>
          <a:bodyPr>
            <a:normAutofit/>
          </a:bodyPr>
          <a:lstStyle/>
          <a:p>
            <a:pPr marL="0" indent="0">
              <a:buNone/>
            </a:pPr>
            <a:r>
              <a:rPr lang="de-DE" sz="2000" dirty="0"/>
              <a:t>Betrachte die </a:t>
            </a:r>
            <a:r>
              <a:rPr lang="de-DE" sz="2000" b="1" dirty="0"/>
              <a:t>Karte auf Seite 64</a:t>
            </a:r>
            <a:r>
              <a:rPr lang="de-DE" sz="2000" dirty="0"/>
              <a:t> genau</a:t>
            </a:r>
            <a:r>
              <a:rPr lang="de-DE" sz="2000" dirty="0" smtClean="0"/>
              <a:t>:</a:t>
            </a:r>
            <a:br>
              <a:rPr lang="de-DE" sz="2000" dirty="0" smtClean="0"/>
            </a:br>
            <a:endParaRPr lang="de-DE" sz="2000" dirty="0" smtClean="0"/>
          </a:p>
          <a:p>
            <a:r>
              <a:rPr lang="de-DE" sz="2000" dirty="0" smtClean="0"/>
              <a:t>Wie heißt der </a:t>
            </a:r>
            <a:r>
              <a:rPr lang="de-DE" sz="2000" dirty="0" err="1" smtClean="0"/>
              <a:t>Fluss</a:t>
            </a:r>
            <a:r>
              <a:rPr lang="de-DE" sz="2000" dirty="0" smtClean="0"/>
              <a:t> Elbe auf Lateinisch?</a:t>
            </a:r>
            <a:br>
              <a:rPr lang="de-DE" sz="2000" dirty="0" smtClean="0"/>
            </a:br>
            <a:endParaRPr lang="de-DE" sz="2000" dirty="0" smtClean="0"/>
          </a:p>
          <a:p>
            <a:r>
              <a:rPr lang="de-DE" sz="2000" dirty="0" smtClean="0"/>
              <a:t>Welcher </a:t>
            </a:r>
            <a:r>
              <a:rPr lang="de-DE" sz="2000" dirty="0"/>
              <a:t>germanische Stamm siedelte links der Elbe</a:t>
            </a:r>
            <a:r>
              <a:rPr lang="de-DE" sz="2000" dirty="0" smtClean="0"/>
              <a:t>?</a:t>
            </a:r>
            <a:br>
              <a:rPr lang="de-DE" sz="2000" dirty="0" smtClean="0"/>
            </a:br>
            <a:endParaRPr lang="de-DE" sz="2000" dirty="0"/>
          </a:p>
          <a:p>
            <a:r>
              <a:rPr lang="de-DE" sz="2000" dirty="0"/>
              <a:t>Wie heißen die großen Legionslager am Rhein? Welche Städte liegen dort heute?</a:t>
            </a:r>
          </a:p>
          <a:p>
            <a:endParaRPr lang="de-DE" dirty="0"/>
          </a:p>
        </p:txBody>
      </p:sp>
      <p:sp>
        <p:nvSpPr>
          <p:cNvPr id="4" name="Inhaltsplatzhalter 3"/>
          <p:cNvSpPr>
            <a:spLocks noGrp="1"/>
          </p:cNvSpPr>
          <p:nvPr>
            <p:ph sz="half" idx="2"/>
          </p:nvPr>
        </p:nvSpPr>
        <p:spPr>
          <a:xfrm>
            <a:off x="4628782" y="1593810"/>
            <a:ext cx="4038600" cy="4525963"/>
          </a:xfrm>
          <a:solidFill>
            <a:schemeClr val="accent3">
              <a:lumMod val="60000"/>
              <a:lumOff val="40000"/>
            </a:schemeClr>
          </a:solidFill>
        </p:spPr>
        <p:txBody>
          <a:bodyPr>
            <a:normAutofit/>
          </a:bodyPr>
          <a:lstStyle/>
          <a:p>
            <a:pPr marL="0" indent="0">
              <a:buNone/>
            </a:pPr>
            <a:r>
              <a:rPr lang="de-DE" sz="2000" dirty="0"/>
              <a:t>Überlege</a:t>
            </a:r>
            <a:r>
              <a:rPr lang="de-DE" sz="2000" dirty="0" smtClean="0"/>
              <a:t>:</a:t>
            </a:r>
          </a:p>
          <a:p>
            <a:pPr marL="0" indent="0">
              <a:buNone/>
            </a:pPr>
            <a:endParaRPr lang="de-DE" sz="2000" dirty="0"/>
          </a:p>
          <a:p>
            <a:r>
              <a:rPr lang="de-DE" sz="2000" dirty="0"/>
              <a:t>Woher kommt der Begriff  „</a:t>
            </a:r>
            <a:r>
              <a:rPr lang="de-DE" sz="2000" dirty="0" err="1"/>
              <a:t>Auxiliartruppen</a:t>
            </a:r>
            <a:r>
              <a:rPr lang="de-DE" sz="2000" dirty="0" smtClean="0"/>
              <a:t>“?</a:t>
            </a:r>
            <a:endParaRPr lang="de-DE" sz="2000" dirty="0"/>
          </a:p>
          <a:p>
            <a:r>
              <a:rPr lang="de-DE" sz="2000" dirty="0"/>
              <a:t>Warum kämpften wohl Germanen im römischen Heer?</a:t>
            </a:r>
          </a:p>
          <a:p>
            <a:endParaRPr lang="de-DE" dirty="0"/>
          </a:p>
        </p:txBody>
      </p:sp>
    </p:spTree>
    <p:extLst>
      <p:ext uri="{BB962C8B-B14F-4D97-AF65-F5344CB8AC3E}">
        <p14:creationId xmlns:p14="http://schemas.microsoft.com/office/powerpoint/2010/main" val="1829855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additive="base">
                                        <p:cTn id="2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FF66"/>
          </a:solidFill>
        </p:spPr>
        <p:txBody>
          <a:bodyPr/>
          <a:lstStyle/>
          <a:p>
            <a:r>
              <a:rPr lang="de-DE" dirty="0" smtClean="0"/>
              <a:t>Vorwissen: </a:t>
            </a:r>
            <a:r>
              <a:rPr lang="de-DE" dirty="0" err="1" smtClean="0"/>
              <a:t>Auxiliartruppen</a:t>
            </a:r>
            <a:endParaRPr lang="de-DE" dirty="0"/>
          </a:p>
        </p:txBody>
      </p:sp>
      <p:sp>
        <p:nvSpPr>
          <p:cNvPr id="3" name="Inhaltsplatzhalter 2"/>
          <p:cNvSpPr>
            <a:spLocks noGrp="1"/>
          </p:cNvSpPr>
          <p:nvPr>
            <p:ph idx="1"/>
          </p:nvPr>
        </p:nvSpPr>
        <p:spPr>
          <a:solidFill>
            <a:schemeClr val="bg2">
              <a:lumMod val="90000"/>
            </a:schemeClr>
          </a:solidFill>
        </p:spPr>
        <p:txBody>
          <a:bodyPr/>
          <a:lstStyle/>
          <a:p>
            <a:pPr marL="0" indent="0">
              <a:buNone/>
            </a:pPr>
            <a:r>
              <a:rPr lang="de-DE" dirty="0" smtClean="0"/>
              <a:t>Zusatzinfo:</a:t>
            </a:r>
            <a:endParaRPr lang="de-DE" dirty="0"/>
          </a:p>
        </p:txBody>
      </p:sp>
      <p:sp>
        <p:nvSpPr>
          <p:cNvPr id="4" name="Gefaltete Ecke 3"/>
          <p:cNvSpPr/>
          <p:nvPr/>
        </p:nvSpPr>
        <p:spPr>
          <a:xfrm>
            <a:off x="1187624" y="2132856"/>
            <a:ext cx="7200800" cy="3816424"/>
          </a:xfrm>
          <a:prstGeom prst="foldedCorner">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Die </a:t>
            </a:r>
            <a:r>
              <a:rPr lang="de-DE" dirty="0" err="1">
                <a:solidFill>
                  <a:schemeClr val="tx1"/>
                </a:solidFill>
              </a:rPr>
              <a:t>Auxiliartruppen</a:t>
            </a:r>
            <a:r>
              <a:rPr lang="de-DE" dirty="0">
                <a:solidFill>
                  <a:schemeClr val="tx1"/>
                </a:solidFill>
              </a:rPr>
              <a:t> stellten die Hälfte der römischen Truppen. In ihnen kämpften Männer, die zwar frei geboren waren, aber nicht das römische Bürgerrecht besaßen. In der Regel betrug ihre Dienstzeit 25 Jahre. Danach erhielten sie das römische Bürger-</a:t>
            </a:r>
            <a:br>
              <a:rPr lang="de-DE" dirty="0">
                <a:solidFill>
                  <a:schemeClr val="tx1"/>
                </a:solidFill>
              </a:rPr>
            </a:br>
            <a:r>
              <a:rPr lang="de-DE" dirty="0">
                <a:solidFill>
                  <a:schemeClr val="tx1"/>
                </a:solidFill>
              </a:rPr>
              <a:t>recht für sich und ihre Nachkommen. </a:t>
            </a:r>
            <a:r>
              <a:rPr lang="de-DE" dirty="0" smtClean="0">
                <a:solidFill>
                  <a:schemeClr val="tx1"/>
                </a:solidFill>
              </a:rPr>
              <a:t/>
            </a:r>
            <a:br>
              <a:rPr lang="de-DE" dirty="0" smtClean="0">
                <a:solidFill>
                  <a:schemeClr val="tx1"/>
                </a:solidFill>
              </a:rPr>
            </a:br>
            <a:r>
              <a:rPr lang="de-DE" dirty="0" smtClean="0">
                <a:solidFill>
                  <a:schemeClr val="tx1"/>
                </a:solidFill>
              </a:rPr>
              <a:t>Damit </a:t>
            </a:r>
            <a:r>
              <a:rPr lang="de-DE" dirty="0">
                <a:solidFill>
                  <a:schemeClr val="tx1"/>
                </a:solidFill>
              </a:rPr>
              <a:t>waren einige </a:t>
            </a:r>
            <a:r>
              <a:rPr lang="de-DE" b="1" dirty="0">
                <a:solidFill>
                  <a:schemeClr val="tx1"/>
                </a:solidFill>
              </a:rPr>
              <a:t>Vorteile</a:t>
            </a:r>
            <a:r>
              <a:rPr lang="de-DE" dirty="0">
                <a:solidFill>
                  <a:schemeClr val="tx1"/>
                </a:solidFill>
              </a:rPr>
              <a:t> verbunden: Ein </a:t>
            </a:r>
            <a:br>
              <a:rPr lang="de-DE" dirty="0">
                <a:solidFill>
                  <a:schemeClr val="tx1"/>
                </a:solidFill>
              </a:rPr>
            </a:br>
            <a:r>
              <a:rPr lang="de-DE" dirty="0">
                <a:solidFill>
                  <a:schemeClr val="tx1"/>
                </a:solidFill>
              </a:rPr>
              <a:t>römischer Bürger durfte in der </a:t>
            </a:r>
            <a:r>
              <a:rPr lang="de-DE" dirty="0" err="1">
                <a:solidFill>
                  <a:schemeClr val="tx1"/>
                </a:solidFill>
              </a:rPr>
              <a:t>Volksver</a:t>
            </a:r>
            <a:r>
              <a:rPr lang="de-DE" dirty="0">
                <a:solidFill>
                  <a:schemeClr val="tx1"/>
                </a:solidFill>
              </a:rPr>
              <a:t>-</a:t>
            </a:r>
            <a:br>
              <a:rPr lang="de-DE" dirty="0">
                <a:solidFill>
                  <a:schemeClr val="tx1"/>
                </a:solidFill>
              </a:rPr>
            </a:br>
            <a:r>
              <a:rPr lang="de-DE" dirty="0" err="1">
                <a:solidFill>
                  <a:schemeClr val="tx1"/>
                </a:solidFill>
              </a:rPr>
              <a:t>sammlung</a:t>
            </a:r>
            <a:r>
              <a:rPr lang="de-DE" dirty="0">
                <a:solidFill>
                  <a:schemeClr val="tx1"/>
                </a:solidFill>
              </a:rPr>
              <a:t> wählen, er durfte vor einem </a:t>
            </a:r>
            <a:br>
              <a:rPr lang="de-DE" dirty="0">
                <a:solidFill>
                  <a:schemeClr val="tx1"/>
                </a:solidFill>
              </a:rPr>
            </a:br>
            <a:r>
              <a:rPr lang="de-DE" dirty="0">
                <a:solidFill>
                  <a:schemeClr val="tx1"/>
                </a:solidFill>
              </a:rPr>
              <a:t>römischen Gericht klagen und hatte das Recht </a:t>
            </a:r>
            <a:endParaRPr lang="de-DE" dirty="0" smtClean="0">
              <a:solidFill>
                <a:schemeClr val="tx1"/>
              </a:solidFill>
            </a:endParaRPr>
          </a:p>
          <a:p>
            <a:r>
              <a:rPr lang="de-DE" dirty="0" smtClean="0">
                <a:solidFill>
                  <a:schemeClr val="tx1"/>
                </a:solidFill>
              </a:rPr>
              <a:t>auf </a:t>
            </a:r>
            <a:r>
              <a:rPr lang="de-DE" dirty="0">
                <a:solidFill>
                  <a:schemeClr val="tx1"/>
                </a:solidFill>
              </a:rPr>
              <a:t>ein ordentliches Gerichtsverfahren. </a:t>
            </a:r>
            <a:r>
              <a:rPr lang="de-DE" dirty="0" smtClean="0">
                <a:solidFill>
                  <a:schemeClr val="tx1"/>
                </a:solidFill>
              </a:rPr>
              <a:t>Zum </a:t>
            </a:r>
            <a:r>
              <a:rPr lang="de-DE" dirty="0">
                <a:solidFill>
                  <a:schemeClr val="tx1"/>
                </a:solidFill>
              </a:rPr>
              <a:t>Teil wurden die Soldaten nach ihrer Dienstzeit auch von sämtlichen Abgaben befreit.</a:t>
            </a:r>
          </a:p>
        </p:txBody>
      </p:sp>
    </p:spTree>
    <p:extLst>
      <p:ext uri="{BB962C8B-B14F-4D97-AF65-F5344CB8AC3E}">
        <p14:creationId xmlns:p14="http://schemas.microsoft.com/office/powerpoint/2010/main" val="320724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solidFill>
            <a:srgbClr val="00B0F0"/>
          </a:solidFill>
        </p:spPr>
        <p:txBody>
          <a:bodyPr/>
          <a:lstStyle/>
          <a:p>
            <a:r>
              <a:rPr lang="de-DE" dirty="0" smtClean="0"/>
              <a:t>Text: Ein Brief aus Germanien</a:t>
            </a:r>
            <a:endParaRPr lang="de-DE" dirty="0"/>
          </a:p>
        </p:txBody>
      </p:sp>
      <p:sp>
        <p:nvSpPr>
          <p:cNvPr id="5" name="Inhaltsplatzhalter 4"/>
          <p:cNvSpPr>
            <a:spLocks noGrp="1"/>
          </p:cNvSpPr>
          <p:nvPr>
            <p:ph idx="1"/>
          </p:nvPr>
        </p:nvSpPr>
        <p:spPr>
          <a:solidFill>
            <a:schemeClr val="accent5">
              <a:lumMod val="20000"/>
              <a:lumOff val="80000"/>
            </a:schemeClr>
          </a:solidFill>
        </p:spPr>
        <p:txBody>
          <a:bodyPr/>
          <a:lstStyle/>
          <a:p>
            <a:pPr marL="0" indent="0">
              <a:buNone/>
            </a:pPr>
            <a:r>
              <a:rPr lang="de-DE" sz="2200" dirty="0" smtClean="0"/>
              <a:t>Übersetzung Zeile 1-4 („</a:t>
            </a:r>
            <a:r>
              <a:rPr lang="de-DE" sz="2200" dirty="0" err="1" smtClean="0"/>
              <a:t>sollicitus</a:t>
            </a:r>
            <a:r>
              <a:rPr lang="de-DE" sz="2200" dirty="0" smtClean="0"/>
              <a:t> </a:t>
            </a:r>
            <a:r>
              <a:rPr lang="de-DE" sz="2200" dirty="0" err="1" smtClean="0"/>
              <a:t>sum</a:t>
            </a:r>
            <a:r>
              <a:rPr lang="de-DE" sz="2200" dirty="0" smtClean="0"/>
              <a:t>“)</a:t>
            </a:r>
            <a:br>
              <a:rPr lang="de-DE" sz="2200" dirty="0" smtClean="0"/>
            </a:br>
            <a:endParaRPr lang="de-DE" sz="2200" dirty="0" smtClean="0"/>
          </a:p>
          <a:p>
            <a:pPr marL="0" indent="0">
              <a:buNone/>
            </a:pPr>
            <a:r>
              <a:rPr lang="de-DE" sz="2200" dirty="0" smtClean="0"/>
              <a:t>Vorerschließung </a:t>
            </a:r>
            <a:r>
              <a:rPr lang="de-DE" sz="2200" dirty="0"/>
              <a:t>von </a:t>
            </a:r>
            <a:r>
              <a:rPr lang="de-DE" sz="2200" dirty="0" smtClean="0"/>
              <a:t>Zeile 4-8</a:t>
            </a:r>
            <a:endParaRPr lang="de-DE" sz="2200" dirty="0"/>
          </a:p>
          <a:p>
            <a:r>
              <a:rPr lang="de-DE" sz="2200" dirty="0"/>
              <a:t>Betrachte die Prädikate und den Infinitiv in </a:t>
            </a:r>
            <a:r>
              <a:rPr lang="de-DE" sz="2200" dirty="0" smtClean="0"/>
              <a:t>Z 8</a:t>
            </a:r>
            <a:r>
              <a:rPr lang="de-DE" sz="2200" dirty="0"/>
              <a:t>: </a:t>
            </a:r>
            <a:r>
              <a:rPr lang="de-DE" sz="2200" dirty="0" smtClean="0"/>
              <a:t/>
            </a:r>
            <a:br>
              <a:rPr lang="de-DE" sz="2200" dirty="0" smtClean="0"/>
            </a:br>
            <a:r>
              <a:rPr lang="de-DE" sz="2200" dirty="0" smtClean="0"/>
              <a:t>Wie beschreibt </a:t>
            </a:r>
            <a:r>
              <a:rPr lang="de-DE" sz="2200" dirty="0" err="1"/>
              <a:t>Rufus</a:t>
            </a:r>
            <a:r>
              <a:rPr lang="de-DE" sz="2200"/>
              <a:t> </a:t>
            </a:r>
            <a:r>
              <a:rPr lang="de-DE" sz="2200" smtClean="0"/>
              <a:t>die </a:t>
            </a:r>
            <a:r>
              <a:rPr lang="de-DE" sz="2200" b="1" dirty="0" smtClean="0"/>
              <a:t>Situation </a:t>
            </a:r>
            <a:r>
              <a:rPr lang="de-DE" sz="2200" b="1" dirty="0"/>
              <a:t>in Germanien</a:t>
            </a:r>
            <a:r>
              <a:rPr lang="de-DE" sz="2200" dirty="0" smtClean="0"/>
              <a:t>?</a:t>
            </a:r>
          </a:p>
          <a:p>
            <a:pPr marL="0" indent="0">
              <a:buNone/>
            </a:pPr>
            <a:endParaRPr lang="de-DE" dirty="0"/>
          </a:p>
        </p:txBody>
      </p:sp>
      <p:sp>
        <p:nvSpPr>
          <p:cNvPr id="2" name="Abgerundete rechteckige Legende 1"/>
          <p:cNvSpPr/>
          <p:nvPr/>
        </p:nvSpPr>
        <p:spPr>
          <a:xfrm>
            <a:off x="5292079" y="3717032"/>
            <a:ext cx="3025091" cy="2128268"/>
          </a:xfrm>
          <a:prstGeom prst="wedgeRoundRectCallou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i="1" dirty="0" err="1">
                <a:solidFill>
                  <a:schemeClr val="tx1"/>
                </a:solidFill>
              </a:rPr>
              <a:t>dura</a:t>
            </a:r>
            <a:r>
              <a:rPr lang="de-DE" i="1" dirty="0">
                <a:solidFill>
                  <a:schemeClr val="tx1"/>
                </a:solidFill>
              </a:rPr>
              <a:t> </a:t>
            </a:r>
            <a:r>
              <a:rPr lang="de-DE" i="1" dirty="0" err="1">
                <a:solidFill>
                  <a:schemeClr val="tx1"/>
                </a:solidFill>
              </a:rPr>
              <a:t>est</a:t>
            </a:r>
            <a:r>
              <a:rPr lang="de-DE" i="1" dirty="0">
                <a:solidFill>
                  <a:schemeClr val="tx1"/>
                </a:solidFill>
              </a:rPr>
              <a:t> </a:t>
            </a:r>
            <a:r>
              <a:rPr lang="de-DE" i="1" dirty="0" smtClean="0">
                <a:solidFill>
                  <a:schemeClr val="tx1"/>
                </a:solidFill>
              </a:rPr>
              <a:t> </a:t>
            </a:r>
          </a:p>
          <a:p>
            <a:pPr algn="ctr"/>
            <a:r>
              <a:rPr lang="de-DE" i="1" dirty="0" err="1" smtClean="0">
                <a:solidFill>
                  <a:schemeClr val="tx1"/>
                </a:solidFill>
              </a:rPr>
              <a:t>miseri</a:t>
            </a:r>
            <a:r>
              <a:rPr lang="de-DE" i="1" dirty="0" smtClean="0">
                <a:solidFill>
                  <a:schemeClr val="tx1"/>
                </a:solidFill>
              </a:rPr>
              <a:t> </a:t>
            </a:r>
            <a:r>
              <a:rPr lang="de-DE" i="1" dirty="0" err="1">
                <a:solidFill>
                  <a:schemeClr val="tx1"/>
                </a:solidFill>
              </a:rPr>
              <a:t>sunt</a:t>
            </a:r>
            <a:r>
              <a:rPr lang="de-DE" i="1" dirty="0">
                <a:solidFill>
                  <a:schemeClr val="tx1"/>
                </a:solidFill>
              </a:rPr>
              <a:t> </a:t>
            </a:r>
            <a:r>
              <a:rPr lang="de-DE" i="1" dirty="0" smtClean="0">
                <a:solidFill>
                  <a:schemeClr val="tx1"/>
                </a:solidFill>
              </a:rPr>
              <a:t> </a:t>
            </a:r>
          </a:p>
          <a:p>
            <a:pPr algn="ctr"/>
            <a:r>
              <a:rPr lang="de-DE" i="1" dirty="0" err="1" smtClean="0">
                <a:solidFill>
                  <a:schemeClr val="tx1"/>
                </a:solidFill>
              </a:rPr>
              <a:t>amiserunt</a:t>
            </a:r>
            <a:r>
              <a:rPr lang="de-DE" i="1" dirty="0" smtClean="0">
                <a:solidFill>
                  <a:schemeClr val="tx1"/>
                </a:solidFill>
              </a:rPr>
              <a:t>  </a:t>
            </a:r>
          </a:p>
          <a:p>
            <a:pPr algn="ctr"/>
            <a:r>
              <a:rPr lang="de-DE" i="1" dirty="0" err="1" smtClean="0">
                <a:solidFill>
                  <a:schemeClr val="tx1"/>
                </a:solidFill>
              </a:rPr>
              <a:t>oppressi</a:t>
            </a:r>
            <a:r>
              <a:rPr lang="de-DE" i="1" dirty="0" smtClean="0">
                <a:solidFill>
                  <a:schemeClr val="tx1"/>
                </a:solidFill>
              </a:rPr>
              <a:t> </a:t>
            </a:r>
            <a:r>
              <a:rPr lang="de-DE" i="1" dirty="0" err="1">
                <a:solidFill>
                  <a:schemeClr val="tx1"/>
                </a:solidFill>
              </a:rPr>
              <a:t>sunt</a:t>
            </a:r>
            <a:r>
              <a:rPr lang="de-DE" i="1" dirty="0">
                <a:solidFill>
                  <a:schemeClr val="tx1"/>
                </a:solidFill>
              </a:rPr>
              <a:t> </a:t>
            </a:r>
            <a:r>
              <a:rPr lang="de-DE" i="1" dirty="0" smtClean="0">
                <a:solidFill>
                  <a:schemeClr val="tx1"/>
                </a:solidFill>
              </a:rPr>
              <a:t> </a:t>
            </a:r>
          </a:p>
          <a:p>
            <a:pPr algn="ctr"/>
            <a:r>
              <a:rPr lang="de-DE" i="1" dirty="0" err="1">
                <a:solidFill>
                  <a:schemeClr val="tx1"/>
                </a:solidFill>
              </a:rPr>
              <a:t>c</a:t>
            </a:r>
            <a:r>
              <a:rPr lang="de-DE" i="1" dirty="0" err="1" smtClean="0">
                <a:solidFill>
                  <a:schemeClr val="tx1"/>
                </a:solidFill>
              </a:rPr>
              <a:t>apti</a:t>
            </a:r>
            <a:r>
              <a:rPr lang="de-DE" i="1" dirty="0" smtClean="0">
                <a:solidFill>
                  <a:schemeClr val="tx1"/>
                </a:solidFill>
              </a:rPr>
              <a:t> </a:t>
            </a:r>
            <a:r>
              <a:rPr lang="de-DE" i="1" dirty="0" err="1" smtClean="0">
                <a:solidFill>
                  <a:schemeClr val="tx1"/>
                </a:solidFill>
              </a:rPr>
              <a:t>sunt</a:t>
            </a:r>
            <a:r>
              <a:rPr lang="de-DE" i="1" dirty="0">
                <a:solidFill>
                  <a:schemeClr val="tx1"/>
                </a:solidFill>
              </a:rPr>
              <a:t/>
            </a:r>
            <a:br>
              <a:rPr lang="de-DE" i="1" dirty="0">
                <a:solidFill>
                  <a:schemeClr val="tx1"/>
                </a:solidFill>
              </a:rPr>
            </a:br>
            <a:r>
              <a:rPr lang="de-DE" i="1" dirty="0">
                <a:solidFill>
                  <a:schemeClr val="tx1"/>
                </a:solidFill>
              </a:rPr>
              <a:t>(in </a:t>
            </a:r>
            <a:r>
              <a:rPr lang="de-DE" i="1" dirty="0" err="1">
                <a:solidFill>
                  <a:schemeClr val="tx1"/>
                </a:solidFill>
              </a:rPr>
              <a:t>servitutem</a:t>
            </a:r>
            <a:r>
              <a:rPr lang="de-DE" i="1" dirty="0">
                <a:solidFill>
                  <a:schemeClr val="tx1"/>
                </a:solidFill>
              </a:rPr>
              <a:t>) </a:t>
            </a:r>
            <a:r>
              <a:rPr lang="de-DE" i="1" dirty="0" err="1">
                <a:solidFill>
                  <a:schemeClr val="tx1"/>
                </a:solidFill>
              </a:rPr>
              <a:t>ducti</a:t>
            </a:r>
            <a:r>
              <a:rPr lang="de-DE" i="1" dirty="0">
                <a:solidFill>
                  <a:schemeClr val="tx1"/>
                </a:solidFill>
              </a:rPr>
              <a:t> </a:t>
            </a:r>
            <a:r>
              <a:rPr lang="de-DE" i="1" dirty="0" err="1">
                <a:solidFill>
                  <a:schemeClr val="tx1"/>
                </a:solidFill>
              </a:rPr>
              <a:t>sunt</a:t>
            </a:r>
            <a:r>
              <a:rPr lang="de-DE" i="1" dirty="0">
                <a:solidFill>
                  <a:schemeClr val="tx1"/>
                </a:solidFill>
              </a:rPr>
              <a:t> </a:t>
            </a:r>
            <a:r>
              <a:rPr lang="de-DE" i="1" dirty="0" smtClean="0">
                <a:solidFill>
                  <a:schemeClr val="tx1"/>
                </a:solidFill>
              </a:rPr>
              <a:t> </a:t>
            </a:r>
            <a:r>
              <a:rPr lang="de-DE" i="1" dirty="0" err="1">
                <a:solidFill>
                  <a:schemeClr val="tx1"/>
                </a:solidFill>
              </a:rPr>
              <a:t>necatos</a:t>
            </a:r>
            <a:r>
              <a:rPr lang="de-DE" i="1" dirty="0">
                <a:solidFill>
                  <a:schemeClr val="tx1"/>
                </a:solidFill>
              </a:rPr>
              <a:t> esse </a:t>
            </a:r>
          </a:p>
          <a:p>
            <a:endParaRPr lang="de-DE" dirty="0"/>
          </a:p>
        </p:txBody>
      </p:sp>
    </p:spTree>
    <p:extLst>
      <p:ext uri="{BB962C8B-B14F-4D97-AF65-F5344CB8AC3E}">
        <p14:creationId xmlns:p14="http://schemas.microsoft.com/office/powerpoint/2010/main" val="206007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60648"/>
            <a:ext cx="8229600" cy="1143000"/>
          </a:xfrm>
          <a:solidFill>
            <a:srgbClr val="00B0F0"/>
          </a:solidFill>
        </p:spPr>
        <p:txBody>
          <a:bodyPr>
            <a:normAutofit fontScale="90000"/>
          </a:bodyPr>
          <a:lstStyle/>
          <a:p>
            <a:r>
              <a:rPr lang="de-DE" dirty="0" smtClean="0"/>
              <a:t>Text: Ein Brief aus Germanien –</a:t>
            </a:r>
            <a:br>
              <a:rPr lang="de-DE" dirty="0" smtClean="0"/>
            </a:br>
            <a:r>
              <a:rPr lang="de-DE" dirty="0" smtClean="0"/>
              <a:t> </a:t>
            </a:r>
            <a:r>
              <a:rPr lang="de-DE" dirty="0" err="1" smtClean="0"/>
              <a:t>Rufus</a:t>
            </a:r>
            <a:r>
              <a:rPr lang="de-DE" dirty="0" smtClean="0"/>
              <a:t> ändert seine Sichtweise</a:t>
            </a:r>
            <a:endParaRPr lang="de-DE" dirty="0"/>
          </a:p>
        </p:txBody>
      </p:sp>
      <p:sp>
        <p:nvSpPr>
          <p:cNvPr id="3" name="Inhaltsplatzhalter 2"/>
          <p:cNvSpPr>
            <a:spLocks noGrp="1"/>
          </p:cNvSpPr>
          <p:nvPr>
            <p:ph idx="1"/>
          </p:nvPr>
        </p:nvSpPr>
        <p:spPr>
          <a:solidFill>
            <a:schemeClr val="accent1">
              <a:lumMod val="20000"/>
              <a:lumOff val="80000"/>
            </a:schemeClr>
          </a:solidFill>
        </p:spPr>
        <p:txBody>
          <a:bodyPr>
            <a:normAutofit/>
          </a:bodyPr>
          <a:lstStyle/>
          <a:p>
            <a:pPr marL="0" indent="0">
              <a:buNone/>
            </a:pPr>
            <a:r>
              <a:rPr lang="de-DE" sz="2400" dirty="0" smtClean="0"/>
              <a:t>Übersetzung Zeile 9-13:</a:t>
            </a:r>
          </a:p>
          <a:p>
            <a:r>
              <a:rPr lang="de-DE" sz="2400" dirty="0"/>
              <a:t>Wie war </a:t>
            </a:r>
            <a:r>
              <a:rPr lang="de-DE" sz="2400" b="1" dirty="0" err="1" smtClean="0"/>
              <a:t>Rufus</a:t>
            </a:r>
            <a:r>
              <a:rPr lang="de-DE" sz="2400" b="1" dirty="0" smtClean="0"/>
              <a:t>‘  </a:t>
            </a:r>
            <a:r>
              <a:rPr lang="de-DE" sz="2400" b="1" dirty="0"/>
              <a:t>Einstellung zu den Römern </a:t>
            </a:r>
            <a:r>
              <a:rPr lang="de-DE" sz="2400" u="sng" dirty="0"/>
              <a:t>vor</a:t>
            </a:r>
            <a:r>
              <a:rPr lang="de-DE" sz="2400" dirty="0"/>
              <a:t> seiner Rückkehr nach </a:t>
            </a:r>
            <a:r>
              <a:rPr lang="de-DE" sz="2400" dirty="0" smtClean="0"/>
              <a:t>Germanien? Belege </a:t>
            </a:r>
            <a:r>
              <a:rPr lang="de-DE" sz="2400" dirty="0"/>
              <a:t>deine Antwort am </a:t>
            </a:r>
            <a:r>
              <a:rPr lang="de-DE" sz="2400" dirty="0" smtClean="0"/>
              <a:t>Text.</a:t>
            </a:r>
          </a:p>
          <a:p>
            <a:endParaRPr lang="de-DE" sz="2400" dirty="0"/>
          </a:p>
          <a:p>
            <a:endParaRPr lang="de-DE" sz="2400" dirty="0" smtClean="0"/>
          </a:p>
          <a:p>
            <a:endParaRPr lang="de-DE" sz="2400" dirty="0" smtClean="0"/>
          </a:p>
          <a:p>
            <a:r>
              <a:rPr lang="de-DE" sz="2400" dirty="0" smtClean="0"/>
              <a:t>Welche </a:t>
            </a:r>
            <a:r>
              <a:rPr lang="de-DE" sz="2400" b="1" dirty="0"/>
              <a:t>Vorzüge der römischen Herrschaft </a:t>
            </a:r>
            <a:r>
              <a:rPr lang="de-DE" sz="2400" dirty="0"/>
              <a:t>werden von </a:t>
            </a:r>
            <a:r>
              <a:rPr lang="de-DE" sz="2400" dirty="0" err="1"/>
              <a:t>Rufus</a:t>
            </a:r>
            <a:r>
              <a:rPr lang="de-DE" sz="2400" dirty="0"/>
              <a:t> </a:t>
            </a:r>
            <a:r>
              <a:rPr lang="de-DE" sz="2400" dirty="0" smtClean="0"/>
              <a:t>genannt?</a:t>
            </a:r>
            <a:br>
              <a:rPr lang="de-DE" sz="2400" dirty="0" smtClean="0"/>
            </a:br>
            <a:endParaRPr lang="de-DE" dirty="0"/>
          </a:p>
        </p:txBody>
      </p:sp>
      <p:sp>
        <p:nvSpPr>
          <p:cNvPr id="4" name="Abgerundete rechteckige Legende 3"/>
          <p:cNvSpPr/>
          <p:nvPr/>
        </p:nvSpPr>
        <p:spPr>
          <a:xfrm>
            <a:off x="4644008" y="3068960"/>
            <a:ext cx="3312368" cy="1008112"/>
          </a:xfrm>
          <a:prstGeom prst="wedgeRoundRectCallou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i="1" dirty="0" err="1">
                <a:solidFill>
                  <a:schemeClr val="tx1"/>
                </a:solidFill>
              </a:rPr>
              <a:t>res</a:t>
            </a:r>
            <a:r>
              <a:rPr lang="de-DE" i="1" dirty="0">
                <a:solidFill>
                  <a:schemeClr val="tx1"/>
                </a:solidFill>
              </a:rPr>
              <a:t> Romanas </a:t>
            </a:r>
            <a:r>
              <a:rPr lang="de-DE" i="1" dirty="0" err="1">
                <a:solidFill>
                  <a:schemeClr val="tx1"/>
                </a:solidFill>
              </a:rPr>
              <a:t>laudare</a:t>
            </a:r>
            <a:r>
              <a:rPr lang="de-DE" i="1" dirty="0" smtClean="0">
                <a:solidFill>
                  <a:schemeClr val="tx1"/>
                </a:solidFill>
              </a:rPr>
              <a:t>,</a:t>
            </a:r>
          </a:p>
          <a:p>
            <a:r>
              <a:rPr lang="de-DE" i="1" dirty="0" err="1" smtClean="0">
                <a:solidFill>
                  <a:schemeClr val="tx1"/>
                </a:solidFill>
              </a:rPr>
              <a:t>cultum</a:t>
            </a:r>
            <a:r>
              <a:rPr lang="de-DE" i="1" dirty="0" smtClean="0">
                <a:solidFill>
                  <a:schemeClr val="tx1"/>
                </a:solidFill>
              </a:rPr>
              <a:t> </a:t>
            </a:r>
            <a:r>
              <a:rPr lang="de-DE" i="1" dirty="0" err="1">
                <a:solidFill>
                  <a:schemeClr val="tx1"/>
                </a:solidFill>
              </a:rPr>
              <a:t>Romanorum</a:t>
            </a:r>
            <a:r>
              <a:rPr lang="de-DE" i="1" dirty="0">
                <a:solidFill>
                  <a:schemeClr val="tx1"/>
                </a:solidFill>
              </a:rPr>
              <a:t> </a:t>
            </a:r>
            <a:r>
              <a:rPr lang="de-DE" i="1" dirty="0" err="1">
                <a:solidFill>
                  <a:schemeClr val="tx1"/>
                </a:solidFill>
              </a:rPr>
              <a:t>laudabam</a:t>
            </a:r>
            <a:endParaRPr lang="de-DE" i="1" dirty="0">
              <a:solidFill>
                <a:schemeClr val="tx1"/>
              </a:solidFill>
            </a:endParaRPr>
          </a:p>
        </p:txBody>
      </p:sp>
      <p:sp>
        <p:nvSpPr>
          <p:cNvPr id="5" name="Abgerundete rechteckige Legende 4"/>
          <p:cNvSpPr/>
          <p:nvPr/>
        </p:nvSpPr>
        <p:spPr>
          <a:xfrm>
            <a:off x="4644008" y="4720218"/>
            <a:ext cx="3312368" cy="941029"/>
          </a:xfrm>
          <a:prstGeom prst="wedgeRoundRectCallou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i="1" dirty="0" err="1">
                <a:solidFill>
                  <a:schemeClr val="tx1"/>
                </a:solidFill>
              </a:rPr>
              <a:t>cultus</a:t>
            </a:r>
            <a:r>
              <a:rPr lang="de-DE" i="1" dirty="0">
                <a:solidFill>
                  <a:schemeClr val="tx1"/>
                </a:solidFill>
              </a:rPr>
              <a:t> </a:t>
            </a:r>
            <a:r>
              <a:rPr lang="de-DE" i="1" dirty="0" err="1">
                <a:solidFill>
                  <a:schemeClr val="tx1"/>
                </a:solidFill>
              </a:rPr>
              <a:t>Romanorum</a:t>
            </a:r>
            <a:r>
              <a:rPr lang="de-DE" i="1" dirty="0">
                <a:solidFill>
                  <a:schemeClr val="tx1"/>
                </a:solidFill>
              </a:rPr>
              <a:t>, </a:t>
            </a:r>
            <a:r>
              <a:rPr lang="de-DE" i="1" dirty="0" err="1">
                <a:solidFill>
                  <a:schemeClr val="tx1"/>
                </a:solidFill>
              </a:rPr>
              <a:t>beneficia</a:t>
            </a:r>
            <a:r>
              <a:rPr lang="de-DE" i="1" dirty="0">
                <a:solidFill>
                  <a:schemeClr val="tx1"/>
                </a:solidFill>
              </a:rPr>
              <a:t>, </a:t>
            </a:r>
            <a:r>
              <a:rPr lang="de-DE" i="1" dirty="0" err="1">
                <a:solidFill>
                  <a:schemeClr val="tx1"/>
                </a:solidFill>
              </a:rPr>
              <a:t>statuae</a:t>
            </a:r>
            <a:r>
              <a:rPr lang="de-DE" i="1" dirty="0">
                <a:solidFill>
                  <a:schemeClr val="tx1"/>
                </a:solidFill>
              </a:rPr>
              <a:t>, </a:t>
            </a:r>
            <a:r>
              <a:rPr lang="de-DE" i="1" dirty="0" err="1">
                <a:solidFill>
                  <a:schemeClr val="tx1"/>
                </a:solidFill>
              </a:rPr>
              <a:t>oppida</a:t>
            </a:r>
            <a:r>
              <a:rPr lang="de-DE" i="1" dirty="0">
                <a:solidFill>
                  <a:schemeClr val="tx1"/>
                </a:solidFill>
              </a:rPr>
              <a:t>, </a:t>
            </a:r>
            <a:r>
              <a:rPr lang="de-DE" i="1" dirty="0" err="1">
                <a:solidFill>
                  <a:schemeClr val="tx1"/>
                </a:solidFill>
              </a:rPr>
              <a:t>domus</a:t>
            </a:r>
            <a:r>
              <a:rPr lang="de-DE" i="1" dirty="0">
                <a:solidFill>
                  <a:schemeClr val="tx1"/>
                </a:solidFill>
              </a:rPr>
              <a:t> </a:t>
            </a:r>
            <a:r>
              <a:rPr lang="de-DE" i="1" dirty="0" err="1">
                <a:solidFill>
                  <a:schemeClr val="tx1"/>
                </a:solidFill>
              </a:rPr>
              <a:t>foraque</a:t>
            </a:r>
            <a:r>
              <a:rPr lang="de-DE" i="1" dirty="0">
                <a:solidFill>
                  <a:schemeClr val="tx1"/>
                </a:solidFill>
              </a:rPr>
              <a:t> </a:t>
            </a:r>
            <a:r>
              <a:rPr lang="de-DE" i="1" dirty="0" err="1">
                <a:solidFill>
                  <a:schemeClr val="tx1"/>
                </a:solidFill>
              </a:rPr>
              <a:t>ornata</a:t>
            </a:r>
            <a:endParaRPr lang="de-DE" i="1" dirty="0">
              <a:solidFill>
                <a:schemeClr val="tx1"/>
              </a:solidFill>
            </a:endParaRPr>
          </a:p>
        </p:txBody>
      </p:sp>
    </p:spTree>
    <p:extLst>
      <p:ext uri="{BB962C8B-B14F-4D97-AF65-F5344CB8AC3E}">
        <p14:creationId xmlns:p14="http://schemas.microsoft.com/office/powerpoint/2010/main" val="273790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00B0F0"/>
          </a:solidFill>
        </p:spPr>
        <p:txBody>
          <a:bodyPr>
            <a:normAutofit fontScale="90000"/>
          </a:bodyPr>
          <a:lstStyle/>
          <a:p>
            <a:r>
              <a:rPr lang="de-DE" dirty="0"/>
              <a:t>Text: Ein Brief aus Germanien –</a:t>
            </a:r>
            <a:br>
              <a:rPr lang="de-DE" dirty="0"/>
            </a:br>
            <a:r>
              <a:rPr lang="de-DE" dirty="0"/>
              <a:t> </a:t>
            </a:r>
            <a:r>
              <a:rPr lang="de-DE" dirty="0" err="1"/>
              <a:t>Rufus</a:t>
            </a:r>
            <a:r>
              <a:rPr lang="de-DE" dirty="0"/>
              <a:t> ändert seine Sichtweise</a:t>
            </a:r>
          </a:p>
        </p:txBody>
      </p:sp>
      <p:sp>
        <p:nvSpPr>
          <p:cNvPr id="3" name="Inhaltsplatzhalter 2"/>
          <p:cNvSpPr>
            <a:spLocks noGrp="1"/>
          </p:cNvSpPr>
          <p:nvPr>
            <p:ph idx="1"/>
          </p:nvPr>
        </p:nvSpPr>
        <p:spPr>
          <a:solidFill>
            <a:schemeClr val="accent1">
              <a:lumMod val="20000"/>
              <a:lumOff val="80000"/>
            </a:schemeClr>
          </a:solidFill>
        </p:spPr>
        <p:txBody>
          <a:bodyPr/>
          <a:lstStyle/>
          <a:p>
            <a:r>
              <a:rPr lang="de-DE" sz="2400" dirty="0"/>
              <a:t>Wie stellt sich die Situation in Germanien allerdings </a:t>
            </a:r>
            <a:r>
              <a:rPr lang="de-DE" sz="2400" b="1" dirty="0"/>
              <a:t>momentan</a:t>
            </a:r>
            <a:r>
              <a:rPr lang="de-DE" sz="2400" dirty="0"/>
              <a:t> dar?</a:t>
            </a:r>
            <a:br>
              <a:rPr lang="de-DE" sz="2400" dirty="0"/>
            </a:br>
            <a:endParaRPr lang="de-DE" sz="2400" dirty="0" smtClean="0"/>
          </a:p>
          <a:p>
            <a:endParaRPr lang="de-DE" dirty="0"/>
          </a:p>
          <a:p>
            <a:r>
              <a:rPr lang="de-DE" sz="2400" dirty="0" smtClean="0"/>
              <a:t>Wie </a:t>
            </a:r>
            <a:r>
              <a:rPr lang="de-DE" sz="2400" dirty="0"/>
              <a:t>hat sich </a:t>
            </a:r>
            <a:r>
              <a:rPr lang="de-DE" sz="2400" dirty="0" err="1"/>
              <a:t>Rufus</a:t>
            </a:r>
            <a:r>
              <a:rPr lang="de-DE" sz="2400" dirty="0"/>
              <a:t>‘ </a:t>
            </a:r>
            <a:r>
              <a:rPr lang="de-DE" sz="2400" b="1" dirty="0"/>
              <a:t>Einstellung</a:t>
            </a:r>
            <a:r>
              <a:rPr lang="de-DE" sz="2400" dirty="0"/>
              <a:t> dadurch </a:t>
            </a:r>
            <a:r>
              <a:rPr lang="de-DE" sz="2400" b="1" dirty="0"/>
              <a:t>verändert</a:t>
            </a:r>
            <a:r>
              <a:rPr lang="de-DE" sz="2400" dirty="0"/>
              <a:t>?</a:t>
            </a:r>
            <a:br>
              <a:rPr lang="de-DE" sz="2400" dirty="0"/>
            </a:br>
            <a:endParaRPr lang="de-DE" sz="2400" dirty="0"/>
          </a:p>
          <a:p>
            <a:endParaRPr lang="de-DE" dirty="0"/>
          </a:p>
        </p:txBody>
      </p:sp>
      <p:sp>
        <p:nvSpPr>
          <p:cNvPr id="4" name="Abgerundete rechteckige Legende 3"/>
          <p:cNvSpPr/>
          <p:nvPr/>
        </p:nvSpPr>
        <p:spPr>
          <a:xfrm>
            <a:off x="4690885" y="2204864"/>
            <a:ext cx="3312368" cy="1008112"/>
          </a:xfrm>
          <a:prstGeom prst="wedgeRoundRectCallou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i="1" dirty="0" err="1">
                <a:solidFill>
                  <a:schemeClr val="tx1"/>
                </a:solidFill>
              </a:rPr>
              <a:t>n</a:t>
            </a:r>
            <a:r>
              <a:rPr lang="de-DE" i="1" dirty="0" err="1" smtClean="0">
                <a:solidFill>
                  <a:schemeClr val="tx1"/>
                </a:solidFill>
              </a:rPr>
              <a:t>unc</a:t>
            </a:r>
            <a:r>
              <a:rPr lang="de-DE" i="1" dirty="0" smtClean="0">
                <a:solidFill>
                  <a:schemeClr val="tx1"/>
                </a:solidFill>
              </a:rPr>
              <a:t>:</a:t>
            </a:r>
          </a:p>
          <a:p>
            <a:r>
              <a:rPr lang="de-DE" i="1" dirty="0" err="1" smtClean="0">
                <a:solidFill>
                  <a:schemeClr val="tx1"/>
                </a:solidFill>
              </a:rPr>
              <a:t>crudelitas</a:t>
            </a:r>
            <a:r>
              <a:rPr lang="de-DE" i="1" dirty="0" smtClean="0">
                <a:solidFill>
                  <a:schemeClr val="tx1"/>
                </a:solidFill>
              </a:rPr>
              <a:t> </a:t>
            </a:r>
            <a:r>
              <a:rPr lang="de-DE" i="1" dirty="0">
                <a:solidFill>
                  <a:schemeClr val="tx1"/>
                </a:solidFill>
              </a:rPr>
              <a:t>et </a:t>
            </a:r>
            <a:r>
              <a:rPr lang="de-DE" i="1" dirty="0" err="1">
                <a:solidFill>
                  <a:schemeClr val="tx1"/>
                </a:solidFill>
              </a:rPr>
              <a:t>facta</a:t>
            </a:r>
            <a:r>
              <a:rPr lang="de-DE" i="1" dirty="0">
                <a:solidFill>
                  <a:schemeClr val="tx1"/>
                </a:solidFill>
              </a:rPr>
              <a:t> </a:t>
            </a:r>
            <a:r>
              <a:rPr lang="de-DE" i="1" dirty="0" err="1" smtClean="0">
                <a:solidFill>
                  <a:schemeClr val="tx1"/>
                </a:solidFill>
              </a:rPr>
              <a:t>Vari</a:t>
            </a:r>
            <a:r>
              <a:rPr lang="de-DE" i="1" dirty="0" smtClean="0">
                <a:solidFill>
                  <a:schemeClr val="tx1"/>
                </a:solidFill>
              </a:rPr>
              <a:t> </a:t>
            </a:r>
          </a:p>
          <a:p>
            <a:r>
              <a:rPr lang="de-DE" i="1" dirty="0" err="1" smtClean="0">
                <a:solidFill>
                  <a:schemeClr val="tx1"/>
                </a:solidFill>
              </a:rPr>
              <a:t>patria</a:t>
            </a:r>
            <a:r>
              <a:rPr lang="de-DE" i="1" dirty="0" smtClean="0">
                <a:solidFill>
                  <a:schemeClr val="tx1"/>
                </a:solidFill>
              </a:rPr>
              <a:t> </a:t>
            </a:r>
            <a:r>
              <a:rPr lang="de-DE" i="1" dirty="0">
                <a:solidFill>
                  <a:schemeClr val="tx1"/>
                </a:solidFill>
              </a:rPr>
              <a:t>mea </a:t>
            </a:r>
            <a:r>
              <a:rPr lang="de-DE" i="1" dirty="0" err="1">
                <a:solidFill>
                  <a:schemeClr val="tx1"/>
                </a:solidFill>
              </a:rPr>
              <a:t>occupata</a:t>
            </a:r>
            <a:r>
              <a:rPr lang="de-DE" i="1" dirty="0">
                <a:solidFill>
                  <a:schemeClr val="tx1"/>
                </a:solidFill>
              </a:rPr>
              <a:t> </a:t>
            </a:r>
            <a:r>
              <a:rPr lang="de-DE" i="1" dirty="0" err="1">
                <a:solidFill>
                  <a:schemeClr val="tx1"/>
                </a:solidFill>
              </a:rPr>
              <a:t>est</a:t>
            </a:r>
            <a:endParaRPr lang="de-DE" i="1" dirty="0">
              <a:solidFill>
                <a:schemeClr val="tx1"/>
              </a:solidFill>
            </a:endParaRPr>
          </a:p>
        </p:txBody>
      </p:sp>
      <p:sp>
        <p:nvSpPr>
          <p:cNvPr id="5" name="Abgerundete rechteckige Legende 4"/>
          <p:cNvSpPr/>
          <p:nvPr/>
        </p:nvSpPr>
        <p:spPr>
          <a:xfrm>
            <a:off x="4761028" y="4077072"/>
            <a:ext cx="3312368" cy="1008112"/>
          </a:xfrm>
          <a:prstGeom prst="wedgeRoundRectCallou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i="1" dirty="0" smtClean="0">
              <a:solidFill>
                <a:schemeClr val="tx1"/>
              </a:solidFill>
            </a:endParaRPr>
          </a:p>
          <a:p>
            <a:r>
              <a:rPr lang="de-DE" i="1" dirty="0" err="1" smtClean="0">
                <a:solidFill>
                  <a:schemeClr val="tx1"/>
                </a:solidFill>
              </a:rPr>
              <a:t>laudare</a:t>
            </a:r>
            <a:r>
              <a:rPr lang="de-DE" i="1" dirty="0" smtClean="0">
                <a:solidFill>
                  <a:schemeClr val="tx1"/>
                </a:solidFill>
              </a:rPr>
              <a:t> </a:t>
            </a:r>
            <a:r>
              <a:rPr lang="de-DE" i="1" dirty="0" err="1" smtClean="0">
                <a:solidFill>
                  <a:schemeClr val="tx1"/>
                </a:solidFill>
              </a:rPr>
              <a:t>desino</a:t>
            </a:r>
            <a:endParaRPr lang="de-DE" i="1" dirty="0">
              <a:solidFill>
                <a:schemeClr val="tx1"/>
              </a:solidFill>
            </a:endParaRPr>
          </a:p>
          <a:p>
            <a:r>
              <a:rPr lang="de-DE" i="1" dirty="0" err="1" smtClean="0">
                <a:solidFill>
                  <a:schemeClr val="tx1"/>
                </a:solidFill>
              </a:rPr>
              <a:t>mihi</a:t>
            </a:r>
            <a:r>
              <a:rPr lang="de-DE" i="1" dirty="0" smtClean="0">
                <a:solidFill>
                  <a:schemeClr val="tx1"/>
                </a:solidFill>
              </a:rPr>
              <a:t> </a:t>
            </a:r>
            <a:r>
              <a:rPr lang="de-DE" i="1" dirty="0">
                <a:solidFill>
                  <a:schemeClr val="tx1"/>
                </a:solidFill>
              </a:rPr>
              <a:t>in </a:t>
            </a:r>
            <a:r>
              <a:rPr lang="de-DE" i="1" dirty="0" err="1">
                <a:solidFill>
                  <a:schemeClr val="tx1"/>
                </a:solidFill>
              </a:rPr>
              <a:t>odio</a:t>
            </a:r>
            <a:r>
              <a:rPr lang="de-DE" i="1" dirty="0">
                <a:solidFill>
                  <a:schemeClr val="tx1"/>
                </a:solidFill>
              </a:rPr>
              <a:t> </a:t>
            </a:r>
            <a:r>
              <a:rPr lang="de-DE" i="1" dirty="0" err="1">
                <a:solidFill>
                  <a:schemeClr val="tx1"/>
                </a:solidFill>
              </a:rPr>
              <a:t>sunt</a:t>
            </a:r>
            <a:r>
              <a:rPr lang="de-DE" dirty="0"/>
              <a:t/>
            </a:r>
            <a:br>
              <a:rPr lang="de-DE" dirty="0"/>
            </a:br>
            <a:endParaRPr lang="de-DE" i="1" dirty="0">
              <a:solidFill>
                <a:schemeClr val="tx1"/>
              </a:solidFill>
            </a:endParaRPr>
          </a:p>
        </p:txBody>
      </p:sp>
    </p:spTree>
    <p:extLst>
      <p:ext uri="{BB962C8B-B14F-4D97-AF65-F5344CB8AC3E}">
        <p14:creationId xmlns:p14="http://schemas.microsoft.com/office/powerpoint/2010/main" val="240175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521</Words>
  <Application>Microsoft Office PowerPoint</Application>
  <PresentationFormat>Bildschirmpräsentation (4:3)</PresentationFormat>
  <Paragraphs>124</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Larissa-Design</vt:lpstr>
      <vt:lpstr>Bildung für Toleranz und Akzeptanz von Vielfalt (BTV)</vt:lpstr>
      <vt:lpstr>Voraussetzung</vt:lpstr>
      <vt:lpstr>Vorwissen: Lehnwörter</vt:lpstr>
      <vt:lpstr>Vorwissen: Römer in Germanien</vt:lpstr>
      <vt:lpstr>Vorwissen: Römer in Germanien</vt:lpstr>
      <vt:lpstr>Vorwissen: Auxiliartruppen</vt:lpstr>
      <vt:lpstr>Text: Ein Brief aus Germanien</vt:lpstr>
      <vt:lpstr>Text: Ein Brief aus Germanien –  Rufus ändert seine Sichtweise</vt:lpstr>
      <vt:lpstr>Text: Ein Brief aus Germanien –  Rufus ändert seine Sichtweise</vt:lpstr>
      <vt:lpstr>Text: Ein Brief aus Germanien</vt:lpstr>
      <vt:lpstr>Überlege….</vt:lpstr>
      <vt:lpstr>Überlege…</vt:lpstr>
      <vt:lpstr>Was denkt wohl….?</vt:lpstr>
      <vt:lpstr>Was denkt wohl…?</vt:lpstr>
      <vt:lpstr>Was meinst du…?</vt:lpstr>
      <vt:lpstr>Verankerung im Bildungsplan (BTV)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Bildung für Toleranz und Akzeptanz von Vielfalt</dc:title>
  <dc:creator>Marion Beckmann</dc:creator>
  <cp:lastModifiedBy>eplath</cp:lastModifiedBy>
  <cp:revision>38</cp:revision>
  <dcterms:created xsi:type="dcterms:W3CDTF">2014-12-17T18:04:46Z</dcterms:created>
  <dcterms:modified xsi:type="dcterms:W3CDTF">2015-10-05T12:35:31Z</dcterms:modified>
</cp:coreProperties>
</file>