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4" r:id="rId4"/>
    <p:sldId id="266" r:id="rId5"/>
    <p:sldId id="265" r:id="rId6"/>
    <p:sldId id="267" r:id="rId7"/>
    <p:sldId id="268" r:id="rId8"/>
    <p:sldId id="269" r:id="rId9"/>
    <p:sldId id="270" r:id="rId10"/>
    <p:sldId id="272" r:id="rId11"/>
    <p:sldId id="271"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6D14726-F2C3-41F9-8EDE-40A0CE7E52C3}" type="datetimeFigureOut">
              <a:rPr lang="de-DE" smtClean="0"/>
              <a:t>09.11.2015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10674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6D14726-F2C3-41F9-8EDE-40A0CE7E52C3}" type="datetimeFigureOut">
              <a:rPr lang="de-DE" smtClean="0"/>
              <a:t>09.11.2015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228897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6D14726-F2C3-41F9-8EDE-40A0CE7E52C3}" type="datetimeFigureOut">
              <a:rPr lang="de-DE" smtClean="0"/>
              <a:t>09.11.2015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181627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6D14726-F2C3-41F9-8EDE-40A0CE7E52C3}" type="datetimeFigureOut">
              <a:rPr lang="de-DE" smtClean="0"/>
              <a:t>09.11.2015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203791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6D14726-F2C3-41F9-8EDE-40A0CE7E52C3}" type="datetimeFigureOut">
              <a:rPr lang="de-DE" smtClean="0"/>
              <a:t>09.11.2015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187455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6D14726-F2C3-41F9-8EDE-40A0CE7E52C3}" type="datetimeFigureOut">
              <a:rPr lang="de-DE" smtClean="0"/>
              <a:t>09.11.2015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47877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6D14726-F2C3-41F9-8EDE-40A0CE7E52C3}" type="datetimeFigureOut">
              <a:rPr lang="de-DE" smtClean="0"/>
              <a:t>09.11.2015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314070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6D14726-F2C3-41F9-8EDE-40A0CE7E52C3}" type="datetimeFigureOut">
              <a:rPr lang="de-DE" smtClean="0"/>
              <a:t>09.11.2015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131523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6D14726-F2C3-41F9-8EDE-40A0CE7E52C3}" type="datetimeFigureOut">
              <a:rPr lang="de-DE" smtClean="0"/>
              <a:t>09.11.2015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416548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6D14726-F2C3-41F9-8EDE-40A0CE7E52C3}" type="datetimeFigureOut">
              <a:rPr lang="de-DE" smtClean="0"/>
              <a:t>09.11.2015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358520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6D14726-F2C3-41F9-8EDE-40A0CE7E52C3}" type="datetimeFigureOut">
              <a:rPr lang="de-DE" smtClean="0"/>
              <a:t>09.11.2015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C74132A-A074-4270-83E5-18D45DAEA1DC}" type="slidenum">
              <a:rPr lang="de-DE" smtClean="0"/>
              <a:t>‹Nr.›</a:t>
            </a:fld>
            <a:endParaRPr lang="de-DE"/>
          </a:p>
        </p:txBody>
      </p:sp>
    </p:spTree>
    <p:extLst>
      <p:ext uri="{BB962C8B-B14F-4D97-AF65-F5344CB8AC3E}">
        <p14:creationId xmlns:p14="http://schemas.microsoft.com/office/powerpoint/2010/main" val="4191636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5000"/>
          </a:srgb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14726-F2C3-41F9-8EDE-40A0CE7E52C3}" type="datetimeFigureOut">
              <a:rPr lang="de-DE" smtClean="0"/>
              <a:t>09.11.2015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4132A-A074-4270-83E5-18D45DAEA1DC}" type="slidenum">
              <a:rPr lang="de-DE" smtClean="0"/>
              <a:t>‹Nr.›</a:t>
            </a:fld>
            <a:endParaRPr lang="de-DE"/>
          </a:p>
        </p:txBody>
      </p:sp>
    </p:spTree>
    <p:extLst>
      <p:ext uri="{BB962C8B-B14F-4D97-AF65-F5344CB8AC3E}">
        <p14:creationId xmlns:p14="http://schemas.microsoft.com/office/powerpoint/2010/main" val="164335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340768"/>
            <a:ext cx="7772400" cy="1470025"/>
          </a:xfrm>
        </p:spPr>
        <p:txBody>
          <a:bodyPr>
            <a:normAutofit/>
          </a:bodyPr>
          <a:lstStyle/>
          <a:p>
            <a:r>
              <a:rPr lang="de-DE" sz="5400" dirty="0" smtClean="0"/>
              <a:t>Prima </a:t>
            </a:r>
            <a:r>
              <a:rPr lang="de-DE" sz="5400" dirty="0" err="1" smtClean="0"/>
              <a:t>nova</a:t>
            </a:r>
            <a:r>
              <a:rPr lang="de-DE" sz="5400" dirty="0"/>
              <a:t> </a:t>
            </a:r>
            <a:r>
              <a:rPr lang="de-DE" sz="5400" dirty="0" smtClean="0"/>
              <a:t>Lektion 37</a:t>
            </a:r>
            <a:endParaRPr lang="de-DE" sz="5400" dirty="0"/>
          </a:p>
        </p:txBody>
      </p:sp>
      <p:sp>
        <p:nvSpPr>
          <p:cNvPr id="3" name="Untertitel 2"/>
          <p:cNvSpPr>
            <a:spLocks noGrp="1"/>
          </p:cNvSpPr>
          <p:nvPr>
            <p:ph type="subTitle" idx="1"/>
          </p:nvPr>
        </p:nvSpPr>
        <p:spPr/>
        <p:txBody>
          <a:bodyPr/>
          <a:lstStyle/>
          <a:p>
            <a:r>
              <a:rPr lang="de-DE" dirty="0" smtClean="0">
                <a:solidFill>
                  <a:schemeClr val="tx1"/>
                </a:solidFill>
              </a:rPr>
              <a:t>Mögliche Anknüpfungspunkte an verschiedene Leitperspektiven</a:t>
            </a:r>
            <a:endParaRPr lang="de-DE" dirty="0">
              <a:solidFill>
                <a:schemeClr val="tx1"/>
              </a:solidFill>
            </a:endParaRPr>
          </a:p>
        </p:txBody>
      </p:sp>
    </p:spTree>
    <p:extLst>
      <p:ext uri="{BB962C8B-B14F-4D97-AF65-F5344CB8AC3E}">
        <p14:creationId xmlns:p14="http://schemas.microsoft.com/office/powerpoint/2010/main" val="1063406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457200" y="908720"/>
            <a:ext cx="8229600" cy="5217443"/>
          </a:xfrm>
        </p:spPr>
        <p:txBody>
          <a:bodyPr/>
          <a:lstStyle/>
          <a:p>
            <a:r>
              <a:rPr lang="de-DE" i="1" dirty="0" smtClean="0"/>
              <a:t>Zweck: Entspannung, Spaß, Geschäfte, Freizeitvergnügen, Körperpflege</a:t>
            </a:r>
          </a:p>
          <a:p>
            <a:r>
              <a:rPr lang="de-DE" i="1" dirty="0" smtClean="0"/>
              <a:t>Die „Badegäste“ profitierten. Die Sklaven, die die Gäste begleiteten und die Sklaven, die in den Themen arbeiteten, profitierten nicht. </a:t>
            </a:r>
          </a:p>
          <a:p>
            <a:r>
              <a:rPr lang="de-DE" i="1" dirty="0" smtClean="0"/>
              <a:t>Benötigt: Sklaven, Holz in riesigen Mengen</a:t>
            </a:r>
          </a:p>
          <a:p>
            <a:r>
              <a:rPr lang="de-DE" i="1" dirty="0" smtClean="0"/>
              <a:t>Frage der Umweltverträglichkeit</a:t>
            </a:r>
          </a:p>
          <a:p>
            <a:r>
              <a:rPr lang="de-DE" i="1" dirty="0" smtClean="0"/>
              <a:t>Übertragung der Punkte auf heutige Spaßbäder</a:t>
            </a:r>
            <a:endParaRPr lang="de-DE" i="1" dirty="0"/>
          </a:p>
        </p:txBody>
      </p:sp>
    </p:spTree>
    <p:extLst>
      <p:ext uri="{BB962C8B-B14F-4D97-AF65-F5344CB8AC3E}">
        <p14:creationId xmlns:p14="http://schemas.microsoft.com/office/powerpoint/2010/main" val="788540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457200" y="1268760"/>
            <a:ext cx="8229600" cy="4857403"/>
          </a:xfrm>
        </p:spPr>
        <p:txBody>
          <a:bodyPr/>
          <a:lstStyle/>
          <a:p>
            <a:r>
              <a:rPr lang="de-DE" dirty="0" smtClean="0"/>
              <a:t>           Leitperspektive </a:t>
            </a:r>
            <a:r>
              <a:rPr lang="de-DE" dirty="0" err="1" smtClean="0"/>
              <a:t>PuG</a:t>
            </a:r>
            <a:r>
              <a:rPr lang="de-DE" dirty="0" smtClean="0"/>
              <a:t>: Bewegung und Entspannung; Körper und Hygiene</a:t>
            </a:r>
          </a:p>
          <a:p>
            <a:r>
              <a:rPr lang="de-DE" dirty="0" smtClean="0"/>
              <a:t>           Leitperspektive </a:t>
            </a:r>
            <a:r>
              <a:rPr lang="de-DE" dirty="0" err="1" smtClean="0"/>
              <a:t>BnE</a:t>
            </a:r>
            <a:r>
              <a:rPr lang="de-DE" dirty="0" smtClean="0"/>
              <a:t>: Teilhabe; Komplexität und Dynamik nachhaltiger Entwicklung</a:t>
            </a:r>
          </a:p>
          <a:p>
            <a:r>
              <a:rPr lang="de-DE" dirty="0" smtClean="0"/>
              <a:t>          Leitperspektive Verbraucherbildung: Alltagskonsum; Qualität Konsumgüter</a:t>
            </a:r>
          </a:p>
          <a:p>
            <a:r>
              <a:rPr lang="de-DE" dirty="0" smtClean="0"/>
              <a:t>           Leitperspektive BTV: Wertorientiertes Handeln</a:t>
            </a:r>
            <a:endParaRPr lang="de-DE" dirty="0"/>
          </a:p>
        </p:txBody>
      </p:sp>
      <p:sp>
        <p:nvSpPr>
          <p:cNvPr id="5" name="Pfeil nach rechts 4"/>
          <p:cNvSpPr/>
          <p:nvPr/>
        </p:nvSpPr>
        <p:spPr>
          <a:xfrm>
            <a:off x="879325" y="5085184"/>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p:cNvSpPr/>
          <p:nvPr/>
        </p:nvSpPr>
        <p:spPr>
          <a:xfrm>
            <a:off x="866983" y="4041068"/>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Pfeil nach rechts 6"/>
          <p:cNvSpPr/>
          <p:nvPr/>
        </p:nvSpPr>
        <p:spPr>
          <a:xfrm>
            <a:off x="909915" y="2492896"/>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p:cNvSpPr/>
          <p:nvPr/>
        </p:nvSpPr>
        <p:spPr>
          <a:xfrm>
            <a:off x="909915" y="1412776"/>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4501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3" name="Inhaltsplatzhalter 2"/>
          <p:cNvSpPr>
            <a:spLocks noGrp="1"/>
          </p:cNvSpPr>
          <p:nvPr>
            <p:ph idx="1"/>
          </p:nvPr>
        </p:nvSpPr>
        <p:spPr/>
        <p:txBody>
          <a:bodyPr/>
          <a:lstStyle/>
          <a:p>
            <a:endParaRPr lang="de-DE"/>
          </a:p>
        </p:txBody>
      </p:sp>
      <p:sp>
        <p:nvSpPr>
          <p:cNvPr id="4" name="Rechteck 3"/>
          <p:cNvSpPr/>
          <p:nvPr/>
        </p:nvSpPr>
        <p:spPr>
          <a:xfrm>
            <a:off x="1403648" y="1628800"/>
            <a:ext cx="6768752" cy="4104456"/>
          </a:xfrm>
          <a:prstGeom prst="rect">
            <a:avLst/>
          </a:prstGeom>
          <a:solidFill>
            <a:srgbClr val="FFC000"/>
          </a:solidFill>
          <a:ln>
            <a:noFill/>
          </a:ln>
          <a:scene3d>
            <a:camera prst="orthographicFront"/>
            <a:lightRig rig="threePt" dir="t"/>
          </a:scene3d>
          <a:sp3d contourW="12700">
            <a:bevelT w="101600" prst="rible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7" name="Textfeld 6"/>
          <p:cNvSpPr txBox="1"/>
          <p:nvPr/>
        </p:nvSpPr>
        <p:spPr>
          <a:xfrm>
            <a:off x="2627780" y="2492896"/>
            <a:ext cx="4536504" cy="2554545"/>
          </a:xfrm>
          <a:prstGeom prst="rect">
            <a:avLst/>
          </a:prstGeom>
          <a:noFill/>
        </p:spPr>
        <p:txBody>
          <a:bodyPr wrap="square" rtlCol="0">
            <a:spAutoFit/>
          </a:bodyPr>
          <a:lstStyle/>
          <a:p>
            <a:pPr algn="ctr"/>
            <a:r>
              <a:rPr lang="de-DE" sz="4000" dirty="0" err="1" smtClean="0"/>
              <a:t>Lektionstext</a:t>
            </a:r>
            <a:r>
              <a:rPr lang="de-DE" sz="4000" dirty="0" smtClean="0"/>
              <a:t> der Lektion 37 </a:t>
            </a:r>
          </a:p>
          <a:p>
            <a:pPr algn="ctr"/>
            <a:r>
              <a:rPr lang="de-DE" sz="4000" dirty="0" smtClean="0"/>
              <a:t>prima </a:t>
            </a:r>
            <a:r>
              <a:rPr lang="de-DE" sz="4000" dirty="0" err="1" smtClean="0"/>
              <a:t>nova</a:t>
            </a:r>
            <a:r>
              <a:rPr lang="de-DE" sz="4000" dirty="0" smtClean="0"/>
              <a:t> </a:t>
            </a:r>
          </a:p>
          <a:p>
            <a:pPr algn="ctr"/>
            <a:r>
              <a:rPr lang="de-DE" sz="4000" dirty="0" smtClean="0"/>
              <a:t>Buchner Verlag</a:t>
            </a:r>
            <a:endParaRPr lang="de-DE" sz="4000" dirty="0"/>
          </a:p>
        </p:txBody>
      </p:sp>
    </p:spTree>
    <p:extLst>
      <p:ext uri="{BB962C8B-B14F-4D97-AF65-F5344CB8AC3E}">
        <p14:creationId xmlns:p14="http://schemas.microsoft.com/office/powerpoint/2010/main" val="2903648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p:txBody>
          <a:bodyPr>
            <a:normAutofit fontScale="92500" lnSpcReduction="10000"/>
          </a:bodyPr>
          <a:lstStyle/>
          <a:p>
            <a:endParaRPr lang="de-DE" dirty="0" smtClean="0"/>
          </a:p>
          <a:p>
            <a:endParaRPr lang="de-DE" dirty="0"/>
          </a:p>
          <a:p>
            <a:endParaRPr lang="de-DE" dirty="0" smtClean="0"/>
          </a:p>
          <a:p>
            <a:endParaRPr lang="de-DE" dirty="0"/>
          </a:p>
          <a:p>
            <a:r>
              <a:rPr lang="de-DE" dirty="0" smtClean="0"/>
              <a:t>Z. 1-11 Übersetzung / Erarbeitung des Irrealis</a:t>
            </a:r>
          </a:p>
          <a:p>
            <a:r>
              <a:rPr lang="de-DE" dirty="0" smtClean="0"/>
              <a:t>Welche Personen tauchen auf?</a:t>
            </a:r>
          </a:p>
          <a:p>
            <a:r>
              <a:rPr lang="de-DE" dirty="0" smtClean="0"/>
              <a:t>Beschreibe den alten Mann.</a:t>
            </a:r>
          </a:p>
          <a:p>
            <a:r>
              <a:rPr lang="de-DE" dirty="0" smtClean="0"/>
              <a:t>Wieso könnte der alte Mann Anlass zum Lachen gewesen sein?</a:t>
            </a:r>
          </a:p>
          <a:p>
            <a:endParaRPr lang="de-DE" dirty="0"/>
          </a:p>
        </p:txBody>
      </p:sp>
      <p:sp>
        <p:nvSpPr>
          <p:cNvPr id="6" name="Rechteck 5"/>
          <p:cNvSpPr/>
          <p:nvPr/>
        </p:nvSpPr>
        <p:spPr>
          <a:xfrm>
            <a:off x="971600" y="908720"/>
            <a:ext cx="7452016" cy="2520000"/>
          </a:xfrm>
          <a:prstGeom prst="rect">
            <a:avLst/>
          </a:prstGeom>
          <a:solidFill>
            <a:srgbClr val="FFC000"/>
          </a:solidFill>
          <a:ln>
            <a:noFill/>
          </a:ln>
          <a:scene3d>
            <a:camera prst="orthographicFront"/>
            <a:lightRig rig="threePt" dir="t"/>
          </a:scene3d>
          <a:sp3d contourW="12700">
            <a:bevelT w="101600" prst="rible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691680" y="1412776"/>
            <a:ext cx="6264696" cy="1569660"/>
          </a:xfrm>
          <a:prstGeom prst="rect">
            <a:avLst/>
          </a:prstGeom>
          <a:noFill/>
        </p:spPr>
        <p:txBody>
          <a:bodyPr wrap="square" rtlCol="0">
            <a:spAutoFit/>
          </a:bodyPr>
          <a:lstStyle/>
          <a:p>
            <a:pPr algn="ctr"/>
            <a:r>
              <a:rPr lang="de-DE" sz="3200" dirty="0" smtClean="0"/>
              <a:t>Prima </a:t>
            </a:r>
            <a:r>
              <a:rPr lang="de-DE" sz="3200" dirty="0" err="1" smtClean="0"/>
              <a:t>nova</a:t>
            </a:r>
            <a:r>
              <a:rPr lang="de-DE" sz="3200" dirty="0" smtClean="0"/>
              <a:t> </a:t>
            </a:r>
          </a:p>
          <a:p>
            <a:pPr algn="ctr"/>
            <a:r>
              <a:rPr lang="de-DE" sz="3200" dirty="0" smtClean="0"/>
              <a:t>Lesestück 37 </a:t>
            </a:r>
          </a:p>
          <a:p>
            <a:pPr algn="ctr"/>
            <a:r>
              <a:rPr lang="de-DE" sz="3200" dirty="0" smtClean="0"/>
              <a:t>Z. 1 - 11</a:t>
            </a:r>
            <a:endParaRPr lang="de-DE" sz="3200" dirty="0"/>
          </a:p>
        </p:txBody>
      </p:sp>
    </p:spTree>
    <p:extLst>
      <p:ext uri="{BB962C8B-B14F-4D97-AF65-F5344CB8AC3E}">
        <p14:creationId xmlns:p14="http://schemas.microsoft.com/office/powerpoint/2010/main" val="1220463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457200" y="1052736"/>
            <a:ext cx="8229600" cy="5073427"/>
          </a:xfrm>
        </p:spPr>
        <p:txBody>
          <a:bodyPr>
            <a:normAutofit lnSpcReduction="10000"/>
          </a:bodyPr>
          <a:lstStyle/>
          <a:p>
            <a:r>
              <a:rPr lang="de-DE" i="1" dirty="0" smtClean="0"/>
              <a:t>Der Alte ist kahl, trägt eine rote Tunika und spielt mit einem grünen Ball.</a:t>
            </a:r>
          </a:p>
          <a:p>
            <a:r>
              <a:rPr lang="de-DE" i="1" dirty="0" smtClean="0"/>
              <a:t>Der Alte ist ein Freigelassener, der zu Reichtum gekommen ist, eine „Nummer für sich“ (</a:t>
            </a:r>
            <a:r>
              <a:rPr lang="de-DE" i="1" dirty="0" err="1" smtClean="0"/>
              <a:t>rarissimus</a:t>
            </a:r>
            <a:r>
              <a:rPr lang="de-DE" i="1" dirty="0" smtClean="0"/>
              <a:t>)</a:t>
            </a:r>
          </a:p>
          <a:p>
            <a:r>
              <a:rPr lang="de-DE" i="1" dirty="0" smtClean="0"/>
              <a:t>Die auffällige Kleidung (in seinem Alter) und das seltsame Verhalten könnten ihn lächerlich machen. </a:t>
            </a:r>
          </a:p>
          <a:p>
            <a:r>
              <a:rPr lang="de-DE" dirty="0" smtClean="0"/>
              <a:t>            Leitperspektive BTV: Toleranz, Formen von Vorurteilen</a:t>
            </a:r>
            <a:endParaRPr lang="de-DE" dirty="0"/>
          </a:p>
        </p:txBody>
      </p:sp>
      <p:sp>
        <p:nvSpPr>
          <p:cNvPr id="3" name="Pfeil nach rechts 2"/>
          <p:cNvSpPr/>
          <p:nvPr/>
        </p:nvSpPr>
        <p:spPr>
          <a:xfrm>
            <a:off x="913390" y="4941168"/>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3316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Prima </a:t>
            </a:r>
            <a:r>
              <a:rPr lang="de-DE" dirty="0" err="1" smtClean="0"/>
              <a:t>nova</a:t>
            </a:r>
            <a:r>
              <a:rPr lang="de-DE" dirty="0" smtClean="0"/>
              <a:t> Lektion 37</a:t>
            </a:r>
            <a:endParaRPr lang="de-DE" dirty="0"/>
          </a:p>
        </p:txBody>
      </p:sp>
      <p:sp>
        <p:nvSpPr>
          <p:cNvPr id="7" name="Inhaltsplatzhalter 6"/>
          <p:cNvSpPr>
            <a:spLocks noGrp="1"/>
          </p:cNvSpPr>
          <p:nvPr>
            <p:ph idx="1"/>
          </p:nvPr>
        </p:nvSpPr>
        <p:spPr>
          <a:xfrm>
            <a:off x="457200" y="1600200"/>
            <a:ext cx="8229600" cy="4997152"/>
          </a:xfrm>
        </p:spPr>
        <p:txBody>
          <a:bodyPr>
            <a:normAutofit/>
          </a:bodyPr>
          <a:lstStyle/>
          <a:p>
            <a:endParaRPr lang="de-DE" dirty="0" smtClean="0"/>
          </a:p>
          <a:p>
            <a:endParaRPr lang="de-DE" dirty="0"/>
          </a:p>
          <a:p>
            <a:endParaRPr lang="de-DE" dirty="0" smtClean="0"/>
          </a:p>
          <a:p>
            <a:endParaRPr lang="de-DE" dirty="0"/>
          </a:p>
          <a:p>
            <a:endParaRPr lang="de-DE" dirty="0" smtClean="0"/>
          </a:p>
          <a:p>
            <a:r>
              <a:rPr lang="de-DE" sz="2800" dirty="0" smtClean="0"/>
              <a:t>Z. 12-27 Beschreibe das Verhalten des </a:t>
            </a:r>
            <a:r>
              <a:rPr lang="de-DE" sz="2800" dirty="0" err="1" smtClean="0"/>
              <a:t>senex</a:t>
            </a:r>
            <a:r>
              <a:rPr lang="de-DE" sz="2800" dirty="0" smtClean="0"/>
              <a:t>.</a:t>
            </a:r>
          </a:p>
          <a:p>
            <a:r>
              <a:rPr lang="de-DE" sz="2800" dirty="0" smtClean="0"/>
              <a:t>Erkläre den Zweck dieses Verhaltens.</a:t>
            </a:r>
          </a:p>
          <a:p>
            <a:r>
              <a:rPr lang="de-DE" sz="2800" dirty="0" smtClean="0"/>
              <a:t>Kennst du Personen mit ähnlichem Verhalten z.B. aus dem Fernsehen? Gemeinsamkeiten? </a:t>
            </a:r>
          </a:p>
          <a:p>
            <a:endParaRPr lang="de-DE" dirty="0"/>
          </a:p>
        </p:txBody>
      </p:sp>
      <p:sp>
        <p:nvSpPr>
          <p:cNvPr id="3" name="Rechteck 2"/>
          <p:cNvSpPr/>
          <p:nvPr/>
        </p:nvSpPr>
        <p:spPr>
          <a:xfrm>
            <a:off x="1115616" y="1412776"/>
            <a:ext cx="7056784" cy="3096344"/>
          </a:xfrm>
          <a:prstGeom prst="rect">
            <a:avLst/>
          </a:prstGeom>
          <a:solidFill>
            <a:srgbClr val="FFC000"/>
          </a:solidFill>
          <a:ln>
            <a:noFill/>
          </a:ln>
          <a:scene3d>
            <a:camera prst="orthographicFront"/>
            <a:lightRig rig="threePt" dir="t"/>
          </a:scene3d>
          <a:sp3d contourW="12700">
            <a:bevelT w="101600" prst="rible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p:cNvSpPr txBox="1"/>
          <p:nvPr/>
        </p:nvSpPr>
        <p:spPr>
          <a:xfrm>
            <a:off x="1907704" y="2060848"/>
            <a:ext cx="5400600" cy="1938992"/>
          </a:xfrm>
          <a:prstGeom prst="rect">
            <a:avLst/>
          </a:prstGeom>
          <a:noFill/>
        </p:spPr>
        <p:txBody>
          <a:bodyPr wrap="square" rtlCol="0">
            <a:spAutoFit/>
          </a:bodyPr>
          <a:lstStyle/>
          <a:p>
            <a:pPr algn="ctr"/>
            <a:r>
              <a:rPr lang="de-DE" sz="4000" dirty="0" smtClean="0"/>
              <a:t>Prima </a:t>
            </a:r>
            <a:r>
              <a:rPr lang="de-DE" sz="4000" dirty="0" err="1" smtClean="0"/>
              <a:t>nova</a:t>
            </a:r>
            <a:endParaRPr lang="de-DE" sz="4000" dirty="0" smtClean="0"/>
          </a:p>
          <a:p>
            <a:pPr algn="ctr"/>
            <a:r>
              <a:rPr lang="de-DE" sz="4000" dirty="0" smtClean="0"/>
              <a:t>Lesestück 37</a:t>
            </a:r>
          </a:p>
          <a:p>
            <a:pPr algn="ctr"/>
            <a:r>
              <a:rPr lang="de-DE" sz="4000" dirty="0" smtClean="0"/>
              <a:t>Z. 12 - 27</a:t>
            </a:r>
            <a:endParaRPr lang="de-DE" sz="4000" dirty="0"/>
          </a:p>
        </p:txBody>
      </p:sp>
    </p:spTree>
    <p:extLst>
      <p:ext uri="{BB962C8B-B14F-4D97-AF65-F5344CB8AC3E}">
        <p14:creationId xmlns:p14="http://schemas.microsoft.com/office/powerpoint/2010/main" val="1104025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457200" y="1124744"/>
            <a:ext cx="8229600" cy="5001419"/>
          </a:xfrm>
        </p:spPr>
        <p:txBody>
          <a:bodyPr>
            <a:normAutofit fontScale="92500" lnSpcReduction="10000"/>
          </a:bodyPr>
          <a:lstStyle/>
          <a:p>
            <a:r>
              <a:rPr lang="de-DE" i="1" dirty="0" smtClean="0"/>
              <a:t>Der Alte beschäftigt nicht nur einen sondern drei Sklaven, um sich mit Öl einkremen zu lassen.</a:t>
            </a:r>
          </a:p>
          <a:p>
            <a:r>
              <a:rPr lang="de-DE" i="1" dirty="0" smtClean="0"/>
              <a:t>Er benutzt Wolle statt des viel praktischeren Leinens, weil sie teurer ist als Leinen. </a:t>
            </a:r>
          </a:p>
          <a:p>
            <a:r>
              <a:rPr lang="de-DE" i="1" dirty="0" smtClean="0"/>
              <a:t>Er lässt sich in einer Sänfte tragen, wobei ein singender Sklave daneben läuft. </a:t>
            </a:r>
          </a:p>
          <a:p>
            <a:r>
              <a:rPr lang="de-DE" i="1" dirty="0" smtClean="0"/>
              <a:t>Der Alte will durch die Zurschaustellung seines Reichtums auffallen, weil ihn sonst keiner beachten würde. </a:t>
            </a:r>
          </a:p>
          <a:p>
            <a:r>
              <a:rPr lang="de-DE" i="1" dirty="0" smtClean="0"/>
              <a:t>Ähnliche Personen heute: die </a:t>
            </a:r>
            <a:r>
              <a:rPr lang="de-DE" i="1" dirty="0" err="1" smtClean="0"/>
              <a:t>Geissens</a:t>
            </a:r>
            <a:endParaRPr lang="de-DE" i="1" dirty="0"/>
          </a:p>
        </p:txBody>
      </p:sp>
    </p:spTree>
    <p:extLst>
      <p:ext uri="{BB962C8B-B14F-4D97-AF65-F5344CB8AC3E}">
        <p14:creationId xmlns:p14="http://schemas.microsoft.com/office/powerpoint/2010/main" val="342414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5" name="Inhaltsplatzhalter 4"/>
          <p:cNvSpPr>
            <a:spLocks noGrp="1"/>
          </p:cNvSpPr>
          <p:nvPr>
            <p:ph idx="1"/>
          </p:nvPr>
        </p:nvSpPr>
        <p:spPr>
          <a:xfrm>
            <a:off x="457200" y="1600200"/>
            <a:ext cx="8229600" cy="4925144"/>
          </a:xfrm>
        </p:spPr>
        <p:txBody>
          <a:bodyPr>
            <a:normAutofit fontScale="92500" lnSpcReduction="10000"/>
          </a:bodyPr>
          <a:lstStyle/>
          <a:p>
            <a:endParaRPr lang="de-DE" dirty="0" smtClean="0"/>
          </a:p>
          <a:p>
            <a:endParaRPr lang="de-DE" dirty="0"/>
          </a:p>
          <a:p>
            <a:pPr marL="457200" lvl="1" indent="0">
              <a:buNone/>
            </a:pPr>
            <a:endParaRPr lang="de-DE" dirty="0" smtClean="0"/>
          </a:p>
          <a:p>
            <a:r>
              <a:rPr lang="de-DE" dirty="0" smtClean="0"/>
              <a:t>Ist in den Augen der </a:t>
            </a:r>
            <a:r>
              <a:rPr lang="de-DE" smtClean="0"/>
              <a:t>beiden Gesprächspartner</a:t>
            </a:r>
            <a:r>
              <a:rPr lang="de-DE" dirty="0" smtClean="0"/>
              <a:t>/    in deinen Augen der aufwendige Lebensstil des Alten/der </a:t>
            </a:r>
            <a:r>
              <a:rPr lang="de-DE" dirty="0" err="1" smtClean="0"/>
              <a:t>Geissens</a:t>
            </a:r>
            <a:r>
              <a:rPr lang="de-DE" dirty="0" smtClean="0"/>
              <a:t> gerechtfertigt? (</a:t>
            </a:r>
            <a:r>
              <a:rPr lang="de-DE" dirty="0" err="1" smtClean="0"/>
              <a:t>s.Aufg</a:t>
            </a:r>
            <a:r>
              <a:rPr lang="de-DE" dirty="0" smtClean="0"/>
              <a:t>. 3)</a:t>
            </a:r>
          </a:p>
          <a:p>
            <a:r>
              <a:rPr lang="de-DE" dirty="0" smtClean="0"/>
              <a:t>            Leitperspektive Verbraucherbildung: Bedürfnisse und Wünsche</a:t>
            </a:r>
          </a:p>
          <a:p>
            <a:r>
              <a:rPr lang="de-DE" dirty="0" smtClean="0"/>
              <a:t>            Leitperspektive </a:t>
            </a:r>
            <a:r>
              <a:rPr lang="de-DE" dirty="0" err="1" smtClean="0"/>
              <a:t>Präv</a:t>
            </a:r>
            <a:r>
              <a:rPr lang="de-DE" dirty="0" smtClean="0"/>
              <a:t>. </a:t>
            </a:r>
            <a:r>
              <a:rPr lang="de-DE" dirty="0"/>
              <a:t>u</a:t>
            </a:r>
            <a:r>
              <a:rPr lang="de-DE" dirty="0" smtClean="0"/>
              <a:t>nd </a:t>
            </a:r>
            <a:r>
              <a:rPr lang="de-DE" dirty="0" err="1" smtClean="0"/>
              <a:t>Gesundh</a:t>
            </a:r>
            <a:r>
              <a:rPr lang="de-DE" dirty="0" smtClean="0"/>
              <a:t>.: Selbstregulation</a:t>
            </a:r>
          </a:p>
          <a:p>
            <a:endParaRPr lang="de-DE" dirty="0"/>
          </a:p>
        </p:txBody>
      </p:sp>
      <p:sp>
        <p:nvSpPr>
          <p:cNvPr id="7" name="Pfeil nach rechts 6"/>
          <p:cNvSpPr/>
          <p:nvPr/>
        </p:nvSpPr>
        <p:spPr>
          <a:xfrm>
            <a:off x="963686" y="4401108"/>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rechts 7"/>
          <p:cNvSpPr/>
          <p:nvPr/>
        </p:nvSpPr>
        <p:spPr>
          <a:xfrm>
            <a:off x="971600" y="5301208"/>
            <a:ext cx="864096" cy="36004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hteck 2"/>
          <p:cNvSpPr/>
          <p:nvPr/>
        </p:nvSpPr>
        <p:spPr>
          <a:xfrm>
            <a:off x="1115616" y="980728"/>
            <a:ext cx="6768752" cy="1944216"/>
          </a:xfrm>
          <a:prstGeom prst="rect">
            <a:avLst/>
          </a:prstGeom>
          <a:solidFill>
            <a:srgbClr val="FFC000"/>
          </a:solidFill>
          <a:ln>
            <a:noFill/>
          </a:ln>
          <a:scene3d>
            <a:camera prst="orthographicFront"/>
            <a:lightRig rig="threePt" dir="t"/>
          </a:scene3d>
          <a:sp3d contourW="12700">
            <a:bevelT w="101600" prst="rible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p:cNvSpPr txBox="1"/>
          <p:nvPr/>
        </p:nvSpPr>
        <p:spPr>
          <a:xfrm>
            <a:off x="1774535" y="1168006"/>
            <a:ext cx="5544616" cy="1569660"/>
          </a:xfrm>
          <a:prstGeom prst="rect">
            <a:avLst/>
          </a:prstGeom>
          <a:noFill/>
        </p:spPr>
        <p:txBody>
          <a:bodyPr wrap="square" rtlCol="0">
            <a:spAutoFit/>
          </a:bodyPr>
          <a:lstStyle/>
          <a:p>
            <a:pPr algn="ctr"/>
            <a:r>
              <a:rPr lang="de-DE" sz="3200" dirty="0" smtClean="0"/>
              <a:t>Prima </a:t>
            </a:r>
            <a:r>
              <a:rPr lang="de-DE" sz="3200" dirty="0" err="1" smtClean="0"/>
              <a:t>nova</a:t>
            </a:r>
            <a:endParaRPr lang="de-DE" sz="3200" dirty="0" smtClean="0"/>
          </a:p>
          <a:p>
            <a:pPr algn="ctr"/>
            <a:r>
              <a:rPr lang="de-DE" sz="3200" dirty="0" smtClean="0"/>
              <a:t>Lesestück 37</a:t>
            </a:r>
          </a:p>
          <a:p>
            <a:pPr algn="ctr"/>
            <a:r>
              <a:rPr lang="de-DE" sz="3200" dirty="0" smtClean="0"/>
              <a:t>Aufgaben zum Text</a:t>
            </a:r>
            <a:endParaRPr lang="de-DE" sz="3200" dirty="0"/>
          </a:p>
        </p:txBody>
      </p:sp>
    </p:spTree>
    <p:extLst>
      <p:ext uri="{BB962C8B-B14F-4D97-AF65-F5344CB8AC3E}">
        <p14:creationId xmlns:p14="http://schemas.microsoft.com/office/powerpoint/2010/main" val="3581215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457200" y="1052736"/>
            <a:ext cx="8229600" cy="5073427"/>
          </a:xfrm>
        </p:spPr>
        <p:txBody>
          <a:bodyPr/>
          <a:lstStyle/>
          <a:p>
            <a:r>
              <a:rPr lang="de-DE" dirty="0" smtClean="0"/>
              <a:t>Übertragung der gesamten Szene ins heutige Leben (s. </a:t>
            </a:r>
            <a:r>
              <a:rPr lang="de-DE" dirty="0" err="1" smtClean="0"/>
              <a:t>Aufg</a:t>
            </a:r>
            <a:r>
              <a:rPr lang="de-DE" dirty="0" smtClean="0"/>
              <a:t>. 5)</a:t>
            </a:r>
          </a:p>
          <a:p>
            <a:r>
              <a:rPr lang="de-DE" dirty="0" smtClean="0"/>
              <a:t>Welchem Zweck dienten die Thermen? </a:t>
            </a:r>
          </a:p>
          <a:p>
            <a:r>
              <a:rPr lang="de-DE" dirty="0" smtClean="0"/>
              <a:t>Wer profitierte? Wem „schadeten“ Thermen?</a:t>
            </a:r>
          </a:p>
          <a:p>
            <a:r>
              <a:rPr lang="de-DE" dirty="0" smtClean="0"/>
              <a:t>Was benötigte man zum Betrieb von Thermen? </a:t>
            </a:r>
          </a:p>
          <a:p>
            <a:r>
              <a:rPr lang="de-DE" dirty="0" smtClean="0"/>
              <a:t>Vergleiche auch den Artikel aus dem Südkurier vom 10.12.11.</a:t>
            </a:r>
          </a:p>
          <a:p>
            <a:endParaRPr lang="de-DE" dirty="0"/>
          </a:p>
        </p:txBody>
      </p:sp>
    </p:spTree>
    <p:extLst>
      <p:ext uri="{BB962C8B-B14F-4D97-AF65-F5344CB8AC3E}">
        <p14:creationId xmlns:p14="http://schemas.microsoft.com/office/powerpoint/2010/main" val="4294027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80000" cy="540000"/>
          </a:xfrm>
        </p:spPr>
        <p:txBody>
          <a:bodyPr>
            <a:normAutofit fontScale="90000"/>
          </a:bodyPr>
          <a:lstStyle/>
          <a:p>
            <a:r>
              <a:rPr lang="de-DE" dirty="0" smtClean="0"/>
              <a:t>Prima </a:t>
            </a:r>
            <a:r>
              <a:rPr lang="de-DE" dirty="0" err="1" smtClean="0"/>
              <a:t>nova</a:t>
            </a:r>
            <a:r>
              <a:rPr lang="de-DE" dirty="0" smtClean="0"/>
              <a:t> Lektion 37</a:t>
            </a:r>
            <a:endParaRPr lang="de-DE" dirty="0"/>
          </a:p>
        </p:txBody>
      </p:sp>
      <p:sp>
        <p:nvSpPr>
          <p:cNvPr id="4" name="Inhaltsplatzhalter 3"/>
          <p:cNvSpPr>
            <a:spLocks noGrp="1"/>
          </p:cNvSpPr>
          <p:nvPr>
            <p:ph idx="1"/>
          </p:nvPr>
        </p:nvSpPr>
        <p:spPr>
          <a:xfrm>
            <a:off x="395536" y="1340768"/>
            <a:ext cx="8229600" cy="5112568"/>
          </a:xfrm>
        </p:spPr>
        <p:txBody>
          <a:bodyPr>
            <a:normAutofit fontScale="62500" lnSpcReduction="20000"/>
          </a:bodyPr>
          <a:lstStyle/>
          <a:p>
            <a:pPr marL="0" indent="0">
              <a:buNone/>
            </a:pPr>
            <a:r>
              <a:rPr lang="de-DE" b="1" dirty="0"/>
              <a:t>Badeparadies umweltfreundlich </a:t>
            </a:r>
            <a:endParaRPr lang="de-DE" dirty="0"/>
          </a:p>
          <a:p>
            <a:pPr marL="0" indent="0">
              <a:buNone/>
            </a:pPr>
            <a:r>
              <a:rPr lang="de-DE" dirty="0"/>
              <a:t>Titisee-Neustadt – Das Unternehmen Energiedienst und das Badeparadies Schwarzwald haben für die kommenden drei Jahre eine Zusammenarbeit vereinbart, durch die der gesamte Strombedarf im Badeparadies Schwarzwald zu hundert Prozent aus Wasserkraft gewonnen wird. Der Strom wird überwiegend in deutschen Kraftwerken am Hochrhein produziert, was zu keinerlei CO2-Emissionen führt.</a:t>
            </a:r>
          </a:p>
          <a:p>
            <a:pPr marL="0" indent="0">
              <a:buNone/>
            </a:pPr>
            <a:r>
              <a:rPr lang="de-DE" dirty="0"/>
              <a:t>„Somit entsteht zum bundesdeutschen </a:t>
            </a:r>
            <a:r>
              <a:rPr lang="de-DE" dirty="0" err="1"/>
              <a:t>Strommix</a:t>
            </a:r>
            <a:r>
              <a:rPr lang="de-DE" dirty="0"/>
              <a:t> aus heutiger Sicht eine Ersparnis von 531,54 Tonnen CO2 pro Jahr“, informierte Bettina </a:t>
            </a:r>
            <a:r>
              <a:rPr lang="de-DE" dirty="0" err="1"/>
              <a:t>Tritschler</a:t>
            </a:r>
            <a:r>
              <a:rPr lang="de-DE" dirty="0"/>
              <a:t>, Marketingleiterin im Badeparadies. Zusammen mit dem Blockheizkraftwerk, das im Badeparadies ebenfalls eingesetzt wird, sei dies ein Beweis für die nachhaltige Denkweise, die im Badeparadies Schwarzwald praktiziert wird. Geschäftsleiter Jochen Brugger freute sich über das Zertifikat, das vom regionalen Vertriebsleiter Edgar Mayer gestern überreicht wurde: „Die CO2-neutrale Stromproduktion ist für uns als Betreiber natürlich sehr wichtig, da der Umweltschutz und die Reduzierung der CO2-Emissionen essentielle Themen in der Gesellschaft sind und wir unserer Verantwortung hier natürlich auch nachkommen möchten“, meinte Brugger</a:t>
            </a:r>
            <a:r>
              <a:rPr lang="de-DE" dirty="0" smtClean="0"/>
              <a:t>.</a:t>
            </a:r>
          </a:p>
          <a:p>
            <a:pPr marL="0" indent="0">
              <a:buNone/>
            </a:pPr>
            <a:r>
              <a:rPr lang="de-DE" sz="2200" dirty="0" smtClean="0"/>
              <a:t>Südkurier 10.12.11</a:t>
            </a:r>
            <a:endParaRPr lang="de-DE" sz="2200" dirty="0"/>
          </a:p>
        </p:txBody>
      </p:sp>
    </p:spTree>
    <p:extLst>
      <p:ext uri="{BB962C8B-B14F-4D97-AF65-F5344CB8AC3E}">
        <p14:creationId xmlns:p14="http://schemas.microsoft.com/office/powerpoint/2010/main" val="75526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Bildschirmpräsentation (4:3)</PresentationFormat>
  <Paragraphs>73</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Prima nova Lektion 37</vt:lpstr>
      <vt:lpstr>Prima nova Lektion 37</vt:lpstr>
      <vt:lpstr>Prima nova Lektion 37</vt:lpstr>
      <vt:lpstr>Prima nova Lektion 37</vt:lpstr>
      <vt:lpstr>Prima nova Lektion 37</vt:lpstr>
      <vt:lpstr>Prima nova Lektion 37</vt:lpstr>
      <vt:lpstr>Prima nova Lektion 37</vt:lpstr>
      <vt:lpstr>Prima nova Lektion 37</vt:lpstr>
      <vt:lpstr>Prima nova Lektion 37</vt:lpstr>
      <vt:lpstr>Prima nova Lektion 37</vt:lpstr>
      <vt:lpstr>Prima nova Lektion 37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 nova Lektion 37</dc:title>
  <dc:creator>eplath</dc:creator>
  <cp:lastModifiedBy>Job</cp:lastModifiedBy>
  <cp:revision>17</cp:revision>
  <dcterms:created xsi:type="dcterms:W3CDTF">2015-06-07T08:37:57Z</dcterms:created>
  <dcterms:modified xsi:type="dcterms:W3CDTF">2015-11-09T10:24:23Z</dcterms:modified>
</cp:coreProperties>
</file>