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292480" y="1768320"/>
            <a:ext cx="5494320" cy="43837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0920" cy="584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3744000" y="432000"/>
            <a:ext cx="6263280" cy="89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b="1"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Schema der Unterrichtseinheit </a:t>
            </a:r>
            <a:endParaRPr b="0"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„</a:t>
            </a:r>
            <a:r>
              <a:rPr b="1"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Gestalten Europas – Europas Gestalter </a:t>
            </a:r>
            <a:r>
              <a:rPr b="1"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
</a:t>
            </a:r>
            <a:r>
              <a:rPr b="1" lang="de-DE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am Beispiel Caesar“</a:t>
            </a:r>
            <a:endParaRPr b="0" lang="de-DE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CustomShape 2"/>
          <p:cNvSpPr/>
          <p:nvPr/>
        </p:nvSpPr>
        <p:spPr>
          <a:xfrm>
            <a:off x="288000" y="360000"/>
            <a:ext cx="2646000" cy="1367280"/>
          </a:xfrm>
          <a:prstGeom prst="rect">
            <a:avLst/>
          </a:prstGeom>
          <a:solidFill>
            <a:srgbClr val="99ff33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Einstieg: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Bestandsaufnahme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Biographie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cursus honorum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3"/>
          <p:cNvSpPr/>
          <p:nvPr/>
        </p:nvSpPr>
        <p:spPr>
          <a:xfrm>
            <a:off x="288000" y="1872000"/>
            <a:ext cx="2663280" cy="1624680"/>
          </a:xfrm>
          <a:prstGeom prst="rect">
            <a:avLst/>
          </a:prstGeom>
          <a:solidFill>
            <a:srgbClr val="66cc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Gallischer Krieg: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Landkarte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Caes. b. G. 1,1-2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Asterix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Eutropius 6,17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4"/>
          <p:cNvSpPr/>
          <p:nvPr/>
        </p:nvSpPr>
        <p:spPr>
          <a:xfrm>
            <a:off x="3736080" y="1872000"/>
            <a:ext cx="2663280" cy="1624680"/>
          </a:xfrm>
          <a:prstGeom prst="rect">
            <a:avLst/>
          </a:prstGeom>
          <a:solidFill>
            <a:srgbClr val="66cc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Bürgerkrieg: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Landkarte; Ges.text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Eutropius 6,19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Eutropius 6,20-21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Eutropius 6,22-23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5"/>
          <p:cNvSpPr/>
          <p:nvPr/>
        </p:nvSpPr>
        <p:spPr>
          <a:xfrm>
            <a:off x="7137000" y="1885320"/>
            <a:ext cx="2663280" cy="1011960"/>
          </a:xfrm>
          <a:prstGeom prst="rect">
            <a:avLst/>
          </a:prstGeom>
          <a:solidFill>
            <a:srgbClr val="66cc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Diktatur/ Ermordung: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Eutropius 6,25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6"/>
          <p:cNvSpPr/>
          <p:nvPr/>
        </p:nvSpPr>
        <p:spPr>
          <a:xfrm>
            <a:off x="261000" y="4348080"/>
            <a:ext cx="2663280" cy="1011960"/>
          </a:xfrm>
          <a:prstGeom prst="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Ergänzungen: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Plutarch; Problematisierung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7"/>
          <p:cNvSpPr/>
          <p:nvPr/>
        </p:nvSpPr>
        <p:spPr>
          <a:xfrm>
            <a:off x="274680" y="3672000"/>
            <a:ext cx="2663280" cy="4870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20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Anekdoten 1-3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8"/>
          <p:cNvSpPr/>
          <p:nvPr/>
        </p:nvSpPr>
        <p:spPr>
          <a:xfrm>
            <a:off x="3757680" y="3677040"/>
            <a:ext cx="2663280" cy="4870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20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Anekdoten 4-10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9"/>
          <p:cNvSpPr/>
          <p:nvPr/>
        </p:nvSpPr>
        <p:spPr>
          <a:xfrm>
            <a:off x="7128000" y="3672000"/>
            <a:ext cx="2663280" cy="487080"/>
          </a:xfrm>
          <a:prstGeom prst="rect">
            <a:avLst/>
          </a:prstGeom>
          <a:solidFill>
            <a:srgbClr val="eeeee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20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Anekdoten 11-15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10"/>
          <p:cNvSpPr/>
          <p:nvPr/>
        </p:nvSpPr>
        <p:spPr>
          <a:xfrm>
            <a:off x="3744000" y="4332240"/>
            <a:ext cx="2663280" cy="1931040"/>
          </a:xfrm>
          <a:prstGeom prst="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Ergänzungen: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Suet. div. Iul. 31-33 (Übers. oder Interpret.)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Cic. fam. 16,11; 12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11"/>
          <p:cNvSpPr/>
          <p:nvPr/>
        </p:nvSpPr>
        <p:spPr>
          <a:xfrm>
            <a:off x="7128000" y="4332240"/>
            <a:ext cx="2663280" cy="1931040"/>
          </a:xfrm>
          <a:prstGeom prst="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Ergänzungen: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Suet. div. Iul. 40 (Kal.)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Suet. div. Iul. 81 f. (Iden)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DejaVu Sans"/>
              </a:rPr>
              <a:t>Rezeption/ Urteil der Nachwelt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freeze">
                      <p:stCondLst>
                        <p:cond delay="indefinite"/>
                      </p:stCondLst>
                      <p:childTnLst>
                        <p:par>
                          <p:cTn id="8" fill="freeze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freeze">
                      <p:stCondLst>
                        <p:cond delay="indefinite"/>
                      </p:stCondLst>
                      <p:childTnLst>
                        <p:par>
                          <p:cTn id="12" fill="freeze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freeze">
                      <p:stCondLst>
                        <p:cond delay="indefinite"/>
                      </p:stCondLst>
                      <p:childTnLst>
                        <p:par>
                          <p:cTn id="16" fill="freeze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freeze">
                      <p:stCondLst>
                        <p:cond delay="indefinite"/>
                      </p:stCondLst>
                      <p:childTnLst>
                        <p:par>
                          <p:cTn id="20" fill="freeze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freeze">
                      <p:stCondLst>
                        <p:cond delay="indefinite"/>
                      </p:stCondLst>
                      <p:childTnLst>
                        <p:par>
                          <p:cTn id="24" fill="freeze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freeze">
                      <p:stCondLst>
                        <p:cond delay="indefinite"/>
                      </p:stCondLst>
                      <p:childTnLst>
                        <p:par>
                          <p:cTn id="28" fill="freeze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freeze">
                      <p:stCondLst>
                        <p:cond delay="indefinite"/>
                      </p:stCondLst>
                      <p:childTnLst>
                        <p:par>
                          <p:cTn id="32" fill="freeze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freeze">
                      <p:stCondLst>
                        <p:cond delay="indefinite"/>
                      </p:stCondLst>
                      <p:childTnLst>
                        <p:par>
                          <p:cTn id="36" fill="freeze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freeze">
                      <p:stCondLst>
                        <p:cond delay="indefinite"/>
                      </p:stCondLst>
                      <p:childTnLst>
                        <p:par>
                          <p:cTn id="40" fill="freeze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Application>LibreOffice/5.1.5.2$Windows_x86 LibreOffice_project/7a864d8825610a8c07cfc3bc01dd4fce6a9447e5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2016-08-31T16:41:29Z</dcterms:created>
  <dc:creator/>
  <dc:description/>
  <dc:language>de-DE</dc:language>
  <cp:lastModifiedBy/>
  <dcterms:modified xsi:type="dcterms:W3CDTF">2016-10-24T11:14:05Z</dcterms:modified>
  <cp:revision>11</cp:revision>
  <dc:subject/>
  <dc:title/>
</cp:coreProperties>
</file>