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1" r:id="rId3"/>
    <p:sldId id="257" r:id="rId4"/>
    <p:sldId id="258" r:id="rId5"/>
    <p:sldId id="285" r:id="rId6"/>
    <p:sldId id="287" r:id="rId7"/>
    <p:sldId id="259" r:id="rId8"/>
    <p:sldId id="288" r:id="rId9"/>
    <p:sldId id="289" r:id="rId10"/>
    <p:sldId id="290" r:id="rId11"/>
    <p:sldId id="265" r:id="rId12"/>
    <p:sldId id="291" r:id="rId13"/>
    <p:sldId id="266" r:id="rId14"/>
    <p:sldId id="292" r:id="rId15"/>
    <p:sldId id="267" r:id="rId16"/>
    <p:sldId id="293" r:id="rId17"/>
    <p:sldId id="271" r:id="rId18"/>
    <p:sldId id="272" r:id="rId19"/>
    <p:sldId id="294" r:id="rId20"/>
    <p:sldId id="273" r:id="rId21"/>
    <p:sldId id="295" r:id="rId22"/>
    <p:sldId id="274" r:id="rId23"/>
    <p:sldId id="296" r:id="rId24"/>
    <p:sldId id="275" r:id="rId25"/>
    <p:sldId id="276" r:id="rId26"/>
    <p:sldId id="297" r:id="rId27"/>
    <p:sldId id="277" r:id="rId28"/>
    <p:sldId id="298" r:id="rId29"/>
    <p:sldId id="278" r:id="rId30"/>
    <p:sldId id="299" r:id="rId31"/>
    <p:sldId id="279" r:id="rId32"/>
    <p:sldId id="300" r:id="rId33"/>
    <p:sldId id="280" r:id="rId34"/>
    <p:sldId id="301" r:id="rId35"/>
    <p:sldId id="281" r:id="rId36"/>
    <p:sldId id="302" r:id="rId37"/>
    <p:sldId id="282" r:id="rId38"/>
    <p:sldId id="303" r:id="rId39"/>
    <p:sldId id="283" r:id="rId40"/>
    <p:sldId id="304" r:id="rId41"/>
    <p:sldId id="284" r:id="rId42"/>
    <p:sldId id="305" r:id="rId4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36F97"/>
    <a:srgbClr val="BE31D5"/>
    <a:srgbClr val="D892DA"/>
    <a:srgbClr val="8803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38" y="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88DD6-76FC-4737-9017-4ED4EF4572C6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5110A-392F-4ED7-829A-D066F38EFA7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2290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110A-392F-4ED7-829A-D066F38EFA79}" type="slidenum">
              <a:rPr lang="de-DE" smtClean="0"/>
              <a:pPr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7737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670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5228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9558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5240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0250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4704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1227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1494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7218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3454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5654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5">
                <a:alpha val="70000"/>
              </a:schemeClr>
            </a:gs>
            <a:gs pos="0">
              <a:schemeClr val="accent5">
                <a:lumMod val="75000"/>
              </a:schemeClr>
            </a:gs>
            <a:gs pos="100000">
              <a:schemeClr val="accent5">
                <a:lumMod val="40000"/>
                <a:lumOff val="60000"/>
              </a:schemeClr>
            </a:gs>
            <a:gs pos="10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4E13-CA87-4082-BAD1-5B047525CDBB}" type="datetimeFigureOut">
              <a:rPr lang="de-DE" smtClean="0"/>
              <a:pPr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044C-7030-4928-8109-75D4226302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08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de-DE" sz="6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Latein</a:t>
            </a:r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Klassenstufen </a:t>
            </a:r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 und 12</a:t>
            </a:r>
            <a:endParaRPr lang="de-DE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95736" y="3429000"/>
            <a:ext cx="6472808" cy="1176536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FFFF00"/>
                </a:solidFill>
              </a:rPr>
              <a:t>Basisfach </a:t>
            </a:r>
            <a:r>
              <a:rPr lang="de-DE" dirty="0" smtClean="0">
                <a:solidFill>
                  <a:srgbClr val="FFFF00"/>
                </a:solidFill>
              </a:rPr>
              <a:t>und </a:t>
            </a:r>
            <a:r>
              <a:rPr lang="de-DE" dirty="0" smtClean="0">
                <a:solidFill>
                  <a:srgbClr val="FFFF00"/>
                </a:solidFill>
              </a:rPr>
              <a:t>Leistungsfach</a:t>
            </a:r>
            <a:endParaRPr lang="de-DE" dirty="0" smtClean="0">
              <a:solidFill>
                <a:srgbClr val="FFFF00"/>
              </a:solidFill>
            </a:endParaRP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6934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1">
                <a:lumMod val="50000"/>
                <a:alpha val="40000"/>
              </a:schemeClr>
            </a:glow>
            <a:innerShdw blurRad="63500" dist="50800" dir="13500000">
              <a:schemeClr val="accent5">
                <a:alpha val="50000"/>
              </a:schemeClr>
            </a:innerShdw>
          </a:effectLst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Ihr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Verständnis lateinischer Texte erweitern sie auch durch den Vergleich mit inhaltlich und gattungsspezifisch verwandten Texten und Rezeptionszeugnissen. Sie erkennen dadurch Rezeptionslinien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1"/>
            <a:ext cx="3960000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/>
            <a:r>
              <a:rPr lang="de-DE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gestrichen)</a:t>
            </a:r>
          </a:p>
          <a:p>
            <a:pPr lvl="0"/>
            <a:endParaRPr lang="de-DE" sz="20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Verzicht auf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Intertextualität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DE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Rezeption</a:t>
            </a:r>
          </a:p>
          <a:p>
            <a:pPr lvl="0"/>
            <a:r>
              <a:rPr lang="de-DE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Rezeptionszeugnisse muss zumindest für das gemeinsame Schwerpunktthema nicht verzichtet werden (z.B. Ovid, Metamorphosen!)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6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Bereiche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21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historisch-politische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 lvl="1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Cicero, Livius, Sallust, Tacitus, Plinius)</a:t>
            </a:r>
          </a:p>
          <a:p>
            <a:pPr marL="358775" lvl="1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philosophische Texte</a:t>
            </a:r>
          </a:p>
          <a:p>
            <a:pPr marL="271463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Lukrez, Cicero, Seneca)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1"/>
            <a:ext cx="3960000" cy="421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historisch-politische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 lvl="1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(zum Beispiel Caesar, Cicero, Sallust, Plinius) </a:t>
            </a:r>
          </a:p>
          <a:p>
            <a:pPr marL="271463" lvl="1"/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(Verzicht </a:t>
            </a:r>
            <a:r>
              <a:rPr lang="de-DE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Livius, Tacitus, zusätzlich aufgenommen: </a:t>
            </a:r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Caesar)</a:t>
            </a:r>
            <a:endParaRPr lang="de-DE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philosophische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(zum Beispiel Cicero, Seneca)</a:t>
            </a:r>
          </a:p>
          <a:p>
            <a:pPr marL="271463"/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(Verzicht </a:t>
            </a:r>
            <a:r>
              <a:rPr lang="de-DE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Lukrez)</a:t>
            </a:r>
            <a:endParaRPr lang="de-DE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2276871"/>
            <a:ext cx="3960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historisch-politische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 lvl="1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Cicero,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Livius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Sallust,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Tacitus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Plinius)</a:t>
            </a:r>
          </a:p>
          <a:p>
            <a:pPr marL="358775" lvl="1"/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philosophische Texte</a:t>
            </a:r>
          </a:p>
          <a:p>
            <a:pPr marL="271463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Lukrez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Cicero, Seneca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3"/>
            <a:endParaRPr lang="de-DE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/>
            <a:endParaRPr lang="la-Latn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1"/>
            <a:ext cx="3960000" cy="4462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historisch-politische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 lvl="1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(zum Beispiel Caesar, Cicero, Sallust, Plinius) </a:t>
            </a:r>
          </a:p>
          <a:p>
            <a:pPr marL="271463" lvl="1"/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(Verzicht </a:t>
            </a:r>
            <a:r>
              <a:rPr lang="de-DE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Livius, Tacitus, zusätzlich aufgenommen: </a:t>
            </a:r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Caesar)</a:t>
            </a:r>
            <a:endParaRPr lang="de-DE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philosophische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(zum Beispiel Cicero, Seneca)</a:t>
            </a:r>
          </a:p>
          <a:p>
            <a:pPr marL="271463"/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(Verzicht </a:t>
            </a:r>
            <a:r>
              <a:rPr lang="de-DE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la-Latn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Lukrez</a:t>
            </a:r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3"/>
            <a:endParaRPr lang="de-DE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75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Bereiche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poetische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Catull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Horaz, Vergil, Tibull, Properz, Ovid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3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22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poetische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Catull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Vergil, Ovid) </a:t>
            </a:r>
          </a:p>
          <a:p>
            <a:pPr marL="271463"/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(Verzicht </a:t>
            </a:r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Horaz, Tibull, Properz)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90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poetische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Catull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Horaz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Vergil,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Tibull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Properz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Ovid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3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22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poetische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pPr marL="271463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Catull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Vergil, Ovid) </a:t>
            </a:r>
          </a:p>
          <a:p>
            <a:pPr marL="271463"/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(Verzicht </a:t>
            </a:r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Horaz, Tibull, Properz)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30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Reflexion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378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TK(7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	Besonderheiten der Morphologie und Syntax einzelner Autoren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beschreiben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TK(8) die Wechselwirkung zwischen lateinischer Literatur und ihrem Umfeld 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analysieren</a:t>
            </a:r>
          </a:p>
          <a:p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8"/>
            <a:ext cx="3960000" cy="378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gestrichen)</a:t>
            </a:r>
          </a:p>
          <a:p>
            <a:endParaRPr lang="de-DE" sz="24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TK(7)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Wechselwirkung zwischen lateinischer Literatur und ihrem Umfeld </a:t>
            </a:r>
            <a:r>
              <a:rPr lang="de-DE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(Operator)</a:t>
            </a:r>
          </a:p>
        </p:txBody>
      </p:sp>
    </p:spTree>
    <p:extLst>
      <p:ext uri="{BB962C8B-B14F-4D97-AF65-F5344CB8AC3E}">
        <p14:creationId xmlns:p14="http://schemas.microsoft.com/office/powerpoint/2010/main" xmlns="" val="48966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TK(7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Besonderheiten der Morphologie und Syntax einzelner Autoren </a:t>
            </a: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</a:t>
            </a:r>
          </a:p>
          <a:p>
            <a:endParaRPr lang="de-DE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8"/>
            <a:ext cx="39600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gestrichen)</a:t>
            </a:r>
          </a:p>
          <a:p>
            <a:endParaRPr lang="de-DE" sz="24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08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Reflexion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TK(9) Merkmale verschiedener literarischer Gattungen beschreiben und Texte gattungsspezifisch einordnen</a:t>
            </a:r>
          </a:p>
          <a:p>
            <a:pPr>
              <a:spcBef>
                <a:spcPts val="1200"/>
              </a:spcBef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TK(10) durch den Vergleich antiker Texte herausarbeiten, wie Themen, Motive und Gattungstraditionen umgesetzt werden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9178" y="2276870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TK(8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	Merkmale verschiedener literarischer Gattungen beschreiben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(2. Operator gestrichen)</a:t>
            </a:r>
          </a:p>
          <a:p>
            <a:endParaRPr lang="de-DE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TK(9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	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anhand verschiedener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antiker Texte Gattungstraditionen darstellen </a:t>
            </a: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(Streichung, </a:t>
            </a:r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</a:t>
            </a: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53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Reflexion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2120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38164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TK(13) Original und gedruckte Übersetzungen vergleichen und </a:t>
            </a:r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kritisch bewerten</a:t>
            </a:r>
          </a:p>
          <a:p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TK(14) lateinische Texte mit Rezeptionszeugnissen und themenverwandten Texten vergleichen, die unterschiedlichen Sichtweisen und Darstellungsabsichten analysieren und bewerten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6"/>
            <a:ext cx="3960000" cy="38164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TK(12) Original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und gedruckte Übersetzungen </a:t>
            </a:r>
            <a:r>
              <a:rPr lang="de-D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 ausgewählten Kriterien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sowie lateinische Texte mit Rezeptionsergebnissen vergleichen, die unterschiedlichen Sichtweisen und Darstellungsabsichten analysieren und bewerten</a:t>
            </a:r>
          </a:p>
          <a:p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(Zusammenfassung, Operatoren)</a:t>
            </a:r>
          </a:p>
        </p:txBody>
      </p:sp>
    </p:spTree>
    <p:extLst>
      <p:ext uri="{BB962C8B-B14F-4D97-AF65-F5344CB8AC3E}">
        <p14:creationId xmlns:p14="http://schemas.microsoft.com/office/powerpoint/2010/main" xmlns="" val="17779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2120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 8-14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6"/>
            <a:ext cx="3960000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 7-12</a:t>
            </a:r>
            <a:endParaRPr lang="de-DE" sz="2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926" y="3108932"/>
            <a:ext cx="834614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558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Grundsätze der Änderungen</a:t>
            </a:r>
            <a:endParaRPr lang="de-DE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Grundlage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 2016 für das LF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(bleibt unverändert!)</a:t>
            </a:r>
          </a:p>
          <a:p>
            <a:pPr marL="0" lvl="0" indent="0">
              <a:spcBef>
                <a:spcPts val="0"/>
              </a:spcBef>
              <a:buNone/>
            </a:pPr>
            <a:endParaRPr lang="de-DE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Vorgaben</a:t>
            </a:r>
            <a:r>
              <a:rPr lang="de-DE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Beibehaltung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Struktur des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2400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Leitgedanken zum Kompetenzerwerb (unverändert)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Prozessbezogene 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Kompetenzen (unverändert)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DE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spc="-5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</a:t>
            </a:r>
            <a:r>
              <a:rPr lang="de-DE" sz="2400" spc="-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inhaltsbezogene Kompetenzen </a:t>
            </a:r>
            <a:r>
              <a:rPr lang="de-DE" sz="2400" spc="-5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</a:t>
            </a:r>
            <a:r>
              <a:rPr lang="de-DE" sz="2400" spc="-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2400" spc="-5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400" spc="-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marL="0" lvl="0" indent="0">
              <a:spcBef>
                <a:spcPts val="0"/>
              </a:spcBef>
              <a:buNone/>
              <a:tabLst>
                <a:tab pos="2057400" algn="l"/>
              </a:tabLst>
            </a:pPr>
            <a:r>
              <a:rPr lang="de-D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Wortschatz</a:t>
            </a:r>
          </a:p>
          <a:p>
            <a:pPr marL="0" lvl="0" indent="0">
              <a:spcBef>
                <a:spcPts val="0"/>
              </a:spcBef>
              <a:buNone/>
              <a:tabLst>
                <a:tab pos="2057400" algn="l"/>
              </a:tabLst>
            </a:pPr>
            <a:r>
              <a:rPr lang="de-D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Satzlehre</a:t>
            </a:r>
          </a:p>
          <a:p>
            <a:pPr marL="0" lvl="0" indent="0">
              <a:spcBef>
                <a:spcPts val="0"/>
              </a:spcBef>
              <a:buNone/>
              <a:tabLst>
                <a:tab pos="2057400" algn="l"/>
              </a:tabLst>
            </a:pPr>
            <a:r>
              <a:rPr lang="de-D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Formenlehre</a:t>
            </a:r>
          </a:p>
          <a:p>
            <a:pPr marL="0" lvl="0" indent="0">
              <a:spcBef>
                <a:spcPts val="0"/>
              </a:spcBef>
              <a:buNone/>
              <a:tabLst>
                <a:tab pos="2057400" algn="l"/>
              </a:tabLst>
            </a:pPr>
            <a:r>
              <a:rPr lang="de-D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Texte und Literatur</a:t>
            </a:r>
          </a:p>
          <a:p>
            <a:pPr marL="0" lvl="0" indent="0">
              <a:spcBef>
                <a:spcPts val="0"/>
              </a:spcBef>
              <a:buNone/>
              <a:tabLst>
                <a:tab pos="2057400" algn="l"/>
              </a:tabLst>
            </a:pPr>
            <a:r>
              <a:rPr lang="de-D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Antike Kultur</a:t>
            </a: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558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Reflexion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TK(15) das eigene hermeneutische Vorgehen anhand der dabei erzielten Ergebnisse bewerten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7"/>
            <a:ext cx="3960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084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TK(15) </a:t>
            </a: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eigene hermeneutische Vorgehen anhand der dabei erzielten Ergebnisse bewerten</a:t>
            </a:r>
            <a:endParaRPr lang="de-DE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7"/>
            <a:ext cx="3960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2121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historisch-politische Texte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39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TK(1)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verschiedene Formen der römischen Geschichtsschreibung nennen (zum Beispiel Annalistik,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Monographie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TK(3) darstellerische Techniken (zum Beispiel Exkurse, Reden,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exempla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) herausarbeiten und deren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Wirkungsabsicht beschreiben</a:t>
            </a:r>
            <a:r>
              <a:rPr lang="de-DE" sz="2400" dirty="0"/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9"/>
            <a:ext cx="3960000" cy="39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TK(2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) die Wirkungsabsicht bestimmter darstellerische Techniken (zum Beispiel </a:t>
            </a:r>
            <a:r>
              <a:rPr lang="de-DE" sz="2200" spc="-20" dirty="0">
                <a:latin typeface="Arial" panose="020B0604020202020204" pitchFamily="34" charset="0"/>
                <a:cs typeface="Arial" panose="020B0604020202020204" pitchFamily="34" charset="0"/>
              </a:rPr>
              <a:t>Exkurse, Reden</a:t>
            </a:r>
            <a:r>
              <a:rPr lang="de-DE" sz="22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) heraus-</a:t>
            </a:r>
            <a:endParaRPr lang="de-DE" sz="22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arbeiten</a:t>
            </a:r>
            <a:r>
              <a:rPr lang="de-DE" sz="2200" i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i="1" spc="-2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(Operator, </a:t>
            </a:r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Kürzung) </a:t>
            </a:r>
          </a:p>
        </p:txBody>
      </p:sp>
    </p:spTree>
    <p:extLst>
      <p:ext uri="{BB962C8B-B14F-4D97-AF65-F5344CB8AC3E}">
        <p14:creationId xmlns:p14="http://schemas.microsoft.com/office/powerpoint/2010/main" xmlns="" val="7153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21236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TK(1) </a:t>
            </a:r>
            <a:r>
              <a:rPr lang="de-DE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verschiedene Formen der römischen Geschichtsschreibung nennen (zum Beispiel Annalistik,</a:t>
            </a:r>
          </a:p>
          <a:p>
            <a:r>
              <a:rPr lang="de-DE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Monographie</a:t>
            </a:r>
            <a:r>
              <a:rPr lang="de-DE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9"/>
            <a:ext cx="3960000" cy="21236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976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historisch-politische </a:t>
            </a:r>
            <a:r>
              <a:rPr lang="de-DE" sz="2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TK(7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die Darstellung </a:t>
            </a:r>
            <a:r>
              <a:rPr lang="de-DE" sz="2400" spc="-50" dirty="0">
                <a:latin typeface="Arial" panose="020B0604020202020204" pitchFamily="34" charset="0"/>
                <a:cs typeface="Arial" panose="020B0604020202020204" pitchFamily="34" charset="0"/>
              </a:rPr>
              <a:t>römischer Herrschaftsausübung und der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beteiligten Personen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Geschichtswerken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mit der in anderen Gattungen vergleichen und reflektiert Stellung nehmen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TK(6) die Darstellung römischer Herrschaftsausübung und der beteiligten Personen in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Geschichtswerken beschreiben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(Änderung, Operator)</a:t>
            </a:r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311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historisch-politische </a:t>
            </a:r>
            <a:r>
              <a:rPr lang="de-DE" sz="2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8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TK(8) untersuchen, inwieweit der Historiker modernen Ansprüchen an Objektivität und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Unparteilichkeit gerecht wird, und die Ergebnisse kritisch bewerten  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8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TK(7) untersuchen, inwieweit der Historiker modernen Ansprüchen an Objektivität und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Unparteilichkeit gerecht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wird, und zu den Ergebnissen Stellung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nehmen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(Operator)</a:t>
            </a:r>
            <a:endParaRPr lang="de-DE" sz="2400" i="1" dirty="0" smtClean="0">
              <a:solidFill>
                <a:srgbClr val="FF0000"/>
              </a:solidFill>
            </a:endParaRPr>
          </a:p>
          <a:p>
            <a:endParaRPr lang="de-DE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3211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2120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 3-8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66"/>
            <a:ext cx="3960000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TK 2-7</a:t>
            </a:r>
            <a:endParaRPr lang="de-DE" sz="2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926" y="3108932"/>
            <a:ext cx="834614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985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philosophische </a:t>
            </a:r>
            <a:r>
              <a:rPr lang="de-DE" sz="2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3088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TK(1)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aus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Texten wesentliche </a:t>
            </a:r>
            <a:r>
              <a:rPr lang="de-DE" sz="2200" spc="-40" dirty="0">
                <a:latin typeface="Arial" panose="020B0604020202020204" pitchFamily="34" charset="0"/>
                <a:cs typeface="Arial" panose="020B0604020202020204" pitchFamily="34" charset="0"/>
              </a:rPr>
              <a:t>Grundzüge </a:t>
            </a:r>
            <a:r>
              <a:rPr lang="de-DE" sz="22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antiker philosophischer </a:t>
            </a:r>
            <a:r>
              <a:rPr lang="de-DE" sz="2200" spc="-40" dirty="0">
                <a:latin typeface="Arial" panose="020B0604020202020204" pitchFamily="34" charset="0"/>
                <a:cs typeface="Arial" panose="020B0604020202020204" pitchFamily="34" charset="0"/>
              </a:rPr>
              <a:t>Denkrichtungen </a:t>
            </a:r>
            <a:r>
              <a:rPr lang="de-DE" sz="22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  <a:endParaRPr lang="de-DE" sz="2200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TK(3) antike Lösungsansätze zu philosophischen Fragestellungen,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insbesondere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der stoischen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und epikureischen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Schule, erläutern und sie auf die eigene Lebenswirklichkeit übertragen 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3088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TK(1) aus Texten wesentliche Grundzüge </a:t>
            </a:r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stoischer und epikureischer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Denkansätze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</a:p>
          <a:p>
            <a:pPr>
              <a:spcBef>
                <a:spcPts val="1200"/>
              </a:spcBef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TK(3) antike Lösungsansätze zu philosophischen Fragestellungen der stoischen und epikureischen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Schule erläutern und sie auf die eigene Lebenswirklichkeit übertragen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(Beschränkung)</a:t>
            </a:r>
            <a:endParaRPr lang="de-DE" sz="22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08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TK(1)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aus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Texten wesentliche </a:t>
            </a:r>
            <a:r>
              <a:rPr lang="de-DE" sz="2000" spc="-40" dirty="0">
                <a:latin typeface="Arial" panose="020B0604020202020204" pitchFamily="34" charset="0"/>
                <a:cs typeface="Arial" panose="020B0604020202020204" pitchFamily="34" charset="0"/>
              </a:rPr>
              <a:t>Grundzüge </a:t>
            </a:r>
            <a:r>
              <a:rPr lang="de-DE" sz="20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antiker philosophischer </a:t>
            </a:r>
            <a:r>
              <a:rPr lang="de-DE" sz="2000" spc="-40" dirty="0">
                <a:latin typeface="Arial" panose="020B0604020202020204" pitchFamily="34" charset="0"/>
                <a:cs typeface="Arial" panose="020B0604020202020204" pitchFamily="34" charset="0"/>
              </a:rPr>
              <a:t>Denkrichtungen </a:t>
            </a:r>
            <a:r>
              <a:rPr lang="de-DE" sz="20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  <a:endParaRPr lang="de-DE" sz="2000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TK(3) antike Lösungsansätze zu philosophischen Fragestellungen, </a:t>
            </a:r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insbesondere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der stoischen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 epikureischen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Schule, erläutern und sie auf die eigene Lebenswirklichkeit übertragen 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Siehe auch Unterrichtseinheit </a:t>
            </a:r>
            <a:r>
              <a:rPr lang="la-Latn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Philosophandum est</a:t>
            </a:r>
            <a:r>
              <a:rPr lang="la-Latn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la-Latn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3088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TK(1) aus Texten wesentliche Grundzüge </a:t>
            </a:r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stoischer und epikureischer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Denkansätze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</a:p>
          <a:p>
            <a:pPr>
              <a:spcBef>
                <a:spcPts val="1200"/>
              </a:spcBef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TK(3) antike Lösungsansätze zu philosophischen Fragestellungen der stoischen und epikureischen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Schule erläutern und sie auf die eigene Lebenswirklichkeit übertragen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(Beschränkung)</a:t>
            </a:r>
            <a:endParaRPr lang="de-DE" sz="22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9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philosophische </a:t>
            </a:r>
            <a:r>
              <a:rPr lang="de-DE" sz="2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TK(4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philosophische Thesen der Antike mit modernen Vorstellungen vergleichen (zum Beispiel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Umgang mit Grenzsituationen, Freundschaft, </a:t>
            </a:r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Determination und freier Wille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Umgang mit Affekten,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Gerechtigkeit, der Einzelne und der Staat)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TK(4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philosophische Thesen der Antike mit modernen Vorstellungen vergleichen (zum Beispiel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Umgang mit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Grenzsituationen, Freundschaft, Umgang mit Affekten, Gerechtigkeit, der Einzelne und der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5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Grundsätze der 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Vorgaben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Großes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Latinum nach erfolgreichem Besuch des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Basisfachs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Möglichkeit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eines Aufsetzerkurses (gemeinsamer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Unterricht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Teilnehmer/innen von Basis-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Leistungsfach)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826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TK(4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philosophische Thesen der Antike mit modernen Vorstellungen vergleichen (zum Beispiel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Umgang mit Grenzsituationen, Freundschaft, </a:t>
            </a:r>
            <a:r>
              <a:rPr lang="de-DE" sz="24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Determination und freier Wille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, Umgang mit Affekten,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Gerechtigkeit, der Einzelne und der Staat)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TK(4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philosophische Thesen der Antike mit modernen Vorstellungen vergleichen (zum Beispiel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Umgang mit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Grenzsituationen, Freundschaft, Umgang mit Affekten, Gerechtigkeit, der Einzelne und der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03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philosophische </a:t>
            </a:r>
            <a:r>
              <a:rPr lang="de-DE" sz="2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TK(5) an ausgewählten Beispielen aufzeigen, wie griechische Philosophie von den Römern rezipiert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wurde (unter anderem Stoa, Epikur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TK(6) verschiedene literarische Formen philosophischer Texte nennen (zum Beispiel Brief,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Dialog, Lehrgedicht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TK(5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verschiedene literarische Formen philosophischer Texte nennen (zum Beispiel Brief, Dialog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12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TK(5)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ausgewählten Beispielen aufzeigen, wie griechische Philosophie von den Römern rezipiert</a:t>
            </a:r>
          </a:p>
          <a:p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 (unter anderem Stoa, Epikur</a:t>
            </a: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TK(6) verschiedene literarische Formen philosophischer Texte nennen (zum Beispiel Brief,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Dialog, </a:t>
            </a: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Lehrgedicht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TK(5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verschiedene literarische Formen philosophischer Texte nennen (zum Beispiel Brief, Dialog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26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poetische </a:t>
            </a:r>
            <a:r>
              <a:rPr lang="de-DE" sz="2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462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TK(5) politische Aspekte in poetischen Texten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</a:p>
          <a:p>
            <a:pPr>
              <a:spcBef>
                <a:spcPts val="1200"/>
              </a:spcBef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TK(7) poetologische Aussagen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</a:p>
          <a:p>
            <a:pPr>
              <a:spcBef>
                <a:spcPts val="1200"/>
              </a:spcBef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TK(8) die Darstellung unterschiedlicher Themen in dichterischen Texten mit der in anderen Gattungen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vergleichen (zum Beispiel historische Persönlichkeiten, philosophische Inhalte)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46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pPr>
              <a:spcBef>
                <a:spcPts val="1200"/>
              </a:spcBef>
            </a:pP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7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462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TK(5) </a:t>
            </a:r>
            <a:r>
              <a:rPr lang="de-DE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politische Aspekte in poetischen Texten </a:t>
            </a:r>
            <a:r>
              <a:rPr lang="de-DE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</a:p>
          <a:p>
            <a:pPr>
              <a:spcBef>
                <a:spcPts val="1200"/>
              </a:spcBef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TK(7) </a:t>
            </a:r>
            <a:r>
              <a:rPr lang="de-DE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poetologische Aussagen </a:t>
            </a:r>
            <a:r>
              <a:rPr lang="de-DE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herausarbeiten</a:t>
            </a:r>
          </a:p>
          <a:p>
            <a:pPr>
              <a:spcBef>
                <a:spcPts val="1200"/>
              </a:spcBef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TK(8) </a:t>
            </a:r>
            <a:r>
              <a:rPr lang="de-DE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Darstellung unterschiedlicher Themen in dichterischen Texten mit der in anderen Gattungen</a:t>
            </a:r>
          </a:p>
          <a:p>
            <a:r>
              <a:rPr lang="de-DE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vergleichen (zum Beispiel historische Persönlichkeiten, philosophische Inhalte)</a:t>
            </a:r>
            <a:endParaRPr lang="de-DE" sz="22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46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pPr>
              <a:spcBef>
                <a:spcPts val="1200"/>
              </a:spcBef>
            </a:pP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26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Antike Kultur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4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TK(1) Entwicklungen und Institutionen der römischen Republik und Kaiserzeit in ihren Grundzügen</a:t>
            </a:r>
          </a:p>
          <a:p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beschreiben und bewerten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Krise der Republik, Bedeutung des Senats, pax Augusta)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4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TK(1) Entwicklungen und Institutionen der römischen Republik und Kaiserzeit in ihren Grundzügen</a:t>
            </a:r>
          </a:p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benennen und beschreiben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Krise der Republik, Bedeutung des Senats,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pax Augusta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(Operator)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00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0070C0"/>
                </a:solidFill>
              </a:rPr>
              <a:t>Vertiefungsmöglichkeiten </a:t>
            </a:r>
            <a:r>
              <a:rPr lang="de-DE" sz="2800" dirty="0">
                <a:solidFill>
                  <a:srgbClr val="0070C0"/>
                </a:solidFill>
              </a:rPr>
              <a:t>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4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TK(1) Entwicklungen und Institutionen der römischen Republik und Kaiserzeit in ihren Grundzügen</a:t>
            </a:r>
          </a:p>
          <a:p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beschreiben und bewerten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Krise der Republik, Bedeutung des Senats, pax Augusta)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4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TK(1) Entwicklungen und Institutionen der römischen Republik und Kaiserzeit in ihren Grundzügen</a:t>
            </a:r>
          </a:p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benennen und beschreiben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(zum Beispiel Krise der Republik, Bedeutung des Senats,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pax Augusta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(Operator)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8926" y="6022173"/>
            <a:ext cx="834614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65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Antike Kultur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4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TK(2) Probleme, die mit der Praxis politischer Herrschaft verbunden sind, beschreiben und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zeitgebundene Lösungsansätze darstellen (zum Beispiel princeps und Senat, </a:t>
            </a:r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Romidee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4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TK(2) Probleme, die mit der Praxis politischer Herrschaft verbunden sind, beschreiben und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zeitgebundene Lösungsansätze darstellen (zum Beispiel princeps und Senat)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4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TK(2) Probleme, die mit der Praxis politischer Herrschaft verbunden sind, beschreiben und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zeitgebundene Lösungsansätze darstellen (zum Beispiel princeps und Senat, </a:t>
            </a:r>
            <a:r>
              <a:rPr lang="de-DE" sz="24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Romidee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4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TK(2) Probleme, die mit der Praxis politischer Herrschaft verbunden sind, beschreiben und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zeitgebundene Lösungsansätze darstellen (zum Beispiel princeps und Senat)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41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Antike Kultur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300" dirty="0">
                <a:latin typeface="Arial" panose="020B0604020202020204" pitchFamily="34" charset="0"/>
                <a:cs typeface="Arial" panose="020B0604020202020204" pitchFamily="34" charset="0"/>
              </a:rPr>
              <a:t>TK(3) den Einfluss griechischer Philosophenschulen auf das römische und europäische Geistesleben beschreiben</a:t>
            </a:r>
            <a:endParaRPr lang="de-DE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300" dirty="0">
                <a:latin typeface="Arial" panose="020B0604020202020204" pitchFamily="34" charset="0"/>
                <a:cs typeface="Arial" panose="020B0604020202020204" pitchFamily="34" charset="0"/>
              </a:rPr>
              <a:t>TK(4) die programmatische Aussage von Werken der Bildenden Kunst und Architektur herausarbeiten (zum Beispiel Triumphbogen, Augustus von Prima Porta)</a:t>
            </a:r>
            <a:endParaRPr lang="de-DE" sz="23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65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Grundsätze der 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Änderungen betreffen vor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allem AB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 und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  <a:p>
            <a:pPr marL="0" lvl="0" indent="0">
              <a:spcBef>
                <a:spcPts val="0"/>
              </a:spcBef>
              <a:buNone/>
            </a:pP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Reduzierung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Lektüreumfangs</a:t>
            </a:r>
          </a:p>
          <a:p>
            <a:pPr>
              <a:spcBef>
                <a:spcPts val="1200"/>
              </a:spcBef>
            </a:pP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Reduzierung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Anforderungen in den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Einzelkompetenzen durch</a:t>
            </a:r>
          </a:p>
          <a:p>
            <a:pPr marL="0" indent="0">
              <a:spcBef>
                <a:spcPts val="0"/>
              </a:spcBef>
              <a:buNone/>
            </a:pP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392113">
              <a:spcBef>
                <a:spcPts val="0"/>
              </a:spcBef>
            </a:pP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Streichung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einzelner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Kompetenzen</a:t>
            </a:r>
          </a:p>
          <a:p>
            <a:pPr marL="457200" lvl="1" indent="0" defTabSz="392113">
              <a:spcBef>
                <a:spcPts val="0"/>
              </a:spcBef>
              <a:buNone/>
            </a:pP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392113">
              <a:spcBef>
                <a:spcPts val="0"/>
              </a:spcBef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Änderung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Operators (der das 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Anforderungsniveau vorgibt)</a:t>
            </a:r>
          </a:p>
          <a:p>
            <a:pPr marL="457200" lvl="1" indent="0" defTabSz="392113">
              <a:spcBef>
                <a:spcPts val="0"/>
              </a:spcBef>
              <a:buNone/>
            </a:pP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392113">
              <a:spcBef>
                <a:spcPts val="0"/>
              </a:spcBef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Umformulierung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Inhalts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3219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1"/>
            <a:ext cx="3960000" cy="41395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300" dirty="0">
                <a:latin typeface="Arial" panose="020B0604020202020204" pitchFamily="34" charset="0"/>
                <a:cs typeface="Arial" panose="020B0604020202020204" pitchFamily="34" charset="0"/>
              </a:rPr>
              <a:t>TK(3) </a:t>
            </a:r>
            <a:r>
              <a:rPr lang="de-DE" sz="2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Einfluss griechischer Philosophenschulen auf das römische und europäische Geistesleben beschreiben</a:t>
            </a:r>
            <a:endParaRPr lang="de-DE" sz="2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300" dirty="0">
                <a:latin typeface="Arial" panose="020B0604020202020204" pitchFamily="34" charset="0"/>
                <a:cs typeface="Arial" panose="020B0604020202020204" pitchFamily="34" charset="0"/>
              </a:rPr>
              <a:t>TK(4) </a:t>
            </a:r>
            <a:r>
              <a:rPr lang="de-DE" sz="2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programmatische Aussage von Werken der Bildenden Kunst und Architektur herausarbeiten (zum Beispiel Triumphbogen, Augustus von Prima Porta)</a:t>
            </a:r>
            <a:endParaRPr lang="de-DE" sz="23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8625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15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Antike Kultur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TK(5) verschiedene Rezeptionsformen antiker Kunst miteinander </a:t>
            </a:r>
            <a:r>
              <a:rPr lang="de-DE" sz="2400">
                <a:latin typeface="Arial" panose="020B0604020202020204" pitchFamily="34" charset="0"/>
                <a:cs typeface="Arial" panose="020B0604020202020204" pitchFamily="34" charset="0"/>
              </a:rPr>
              <a:t>vergleichen </a:t>
            </a:r>
            <a:endParaRPr lang="de-DE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dazu begründet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einen eigenen Standpunkt beziehen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TK(3)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verschiedene Rezeptionsformen antiker Kunst miteinander vergleichen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09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070C0"/>
                </a:solidFill>
              </a:rPr>
              <a:t>Vertiefungsmöglichkeiten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sz="3100" dirty="0">
                <a:solidFill>
                  <a:srgbClr val="0070C0"/>
                </a:solidFill>
              </a:rPr>
              <a:t>im </a:t>
            </a:r>
            <a:r>
              <a:rPr lang="de-DE" sz="3100" dirty="0" err="1">
                <a:solidFill>
                  <a:srgbClr val="0070C0"/>
                </a:solidFill>
              </a:rPr>
              <a:t>Aufsetzerkurs</a:t>
            </a:r>
            <a:r>
              <a:rPr lang="de-DE" sz="31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de-DE" sz="31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TK(5) verschiedene Rezeptionsformen antiker Kunst miteinander vergleichen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dazu begründet</a:t>
            </a:r>
          </a:p>
          <a:p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 eigenen Standpunkt beziehen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TK(3)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verschiedene Rezeptionsformen antiker Kunst miteinander vergleichen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(Kürzung)</a:t>
            </a:r>
          </a:p>
          <a:p>
            <a:endParaRPr lang="de-DE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0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Wortschatz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Vorbemerkung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Lektürebegleitend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festigen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und erweitern die Schülerinnen und Schüler ihren Wortschatz auf etwa 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1400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Wörter und vertiefen ihre Kenntnis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grundlegender Phänomene der Satz- und Formenlehre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Lektürebegleitend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festigen</a:t>
            </a:r>
          </a:p>
          <a:p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und erweitern die Schülerinnen und Schüler ihren Wortschatz auf etwa </a:t>
            </a:r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Wörter und vertiefen ihre Kenntnis</a:t>
            </a:r>
          </a:p>
          <a:p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grundlegender Phänomene der Satz- und 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Formenlehre</a:t>
            </a:r>
          </a:p>
          <a:p>
            <a:endParaRPr lang="de-DE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 smtClean="0">
                <a:solidFill>
                  <a:srgbClr val="0070C0"/>
                </a:solidFill>
              </a:rPr>
              <a:t>Aufsetzerkurs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Lektürebegleitend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festigen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und erweitern die Schülerinnen und Schüler ihren Wortschatz auf etwa </a:t>
            </a:r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1400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Wörter und </a:t>
            </a: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vertiefen ihre Kenntnis</a:t>
            </a:r>
            <a:b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grundlegender Phänomene der Satz- und Formenlehre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(z.B. </a:t>
            </a:r>
            <a:r>
              <a:rPr lang="de-DE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-Formen, etc.)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0"/>
            <a:ext cx="396000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Lektürebegleitend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festigen</a:t>
            </a:r>
          </a:p>
          <a:p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und erweitern die Schülerinnen und Schüler ihren Wortschatz auf etwa </a:t>
            </a:r>
            <a:r>
              <a:rPr lang="de-DE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 Wörter und vertiefen ihre Kenntnis</a:t>
            </a:r>
          </a:p>
          <a:p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grundlegender Phänomene der Satz- und 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Formenlehre</a:t>
            </a:r>
          </a:p>
          <a:p>
            <a:endParaRPr lang="de-DE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5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Änderungen in Texte und Literatur</a:t>
            </a:r>
            <a:br>
              <a:rPr lang="de-DE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Vorbemerkung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1">
                <a:lumMod val="50000"/>
                <a:alpha val="40000"/>
              </a:schemeClr>
            </a:glow>
            <a:innerShdw blurRad="63500" dist="50800" dir="13500000">
              <a:schemeClr val="accent5">
                <a:alpha val="50000"/>
              </a:schemeClr>
            </a:innerShdw>
          </a:effectLst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... können Texte weitgehend selbstständig sachgerecht und zielsprachenorientiert übersetzen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Ihr Verständnis lateinischer Texte erweitern sie auch durch den Vergleich mit inhaltlich und gattungsspezifisch verwandten Texten und Rezeptionszeugnissen. Sie erkennen dadurch Rezeptionslinien ...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1"/>
            <a:ext cx="3960000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/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können Texte </a:t>
            </a: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angemesse-nem Schwierigkeitsgrad </a:t>
            </a: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weitgehend selbstständig sach-gerecht und zielsprachenorien-tiert übersetzen</a:t>
            </a:r>
          </a:p>
          <a:p>
            <a:pPr lvl="0"/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(gestrichen)</a:t>
            </a:r>
          </a:p>
          <a:p>
            <a:pPr lvl="0"/>
            <a:endParaRPr lang="de-DE" sz="20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Verzicht auf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Intertextualität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DE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Rezeption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9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1">
                <a:lumMod val="50000"/>
                <a:alpha val="40000"/>
              </a:schemeClr>
            </a:glow>
            <a:innerShdw blurRad="63500" dist="50800" dir="13500000">
              <a:schemeClr val="accent5">
                <a:alpha val="50000"/>
              </a:schemeClr>
            </a:innerShdw>
          </a:effectLst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... können Texte weitgehend selbstständig sachgerecht und zielsprachenorientiert übersetzen</a:t>
            </a:r>
          </a:p>
          <a:p>
            <a:r>
              <a:rPr lang="de-DE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Anspruchsvollere Texte des im gemeinsamen Unterricht gelesenen Autors / zum im gemeinsamen Unterricht behandelten Thema</a:t>
            </a:r>
            <a:endParaRPr lang="de-DE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1"/>
            <a:ext cx="3960000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/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können Texte </a:t>
            </a: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angemesse-nem Schwierigkeitsgrad </a:t>
            </a: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weitgehend selbstständig sach-gerecht und </a:t>
            </a:r>
            <a:r>
              <a:rPr lang="de-DE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zielsprachenorien-tiert</a:t>
            </a:r>
            <a:r>
              <a: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übersetzen</a:t>
            </a:r>
            <a:endParaRPr lang="de-DE" sz="20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 smtClean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 smtClean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60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70C0"/>
                </a:solidFill>
              </a:rPr>
              <a:t>Vertiefungsmöglichkeiten im </a:t>
            </a:r>
            <a:r>
              <a:rPr lang="de-DE" sz="2800" dirty="0" err="1">
                <a:solidFill>
                  <a:srgbClr val="0070C0"/>
                </a:solidFill>
              </a:rPr>
              <a:t>Aufsetzerkurs</a:t>
            </a:r>
            <a:endParaRPr lang="de-DE" sz="28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smtClean="0">
                <a:solidFill>
                  <a:srgbClr val="FFFF00"/>
                </a:solidFill>
              </a:rPr>
              <a:t>BP 5-stündig			  BP 3-stündig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5694" y="2276872"/>
            <a:ext cx="3960000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1">
                <a:lumMod val="50000"/>
                <a:alpha val="40000"/>
              </a:schemeClr>
            </a:glow>
            <a:innerShdw blurRad="63500" dist="50800" dir="13500000">
              <a:schemeClr val="accent5">
                <a:alpha val="50000"/>
              </a:schemeClr>
            </a:innerShdw>
          </a:effectLst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Ihr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Verständnis lateinischer Texte erweitern sie auch durch den Vergleich mit inhaltlich und gattungsspezifisch verwandten Texten und Rezeptionszeugnissen. Sie erkennen dadurch Rezeptionslinien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de-DE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(z.B. Fama bei Ovid und Vergil; Orpheus bei Ovid und Vergil; die Beschreibung der Germanen bei Caesar und Tacitus; der Raub der Sabinerinnen bei Ovid und Livius u.v.m.)</a:t>
            </a:r>
            <a:endParaRPr lang="de-DE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58191" y="2276871"/>
            <a:ext cx="3960000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tx2">
                <a:lumMod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/>
            <a:r>
              <a:rPr lang="de-DE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gestrichen)</a:t>
            </a:r>
          </a:p>
          <a:p>
            <a:pPr lvl="0"/>
            <a:endParaRPr lang="de-DE" sz="20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Verzicht auf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DE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Intertextualität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DE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Rezeption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 smtClean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 smtClean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 smtClean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sz="2000" dirty="0">
              <a:solidFill>
                <a:srgbClr val="FA8D3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7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1965</Words>
  <Application>Microsoft Office PowerPoint</Application>
  <PresentationFormat>Bildschirmpräsentation (4:3)</PresentationFormat>
  <Paragraphs>381</Paragraphs>
  <Slides>42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3" baseType="lpstr">
      <vt:lpstr>Larissa</vt:lpstr>
      <vt:lpstr>Latein  Klassenstufen 11 und 12</vt:lpstr>
      <vt:lpstr>Grundsätze der Änderungen</vt:lpstr>
      <vt:lpstr>Grundsätze der Änderungen</vt:lpstr>
      <vt:lpstr>Grundsätze der Änderungen</vt:lpstr>
      <vt:lpstr>Änderungen in Wortschatz Vorbemerkung</vt:lpstr>
      <vt:lpstr>Vertiefungsmöglichkeiten im Aufsetzerkurs</vt:lpstr>
      <vt:lpstr>Änderungen in Texte und Literatur Vorbemerkung</vt:lpstr>
      <vt:lpstr>Vertiefungsmöglichkeiten im Aufsetzerkurs</vt:lpstr>
      <vt:lpstr>Vertiefungsmöglichkeiten im Aufsetzerkurs</vt:lpstr>
      <vt:lpstr>Vertiefungsmöglichkeiten im Aufsetzerkurs</vt:lpstr>
      <vt:lpstr>Änderungen in Texte und Literatur Bereiche</vt:lpstr>
      <vt:lpstr>Vertiefungsmöglichkeiten im Aufsetzerkurs</vt:lpstr>
      <vt:lpstr>Änderungen in Texte und Literatur Bereiche</vt:lpstr>
      <vt:lpstr>Vertiefungsmöglichkeiten im Aufsetzerkurs</vt:lpstr>
      <vt:lpstr>Änderungen in Texte und Literatur Reflexion</vt:lpstr>
      <vt:lpstr>Vertiefungsmöglichkeiten im Aufsetzerkurs</vt:lpstr>
      <vt:lpstr>Änderungen in Texte und Literatur Reflexion</vt:lpstr>
      <vt:lpstr>Änderungen in Texte und Literatur Reflexion</vt:lpstr>
      <vt:lpstr>Vertiefungsmöglichkeiten im Aufsetzerkurs</vt:lpstr>
      <vt:lpstr>Änderungen in Texte und Literatur Reflexion</vt:lpstr>
      <vt:lpstr>Vertiefungsmöglichkeiten im Aufsetzerkurs</vt:lpstr>
      <vt:lpstr>Änderungen in Texte und Literatur historisch-politische Texte</vt:lpstr>
      <vt:lpstr>Vertiefungsmöglichkeiten im Aufsetzerkurs</vt:lpstr>
      <vt:lpstr>Änderungen in Texte und Literatur historisch-politische Texte</vt:lpstr>
      <vt:lpstr>Änderungen in Texte und Literatur historisch-politische Texte</vt:lpstr>
      <vt:lpstr>Vertiefungsmöglichkeiten im Aufsetzerkurs</vt:lpstr>
      <vt:lpstr>Änderungen in Texte und Literatur philosophische Texte</vt:lpstr>
      <vt:lpstr>Vertiefungsmöglichkeiten im Aufsetzerkurs</vt:lpstr>
      <vt:lpstr>Änderungen in Texte und Literatur philosophische Texte</vt:lpstr>
      <vt:lpstr>Vertiefungsmöglichkeiten im Aufsetzerkurs</vt:lpstr>
      <vt:lpstr>Änderungen in Texte und Literatur philosophische Texte</vt:lpstr>
      <vt:lpstr>Vertiefungsmöglichkeiten im Aufsetzerkurs</vt:lpstr>
      <vt:lpstr>Änderungen in Texte und Literatur poetische Texte</vt:lpstr>
      <vt:lpstr>Vertiefungsmöglichkeiten im Aufsetzerkurs</vt:lpstr>
      <vt:lpstr>Änderungen in Antike Kultur </vt:lpstr>
      <vt:lpstr>Vertiefungsmöglichkeiten im Aufsetzerkurs</vt:lpstr>
      <vt:lpstr>Änderungen in Antike Kultur </vt:lpstr>
      <vt:lpstr>Vertiefungsmöglichkeiten im Aufsetzerkurs</vt:lpstr>
      <vt:lpstr>Änderungen in Antike Kultur </vt:lpstr>
      <vt:lpstr>Vertiefungsmöglichkeiten im Aufsetzerkurs </vt:lpstr>
      <vt:lpstr>Änderungen in Antike Kultur </vt:lpstr>
      <vt:lpstr>Vertiefungsmöglichkeiten im Aufsetzerkurs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Latein  Jahrgangsstufen 11 und 12</dc:title>
  <dc:creator>eplath</dc:creator>
  <cp:lastModifiedBy>DennisH</cp:lastModifiedBy>
  <cp:revision>93</cp:revision>
  <dcterms:created xsi:type="dcterms:W3CDTF">2018-07-27T12:24:50Z</dcterms:created>
  <dcterms:modified xsi:type="dcterms:W3CDTF">2019-02-09T17:36:19Z</dcterms:modified>
</cp:coreProperties>
</file>