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sldIdLst>
    <p:sldId id="256" r:id="rId2"/>
    <p:sldId id="261" r:id="rId3"/>
    <p:sldId id="257" r:id="rId4"/>
    <p:sldId id="258" r:id="rId5"/>
    <p:sldId id="285" r:id="rId6"/>
    <p:sldId id="287" r:id="rId7"/>
    <p:sldId id="259" r:id="rId8"/>
    <p:sldId id="288" r:id="rId9"/>
    <p:sldId id="289" r:id="rId10"/>
    <p:sldId id="290" r:id="rId11"/>
    <p:sldId id="265" r:id="rId12"/>
    <p:sldId id="291" r:id="rId13"/>
    <p:sldId id="266" r:id="rId14"/>
    <p:sldId id="292" r:id="rId15"/>
    <p:sldId id="267" r:id="rId16"/>
    <p:sldId id="293" r:id="rId17"/>
    <p:sldId id="271" r:id="rId18"/>
    <p:sldId id="272" r:id="rId19"/>
    <p:sldId id="294" r:id="rId20"/>
    <p:sldId id="273" r:id="rId21"/>
    <p:sldId id="295" r:id="rId22"/>
    <p:sldId id="274" r:id="rId23"/>
    <p:sldId id="296" r:id="rId24"/>
    <p:sldId id="275" r:id="rId25"/>
    <p:sldId id="276" r:id="rId26"/>
    <p:sldId id="297" r:id="rId27"/>
    <p:sldId id="277" r:id="rId28"/>
    <p:sldId id="298" r:id="rId29"/>
    <p:sldId id="278" r:id="rId30"/>
    <p:sldId id="299" r:id="rId31"/>
    <p:sldId id="279" r:id="rId32"/>
    <p:sldId id="300" r:id="rId33"/>
    <p:sldId id="280" r:id="rId34"/>
    <p:sldId id="301" r:id="rId35"/>
    <p:sldId id="281" r:id="rId36"/>
    <p:sldId id="302" r:id="rId37"/>
    <p:sldId id="282" r:id="rId38"/>
    <p:sldId id="303" r:id="rId39"/>
    <p:sldId id="283" r:id="rId40"/>
    <p:sldId id="304" r:id="rId41"/>
    <p:sldId id="284" r:id="rId42"/>
    <p:sldId id="305" r:id="rId4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936F97"/>
    <a:srgbClr val="BE31D5"/>
    <a:srgbClr val="D892DA"/>
    <a:srgbClr val="8803C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538" y="3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5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188DD6-76FC-4737-9017-4ED4EF4572C6}" type="datetimeFigureOut">
              <a:rPr lang="de-DE" smtClean="0"/>
              <a:pPr/>
              <a:t>09.02.2019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75110A-392F-4ED7-829A-D066F38EFA79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122909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75110A-392F-4ED7-829A-D066F38EFA79}" type="slidenum">
              <a:rPr lang="de-DE" smtClean="0"/>
              <a:pPr/>
              <a:t>36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477376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64E13-CA87-4082-BAD1-5B047525CDBB}" type="datetimeFigureOut">
              <a:rPr lang="de-DE" smtClean="0"/>
              <a:pPr/>
              <a:t>09.02.2019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5044C-7030-4928-8109-75D4226302C3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96702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64E13-CA87-4082-BAD1-5B047525CDBB}" type="datetimeFigureOut">
              <a:rPr lang="de-DE" smtClean="0"/>
              <a:pPr/>
              <a:t>09.02.2019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5044C-7030-4928-8109-75D4226302C3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652289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64E13-CA87-4082-BAD1-5B047525CDBB}" type="datetimeFigureOut">
              <a:rPr lang="de-DE" smtClean="0"/>
              <a:pPr/>
              <a:t>09.02.2019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5044C-7030-4928-8109-75D4226302C3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795582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64E13-CA87-4082-BAD1-5B047525CDBB}" type="datetimeFigureOut">
              <a:rPr lang="de-DE" smtClean="0"/>
              <a:pPr/>
              <a:t>09.02.2019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5044C-7030-4928-8109-75D4226302C3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2524070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64E13-CA87-4082-BAD1-5B047525CDBB}" type="datetimeFigureOut">
              <a:rPr lang="de-DE" smtClean="0"/>
              <a:pPr/>
              <a:t>09.02.2019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5044C-7030-4928-8109-75D4226302C3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102507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64E13-CA87-4082-BAD1-5B047525CDBB}" type="datetimeFigureOut">
              <a:rPr lang="de-DE" smtClean="0"/>
              <a:pPr/>
              <a:t>09.02.2019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5044C-7030-4928-8109-75D4226302C3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947042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64E13-CA87-4082-BAD1-5B047525CDBB}" type="datetimeFigureOut">
              <a:rPr lang="de-DE" smtClean="0"/>
              <a:pPr/>
              <a:t>09.02.2019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5044C-7030-4928-8109-75D4226302C3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912278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64E13-CA87-4082-BAD1-5B047525CDBB}" type="datetimeFigureOut">
              <a:rPr lang="de-DE" smtClean="0"/>
              <a:pPr/>
              <a:t>09.02.2019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5044C-7030-4928-8109-75D4226302C3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514945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64E13-CA87-4082-BAD1-5B047525CDBB}" type="datetimeFigureOut">
              <a:rPr lang="de-DE" smtClean="0"/>
              <a:pPr/>
              <a:t>09.02.2019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5044C-7030-4928-8109-75D4226302C3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4172186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64E13-CA87-4082-BAD1-5B047525CDBB}" type="datetimeFigureOut">
              <a:rPr lang="de-DE" smtClean="0"/>
              <a:pPr/>
              <a:t>09.02.2019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5044C-7030-4928-8109-75D4226302C3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334548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64E13-CA87-4082-BAD1-5B047525CDBB}" type="datetimeFigureOut">
              <a:rPr lang="de-DE" smtClean="0"/>
              <a:pPr/>
              <a:t>09.02.2019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5044C-7030-4928-8109-75D4226302C3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856549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accent5">
                <a:alpha val="70000"/>
              </a:schemeClr>
            </a:gs>
            <a:gs pos="0">
              <a:schemeClr val="accent5">
                <a:lumMod val="75000"/>
              </a:schemeClr>
            </a:gs>
            <a:gs pos="100000">
              <a:schemeClr val="accent5">
                <a:lumMod val="40000"/>
                <a:lumOff val="60000"/>
              </a:schemeClr>
            </a:gs>
            <a:gs pos="100000">
              <a:srgbClr val="C4D6EB"/>
            </a:gs>
            <a:gs pos="100000">
              <a:srgbClr val="FFEBFA"/>
            </a:gs>
          </a:gsLst>
          <a:lin ang="81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264E13-CA87-4082-BAD1-5B047525CDBB}" type="datetimeFigureOut">
              <a:rPr lang="de-DE" smtClean="0"/>
              <a:pPr/>
              <a:t>09.02.2019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95044C-7030-4928-8109-75D4226302C3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960859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1196752"/>
            <a:ext cx="7772400" cy="1470025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/>
            <a:r>
              <a:rPr lang="de-DE" sz="60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Latein</a:t>
            </a:r>
            <a:r>
              <a:rPr lang="de-DE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br>
              <a:rPr lang="de-DE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de-DE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Klassenstufen </a:t>
            </a:r>
            <a:r>
              <a:rPr lang="de-DE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11 und 12</a:t>
            </a:r>
            <a:endParaRPr lang="de-DE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195736" y="3429000"/>
            <a:ext cx="6472808" cy="1176536"/>
          </a:xfrm>
        </p:spPr>
        <p:txBody>
          <a:bodyPr/>
          <a:lstStyle/>
          <a:p>
            <a:pPr algn="l"/>
            <a:r>
              <a:rPr lang="de-DE" dirty="0" smtClean="0">
                <a:solidFill>
                  <a:srgbClr val="FFFF00"/>
                </a:solidFill>
              </a:rPr>
              <a:t>Basisfach </a:t>
            </a:r>
            <a:r>
              <a:rPr lang="de-DE" dirty="0" smtClean="0">
                <a:solidFill>
                  <a:srgbClr val="FFFF00"/>
                </a:solidFill>
              </a:rPr>
              <a:t>und </a:t>
            </a:r>
            <a:r>
              <a:rPr lang="de-DE" dirty="0" smtClean="0">
                <a:solidFill>
                  <a:srgbClr val="FFFF00"/>
                </a:solidFill>
              </a:rPr>
              <a:t>Leistungsfach</a:t>
            </a:r>
            <a:endParaRPr lang="de-DE" dirty="0" smtClean="0">
              <a:solidFill>
                <a:srgbClr val="FFFF00"/>
              </a:solidFill>
            </a:endParaRPr>
          </a:p>
          <a:p>
            <a:pPr algn="l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2369348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dirty="0">
                <a:solidFill>
                  <a:srgbClr val="0070C0"/>
                </a:solidFill>
              </a:rPr>
              <a:t>Vertiefungsmöglichkeiten im </a:t>
            </a:r>
            <a:r>
              <a:rPr lang="de-DE" sz="2800" dirty="0" err="1">
                <a:solidFill>
                  <a:srgbClr val="0070C0"/>
                </a:solidFill>
              </a:rPr>
              <a:t>Aufsetzerkurs</a:t>
            </a:r>
            <a:endParaRPr lang="de-DE" sz="2800" dirty="0">
              <a:solidFill>
                <a:srgbClr val="0070C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    </a:t>
            </a:r>
            <a:r>
              <a:rPr lang="de-DE" dirty="0" smtClean="0">
                <a:solidFill>
                  <a:srgbClr val="FFFF00"/>
                </a:solidFill>
              </a:rPr>
              <a:t>BP 5-stündig			  BP 3-stündig</a:t>
            </a:r>
            <a:endParaRPr lang="de-DE" dirty="0">
              <a:solidFill>
                <a:srgbClr val="FFFF00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55694" y="2276872"/>
            <a:ext cx="3960000" cy="409342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accent1">
                <a:lumMod val="50000"/>
                <a:alpha val="40000"/>
              </a:schemeClr>
            </a:glow>
            <a:innerShdw blurRad="63500" dist="50800" dir="13500000">
              <a:schemeClr val="accent5">
                <a:alpha val="50000"/>
              </a:schemeClr>
            </a:innerShdw>
          </a:effectLst>
        </p:spPr>
        <p:txBody>
          <a:bodyPr wrap="square" rtlCol="0">
            <a:spAutoFit/>
          </a:bodyPr>
          <a:lstStyle/>
          <a:p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Ihr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Verständnis lateinischer Texte erweitern sie auch durch den Vergleich mit inhaltlich und gattungsspezifisch verwandten Texten und Rezeptionszeugnissen. Sie erkennen dadurch Rezeptionslinien 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...</a:t>
            </a:r>
          </a:p>
          <a:p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558191" y="2276871"/>
            <a:ext cx="3960000" cy="409342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lvl="0"/>
            <a:r>
              <a:rPr lang="de-DE" sz="20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20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gestrichen)</a:t>
            </a:r>
          </a:p>
          <a:p>
            <a:pPr lvl="0"/>
            <a:endParaRPr lang="de-DE" sz="2000" i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20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0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Verzicht auf 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de-DE" sz="20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Intertextualität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de-DE" sz="20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Rezeption</a:t>
            </a:r>
          </a:p>
          <a:p>
            <a:pPr lvl="0"/>
            <a:r>
              <a:rPr lang="de-DE" sz="20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Auf Rezeptionszeugnisse muss zumindest für das gemeinsame Schwerpunktthema nicht verzichtet werden (z.B. Ovid, Metamorphosen!)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de-DE" sz="2000" dirty="0">
              <a:solidFill>
                <a:srgbClr val="FA8D3D">
                  <a:lumMod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de-DE" sz="2000" dirty="0">
              <a:solidFill>
                <a:srgbClr val="FA8D3D">
                  <a:lumMod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5697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de-DE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Änderungen in Texte und Literatur</a:t>
            </a:r>
            <a:br>
              <a:rPr lang="de-DE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de-DE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Bereiche</a:t>
            </a: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    </a:t>
            </a:r>
            <a:r>
              <a:rPr lang="de-DE" dirty="0" smtClean="0">
                <a:solidFill>
                  <a:srgbClr val="FFFF00"/>
                </a:solidFill>
              </a:rPr>
              <a:t>BP 5-stündig			  BP 3-stündig</a:t>
            </a:r>
            <a:endParaRPr lang="de-DE" dirty="0">
              <a:solidFill>
                <a:srgbClr val="FFFF00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55694" y="2276872"/>
            <a:ext cx="3960000" cy="4212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marL="342900" indent="-342900">
              <a:buFont typeface="Symbol" panose="05050102010706020507" pitchFamily="18" charset="2"/>
              <a:buChar char="-"/>
            </a:pP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historisch-politische 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Texte</a:t>
            </a:r>
          </a:p>
          <a:p>
            <a:pPr marL="271463" lvl="1"/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(zum Beispiel Cicero, Livius, Sallust, Tacitus, Plinius)</a:t>
            </a:r>
          </a:p>
          <a:p>
            <a:pPr marL="358775" lvl="1"/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8775" lvl="1"/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8775" lvl="1"/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philosophische Texte</a:t>
            </a:r>
          </a:p>
          <a:p>
            <a:pPr marL="271463"/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(zum Beispiel Lukrez, Cicero, Seneca)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4558191" y="2276871"/>
            <a:ext cx="3960000" cy="4212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historisch-politische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Texte</a:t>
            </a:r>
          </a:p>
          <a:p>
            <a:pPr marL="271463" lvl="1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(zum Beispiel Caesar, Cicero, Sallust, Plinius) </a:t>
            </a:r>
          </a:p>
          <a:p>
            <a:pPr marL="271463" lvl="1"/>
            <a:r>
              <a:rPr lang="de-DE" sz="22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(Verzicht </a:t>
            </a:r>
            <a:r>
              <a:rPr lang="de-DE" sz="22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auf Livius, Tacitus, zusätzlich aufgenommen: </a:t>
            </a:r>
            <a:r>
              <a:rPr lang="de-DE" sz="22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Caesar)</a:t>
            </a:r>
            <a:endParaRPr lang="de-DE" sz="22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Symbol" panose="05050102010706020507" pitchFamily="18" charset="2"/>
              <a:buChar char="-"/>
            </a:pPr>
            <a:endParaRPr lang="de-DE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Symbol" panose="05050102010706020507" pitchFamily="18" charset="2"/>
              <a:buChar char="-"/>
            </a:pPr>
            <a:endParaRPr lang="de-DE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philosophische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Texte</a:t>
            </a:r>
          </a:p>
          <a:p>
            <a:pPr marL="271463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(zum Beispiel Cicero, Seneca)</a:t>
            </a:r>
          </a:p>
          <a:p>
            <a:pPr marL="271463"/>
            <a:r>
              <a:rPr lang="de-DE" sz="22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(Verzicht </a:t>
            </a:r>
            <a:r>
              <a:rPr lang="de-DE" sz="22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auf </a:t>
            </a:r>
            <a:r>
              <a:rPr lang="de-DE" sz="22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Lukrez)</a:t>
            </a:r>
            <a:endParaRPr lang="de-DE" sz="20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1188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dirty="0">
                <a:solidFill>
                  <a:srgbClr val="0070C0"/>
                </a:solidFill>
              </a:rPr>
              <a:t>Vertiefungsmöglichkeiten im </a:t>
            </a:r>
            <a:r>
              <a:rPr lang="de-DE" sz="2800" dirty="0" err="1">
                <a:solidFill>
                  <a:srgbClr val="0070C0"/>
                </a:solidFill>
              </a:rPr>
              <a:t>Aufsetzerkurs</a:t>
            </a: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    </a:t>
            </a:r>
            <a:r>
              <a:rPr lang="de-DE" dirty="0" smtClean="0">
                <a:solidFill>
                  <a:srgbClr val="FFFF00"/>
                </a:solidFill>
              </a:rPr>
              <a:t>BP 5-stündig			  BP 3-stündig</a:t>
            </a:r>
            <a:endParaRPr lang="de-DE" dirty="0">
              <a:solidFill>
                <a:srgbClr val="FFFF00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57200" y="2276871"/>
            <a:ext cx="3960000" cy="452431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marL="342900" indent="-342900">
              <a:buFont typeface="Symbol" panose="05050102010706020507" pitchFamily="18" charset="2"/>
              <a:buChar char="-"/>
            </a:pP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historisch-politische 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Texte</a:t>
            </a:r>
          </a:p>
          <a:p>
            <a:pPr marL="271463" lvl="1"/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(zum Beispiel Cicero, </a:t>
            </a:r>
            <a:r>
              <a:rPr lang="de-DE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Livius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, Sallust, </a:t>
            </a:r>
            <a:r>
              <a:rPr lang="de-DE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Tacitus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, Plinius)</a:t>
            </a:r>
          </a:p>
          <a:p>
            <a:pPr marL="358775" lvl="1"/>
            <a:endParaRPr lang="de-DE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8775" lvl="1"/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philosophische Texte</a:t>
            </a:r>
          </a:p>
          <a:p>
            <a:pPr marL="271463"/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(zum Beispiel </a:t>
            </a:r>
            <a:r>
              <a:rPr lang="de-DE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Lukrez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, Cicero, Seneca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271463"/>
            <a:endParaRPr lang="de-DE" sz="2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1463"/>
            <a:endParaRPr lang="la-Latn" sz="2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558191" y="2276871"/>
            <a:ext cx="3960000" cy="44627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historisch-politische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Texte</a:t>
            </a:r>
          </a:p>
          <a:p>
            <a:pPr marL="271463" lvl="1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(zum Beispiel Caesar, Cicero, Sallust, Plinius) </a:t>
            </a:r>
          </a:p>
          <a:p>
            <a:pPr marL="271463" lvl="1"/>
            <a:r>
              <a:rPr lang="de-DE" sz="22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(Verzicht </a:t>
            </a:r>
            <a:r>
              <a:rPr lang="de-DE" sz="22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auf Livius, Tacitus, zusätzlich aufgenommen: </a:t>
            </a:r>
            <a:r>
              <a:rPr lang="de-DE" sz="22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Caesar)</a:t>
            </a:r>
            <a:endParaRPr lang="de-DE" sz="22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Symbol" panose="05050102010706020507" pitchFamily="18" charset="2"/>
              <a:buChar char="-"/>
            </a:pPr>
            <a:endParaRPr lang="de-DE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Symbol" panose="05050102010706020507" pitchFamily="18" charset="2"/>
              <a:buChar char="-"/>
            </a:pPr>
            <a:endParaRPr lang="de-DE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philosophische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Texte</a:t>
            </a:r>
          </a:p>
          <a:p>
            <a:pPr marL="271463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(zum Beispiel Cicero, Seneca)</a:t>
            </a:r>
          </a:p>
          <a:p>
            <a:pPr marL="271463"/>
            <a:r>
              <a:rPr lang="de-DE" sz="22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(Verzicht </a:t>
            </a:r>
            <a:r>
              <a:rPr lang="de-DE" sz="22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auf </a:t>
            </a:r>
            <a:r>
              <a:rPr lang="la-Latn" sz="22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Lukrez</a:t>
            </a:r>
            <a:r>
              <a:rPr lang="de-DE" sz="22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271463"/>
            <a:endParaRPr lang="de-DE" sz="20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9754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de-DE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Änderungen in Texte und Literatur</a:t>
            </a:r>
            <a:br>
              <a:rPr lang="de-DE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de-DE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Bereiche</a:t>
            </a: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    </a:t>
            </a:r>
            <a:r>
              <a:rPr lang="de-DE" dirty="0" smtClean="0">
                <a:solidFill>
                  <a:srgbClr val="FFFF00"/>
                </a:solidFill>
              </a:rPr>
              <a:t>BP 5-stündig			  BP 3-stündig</a:t>
            </a:r>
            <a:endParaRPr lang="de-DE" dirty="0">
              <a:solidFill>
                <a:srgbClr val="FFFF00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55694" y="2276872"/>
            <a:ext cx="3960000" cy="23083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poetische 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Texte</a:t>
            </a:r>
          </a:p>
          <a:p>
            <a:pPr marL="271463"/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(zum Beispiel </a:t>
            </a:r>
            <a:r>
              <a:rPr lang="de-DE" sz="2400" dirty="0" err="1">
                <a:latin typeface="Arial" panose="020B0604020202020204" pitchFamily="34" charset="0"/>
                <a:cs typeface="Arial" panose="020B0604020202020204" pitchFamily="34" charset="0"/>
              </a:rPr>
              <a:t>Catull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, Horaz, Vergil, Tibull, Properz, Ovid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271463"/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1463"/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558191" y="2276870"/>
            <a:ext cx="3960000" cy="2268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poetische 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Texte</a:t>
            </a:r>
          </a:p>
          <a:p>
            <a:pPr marL="271463"/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(zum Beispiel </a:t>
            </a:r>
            <a:r>
              <a:rPr lang="de-DE" sz="2400" dirty="0" err="1">
                <a:latin typeface="Arial" panose="020B0604020202020204" pitchFamily="34" charset="0"/>
                <a:cs typeface="Arial" panose="020B0604020202020204" pitchFamily="34" charset="0"/>
              </a:rPr>
              <a:t>Catull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, Vergil, Ovid) </a:t>
            </a:r>
          </a:p>
          <a:p>
            <a:pPr marL="271463"/>
            <a:r>
              <a:rPr lang="de-DE" sz="24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(Verzicht </a:t>
            </a:r>
            <a:r>
              <a:rPr lang="de-DE" sz="24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auf Horaz, Tibull, Properz)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de-DE" sz="2000" dirty="0">
              <a:solidFill>
                <a:srgbClr val="FA8D3D">
                  <a:lumMod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0900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dirty="0">
                <a:solidFill>
                  <a:srgbClr val="0070C0"/>
                </a:solidFill>
              </a:rPr>
              <a:t>Vertiefungsmöglichkeiten im </a:t>
            </a:r>
            <a:r>
              <a:rPr lang="de-DE" sz="2800" dirty="0" err="1">
                <a:solidFill>
                  <a:srgbClr val="0070C0"/>
                </a:solidFill>
              </a:rPr>
              <a:t>Aufsetzerkurs</a:t>
            </a: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    </a:t>
            </a:r>
            <a:r>
              <a:rPr lang="de-DE" dirty="0" smtClean="0">
                <a:solidFill>
                  <a:srgbClr val="FFFF00"/>
                </a:solidFill>
              </a:rPr>
              <a:t>BP 5-stündig			  BP 3-stündig</a:t>
            </a:r>
            <a:endParaRPr lang="de-DE" dirty="0">
              <a:solidFill>
                <a:srgbClr val="FFFF00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55694" y="2276872"/>
            <a:ext cx="3960000" cy="23083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poetische 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Texte</a:t>
            </a:r>
          </a:p>
          <a:p>
            <a:pPr marL="271463"/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(zum Beispiel </a:t>
            </a:r>
            <a:r>
              <a:rPr lang="de-DE" sz="2400" dirty="0" err="1">
                <a:latin typeface="Arial" panose="020B0604020202020204" pitchFamily="34" charset="0"/>
                <a:cs typeface="Arial" panose="020B0604020202020204" pitchFamily="34" charset="0"/>
              </a:rPr>
              <a:t>Catull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Horaz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, Vergil, </a:t>
            </a:r>
            <a:r>
              <a:rPr lang="de-DE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Tibull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Properz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, Ovid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271463"/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1463"/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558191" y="2276870"/>
            <a:ext cx="3960000" cy="2268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poetische 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Texte</a:t>
            </a:r>
          </a:p>
          <a:p>
            <a:pPr marL="271463"/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(zum Beispiel </a:t>
            </a:r>
            <a:r>
              <a:rPr lang="de-DE" sz="2400" dirty="0" err="1">
                <a:latin typeface="Arial" panose="020B0604020202020204" pitchFamily="34" charset="0"/>
                <a:cs typeface="Arial" panose="020B0604020202020204" pitchFamily="34" charset="0"/>
              </a:rPr>
              <a:t>Catull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, Vergil, Ovid) </a:t>
            </a:r>
          </a:p>
          <a:p>
            <a:pPr marL="271463"/>
            <a:r>
              <a:rPr lang="de-DE" sz="24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(Verzicht </a:t>
            </a:r>
            <a:r>
              <a:rPr lang="de-DE" sz="24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auf Horaz, Tibull, Properz)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de-DE" sz="2000" dirty="0">
              <a:solidFill>
                <a:srgbClr val="FA8D3D">
                  <a:lumMod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9300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de-DE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Änderungen in Texte und Literatur</a:t>
            </a:r>
            <a:br>
              <a:rPr lang="de-DE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de-DE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Reflexion</a:t>
            </a: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    </a:t>
            </a:r>
            <a:r>
              <a:rPr lang="de-DE" dirty="0" smtClean="0">
                <a:solidFill>
                  <a:srgbClr val="FFFF00"/>
                </a:solidFill>
              </a:rPr>
              <a:t>BP 5-stündig			  BP 3-stündig</a:t>
            </a:r>
            <a:endParaRPr lang="de-DE" dirty="0">
              <a:solidFill>
                <a:srgbClr val="FFFF00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55694" y="2276871"/>
            <a:ext cx="3960000" cy="378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TK(7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)	Besonderheiten der Morphologie und Syntax einzelner Autoren 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beschreiben</a:t>
            </a:r>
          </a:p>
          <a:p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TK(8) die Wechselwirkung zwischen lateinischer Literatur und ihrem Umfeld </a:t>
            </a:r>
            <a:r>
              <a:rPr lang="de-DE" sz="2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analysieren</a:t>
            </a:r>
          </a:p>
          <a:p>
            <a:endParaRPr lang="de-DE" sz="2200" dirty="0"/>
          </a:p>
        </p:txBody>
      </p:sp>
      <p:sp>
        <p:nvSpPr>
          <p:cNvPr id="5" name="Textfeld 4"/>
          <p:cNvSpPr txBox="1"/>
          <p:nvPr/>
        </p:nvSpPr>
        <p:spPr>
          <a:xfrm>
            <a:off x="4558191" y="2276868"/>
            <a:ext cx="3960000" cy="378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de-DE" sz="24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24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gestrichen)</a:t>
            </a:r>
          </a:p>
          <a:p>
            <a:endParaRPr lang="de-DE" sz="2400" dirty="0" smtClean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TK(7) 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die Wechselwirkung zwischen lateinischer Literatur und ihrem Umfeld </a:t>
            </a:r>
            <a:r>
              <a:rPr lang="de-DE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beschreiben </a:t>
            </a:r>
          </a:p>
          <a:p>
            <a:r>
              <a:rPr lang="de-DE" sz="24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(Operator)</a:t>
            </a:r>
          </a:p>
        </p:txBody>
      </p:sp>
    </p:spTree>
    <p:extLst>
      <p:ext uri="{BB962C8B-B14F-4D97-AF65-F5344CB8AC3E}">
        <p14:creationId xmlns:p14="http://schemas.microsoft.com/office/powerpoint/2010/main" xmlns="" val="489660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dirty="0">
                <a:solidFill>
                  <a:srgbClr val="0070C0"/>
                </a:solidFill>
              </a:rPr>
              <a:t>Vertiefungsmöglichkeiten im </a:t>
            </a:r>
            <a:r>
              <a:rPr lang="de-DE" sz="2800" dirty="0" err="1">
                <a:solidFill>
                  <a:srgbClr val="0070C0"/>
                </a:solidFill>
              </a:rPr>
              <a:t>Aufsetzerkurs</a:t>
            </a: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    </a:t>
            </a:r>
            <a:r>
              <a:rPr lang="de-DE" dirty="0" smtClean="0">
                <a:solidFill>
                  <a:srgbClr val="FFFF00"/>
                </a:solidFill>
              </a:rPr>
              <a:t>BP 5-stündig			  BP 3-stündig</a:t>
            </a:r>
            <a:endParaRPr lang="de-DE" dirty="0">
              <a:solidFill>
                <a:srgbClr val="FFFF00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55694" y="2276871"/>
            <a:ext cx="3960000" cy="19389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TK(7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)	</a:t>
            </a:r>
            <a:r>
              <a:rPr lang="de-DE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Besonderheiten der Morphologie und Syntax einzelner Autoren </a:t>
            </a:r>
            <a:r>
              <a:rPr lang="de-DE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beschreiben</a:t>
            </a:r>
          </a:p>
          <a:p>
            <a:endParaRPr lang="de-DE" sz="2400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558191" y="2276868"/>
            <a:ext cx="3960000" cy="19389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de-DE" sz="24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24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gestrichen)</a:t>
            </a:r>
          </a:p>
          <a:p>
            <a:endParaRPr lang="de-DE" sz="2400" dirty="0" smtClean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6083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de-DE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Änderungen in Texte und Literatur</a:t>
            </a:r>
            <a:br>
              <a:rPr lang="de-DE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de-DE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Reflexion</a:t>
            </a: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    </a:t>
            </a:r>
            <a:r>
              <a:rPr lang="de-DE" dirty="0" smtClean="0">
                <a:solidFill>
                  <a:srgbClr val="FFFF00"/>
                </a:solidFill>
              </a:rPr>
              <a:t>BP 5-stündig			  BP 3-stündig</a:t>
            </a:r>
            <a:endParaRPr lang="de-DE" dirty="0">
              <a:solidFill>
                <a:srgbClr val="FFFF00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55694" y="2276872"/>
            <a:ext cx="3960000" cy="432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TK(9) Merkmale verschiedener literarischer Gattungen beschreiben und Texte gattungsspezifisch einordnen</a:t>
            </a:r>
          </a:p>
          <a:p>
            <a:pPr>
              <a:spcBef>
                <a:spcPts val="1200"/>
              </a:spcBef>
            </a:pP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TK(10) durch den Vergleich antiker Texte herausarbeiten, wie Themen, Motive und Gattungstraditionen umgesetzt werden</a:t>
            </a:r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559178" y="2276870"/>
            <a:ext cx="3960000" cy="432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TK(8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) 	Merkmale verschiedener literarischer Gattungen beschreiben </a:t>
            </a:r>
            <a:endParaRPr lang="de-DE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4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(2. Operator gestrichen)</a:t>
            </a:r>
          </a:p>
          <a:p>
            <a:endParaRPr lang="de-DE" sz="24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200"/>
              </a:spcBef>
            </a:pP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TK(9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) 	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anhand verschiedener 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antiker Texte Gattungstraditionen darstellen </a:t>
            </a:r>
            <a:r>
              <a:rPr lang="de-DE" sz="24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(Streichung, </a:t>
            </a:r>
            <a:r>
              <a:rPr lang="de-DE" sz="24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Operator</a:t>
            </a:r>
            <a:r>
              <a:rPr lang="de-DE" sz="24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!)</a:t>
            </a:r>
            <a:endParaRPr lang="de-DE" sz="24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0532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de-DE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Änderungen in Texte und Literatur</a:t>
            </a:r>
            <a:br>
              <a:rPr lang="de-DE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de-DE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Reflexion</a:t>
            </a: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556791"/>
            <a:ext cx="8229600" cy="4212000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    </a:t>
            </a:r>
            <a:r>
              <a:rPr lang="de-DE" dirty="0" smtClean="0">
                <a:solidFill>
                  <a:srgbClr val="FFFF00"/>
                </a:solidFill>
              </a:rPr>
              <a:t>BP 5-stündig			  BP 3-stündig</a:t>
            </a:r>
            <a:endParaRPr lang="de-DE" dirty="0">
              <a:solidFill>
                <a:srgbClr val="FFFF00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55694" y="2276871"/>
            <a:ext cx="3960000" cy="38164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TK(13) Original und gedruckte Übersetzungen vergleichen und </a:t>
            </a:r>
            <a:r>
              <a:rPr lang="de-DE" sz="2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kritisch bewerten</a:t>
            </a:r>
          </a:p>
          <a:p>
            <a:endParaRPr lang="de-DE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TK(14) lateinische Texte mit Rezeptionszeugnissen und themenverwandten Texten vergleichen, die unterschiedlichen Sichtweisen und Darstellungsabsichten analysieren und bewerten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558191" y="2276866"/>
            <a:ext cx="3960000" cy="38164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TK(12) Original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und gedruckte Übersetzungen </a:t>
            </a:r>
            <a:r>
              <a:rPr lang="de-DE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unter ausgewählten Kriterien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sowie lateinische Texte mit Rezeptionsergebnissen vergleichen, die unterschiedlichen Sichtweisen und Darstellungsabsichten analysieren und bewerten</a:t>
            </a:r>
          </a:p>
          <a:p>
            <a:r>
              <a:rPr lang="de-DE" sz="22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(Zusammenfassung, Operatoren)</a:t>
            </a:r>
          </a:p>
        </p:txBody>
      </p:sp>
    </p:spTree>
    <p:extLst>
      <p:ext uri="{BB962C8B-B14F-4D97-AF65-F5344CB8AC3E}">
        <p14:creationId xmlns:p14="http://schemas.microsoft.com/office/powerpoint/2010/main" xmlns="" val="1777948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556791"/>
            <a:ext cx="8229600" cy="4212000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    </a:t>
            </a:r>
            <a:r>
              <a:rPr lang="de-DE" dirty="0" smtClean="0">
                <a:solidFill>
                  <a:srgbClr val="FFFF00"/>
                </a:solidFill>
              </a:rPr>
              <a:t>BP 5-stündig			  BP 3-stündig</a:t>
            </a:r>
            <a:endParaRPr lang="de-DE" dirty="0">
              <a:solidFill>
                <a:srgbClr val="FFFF00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55694" y="2276871"/>
            <a:ext cx="3960000" cy="4308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TK 8-14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558191" y="2276866"/>
            <a:ext cx="3960000" cy="4308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TK 7-12</a:t>
            </a:r>
            <a:endParaRPr lang="de-DE" sz="2200" i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dirty="0">
                <a:solidFill>
                  <a:srgbClr val="0070C0"/>
                </a:solidFill>
              </a:rPr>
              <a:t>Vertiefungsmöglichkeiten im </a:t>
            </a:r>
            <a:r>
              <a:rPr lang="de-DE" sz="2800" dirty="0" err="1">
                <a:solidFill>
                  <a:srgbClr val="0070C0"/>
                </a:solidFill>
              </a:rPr>
              <a:t>Aufsetzerkurs</a:t>
            </a:r>
            <a:endParaRPr lang="de-DE" sz="2800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8926" y="3108932"/>
            <a:ext cx="8346147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65581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/>
            <a:r>
              <a:rPr lang="de-DE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Grundsätze der Änderungen</a:t>
            </a:r>
            <a:endParaRPr lang="de-DE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Untertitel 2"/>
          <p:cNvSpPr>
            <a:spLocks noGrp="1"/>
          </p:cNvSpPr>
          <p:nvPr>
            <p:ph idx="1"/>
          </p:nvPr>
        </p:nvSpPr>
        <p:spPr>
          <a:xfrm>
            <a:off x="323528" y="1268760"/>
            <a:ext cx="8496944" cy="5256584"/>
          </a:xfrm>
        </p:spPr>
        <p:txBody>
          <a:bodyPr/>
          <a:lstStyle/>
          <a:p>
            <a:pPr marL="0" lvl="0" indent="0">
              <a:spcBef>
                <a:spcPts val="0"/>
              </a:spcBef>
              <a:buNone/>
            </a:pPr>
            <a:r>
              <a:rPr lang="de-DE" sz="2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Grundlage</a:t>
            </a:r>
            <a:r>
              <a:rPr lang="de-DE" sz="2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  </a:t>
            </a:r>
            <a:r>
              <a:rPr lang="de-DE" sz="2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BP 2016 für das LF </a:t>
            </a:r>
            <a:r>
              <a:rPr lang="de-DE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(bleibt unverändert!)</a:t>
            </a:r>
          </a:p>
          <a:p>
            <a:pPr marL="0" lvl="0" indent="0">
              <a:spcBef>
                <a:spcPts val="0"/>
              </a:spcBef>
              <a:buNone/>
            </a:pPr>
            <a:endParaRPr lang="de-DE" sz="24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2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Vorgaben</a:t>
            </a:r>
            <a:r>
              <a:rPr lang="de-DE" sz="2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2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Beibehaltung </a:t>
            </a:r>
            <a:r>
              <a:rPr lang="de-DE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der Struktur des </a:t>
            </a:r>
            <a:r>
              <a:rPr lang="de-DE" sz="2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Bildungsplans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de-DE" sz="2400" spc="-3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Leitgedanken zum Kompetenzerwerb (unverändert)</a:t>
            </a:r>
          </a:p>
          <a:p>
            <a:pPr marL="914400" lvl="2" indent="0">
              <a:spcBef>
                <a:spcPts val="0"/>
              </a:spcBef>
              <a:buNone/>
            </a:pPr>
            <a:r>
              <a:rPr lang="de-DE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Prozessbezogene </a:t>
            </a:r>
            <a:r>
              <a:rPr lang="de-DE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Kompetenzen (unverändert)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de-DE" sz="2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endParaRPr lang="de-DE" sz="22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de-DE" sz="2400" spc="-5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Standards </a:t>
            </a:r>
            <a:r>
              <a:rPr lang="de-DE" sz="2400" spc="-5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für inhaltsbezogene Kompetenzen </a:t>
            </a:r>
            <a:r>
              <a:rPr lang="de-DE" sz="2400" spc="-5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Klasse </a:t>
            </a:r>
            <a:r>
              <a:rPr lang="de-DE" sz="2400" spc="-5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 </a:t>
            </a:r>
            <a:r>
              <a:rPr lang="de-DE" sz="2400" spc="-5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 </a:t>
            </a:r>
            <a:r>
              <a:rPr lang="de-DE" sz="2400" spc="-5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</a:p>
          <a:p>
            <a:pPr marL="0" lvl="0" indent="0">
              <a:spcBef>
                <a:spcPts val="0"/>
              </a:spcBef>
              <a:buNone/>
              <a:tabLst>
                <a:tab pos="2057400" algn="l"/>
              </a:tabLst>
            </a:pPr>
            <a:r>
              <a:rPr lang="de-DE" sz="24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Wortschatz</a:t>
            </a:r>
          </a:p>
          <a:p>
            <a:pPr marL="0" lvl="0" indent="0">
              <a:spcBef>
                <a:spcPts val="0"/>
              </a:spcBef>
              <a:buNone/>
              <a:tabLst>
                <a:tab pos="2057400" algn="l"/>
              </a:tabLst>
            </a:pPr>
            <a:r>
              <a:rPr lang="de-DE" sz="24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Satzlehre</a:t>
            </a:r>
          </a:p>
          <a:p>
            <a:pPr marL="0" lvl="0" indent="0">
              <a:spcBef>
                <a:spcPts val="0"/>
              </a:spcBef>
              <a:buNone/>
              <a:tabLst>
                <a:tab pos="2057400" algn="l"/>
              </a:tabLst>
            </a:pPr>
            <a:r>
              <a:rPr lang="de-DE" sz="24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Formenlehre</a:t>
            </a:r>
          </a:p>
          <a:p>
            <a:pPr marL="0" lvl="0" indent="0">
              <a:spcBef>
                <a:spcPts val="0"/>
              </a:spcBef>
              <a:buNone/>
              <a:tabLst>
                <a:tab pos="2057400" algn="l"/>
              </a:tabLst>
            </a:pPr>
            <a:r>
              <a:rPr lang="de-DE" sz="24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Texte und Literatur</a:t>
            </a:r>
          </a:p>
          <a:p>
            <a:pPr marL="0" lvl="0" indent="0">
              <a:spcBef>
                <a:spcPts val="0"/>
              </a:spcBef>
              <a:buNone/>
              <a:tabLst>
                <a:tab pos="2057400" algn="l"/>
              </a:tabLst>
            </a:pPr>
            <a:r>
              <a:rPr lang="de-DE" sz="24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Antike Kultur</a:t>
            </a:r>
          </a:p>
          <a:p>
            <a:pPr algn="l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1155828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de-DE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Änderungen in Texte und Literatur</a:t>
            </a:r>
            <a:br>
              <a:rPr lang="de-DE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de-DE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Reflexion</a:t>
            </a: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    </a:t>
            </a:r>
            <a:r>
              <a:rPr lang="de-DE" dirty="0" smtClean="0">
                <a:solidFill>
                  <a:srgbClr val="FFFF00"/>
                </a:solidFill>
              </a:rPr>
              <a:t>BP 5-stündig			  BP 3-stündig</a:t>
            </a:r>
            <a:endParaRPr lang="de-DE" dirty="0">
              <a:solidFill>
                <a:srgbClr val="FFFF00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55694" y="2276872"/>
            <a:ext cx="3960000" cy="1584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TK(15) das eigene hermeneutische Vorgehen anhand der dabei erzielten Ergebnisse bewerten</a:t>
            </a:r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558191" y="2276867"/>
            <a:ext cx="3960000" cy="1584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de-DE" sz="24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(gestrichen)</a:t>
            </a:r>
          </a:p>
          <a:p>
            <a:endParaRPr lang="de-DE" sz="2400" i="1" dirty="0" smtClean="0"/>
          </a:p>
        </p:txBody>
      </p:sp>
    </p:spTree>
    <p:extLst>
      <p:ext uri="{BB962C8B-B14F-4D97-AF65-F5344CB8AC3E}">
        <p14:creationId xmlns:p14="http://schemas.microsoft.com/office/powerpoint/2010/main" xmlns="" val="3508431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dirty="0">
                <a:solidFill>
                  <a:srgbClr val="0070C0"/>
                </a:solidFill>
              </a:rPr>
              <a:t>Vertiefungsmöglichkeiten im </a:t>
            </a:r>
            <a:r>
              <a:rPr lang="de-DE" sz="2800" dirty="0" err="1">
                <a:solidFill>
                  <a:srgbClr val="0070C0"/>
                </a:solidFill>
              </a:rPr>
              <a:t>Aufsetzerkurs</a:t>
            </a: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    </a:t>
            </a:r>
            <a:r>
              <a:rPr lang="de-DE" dirty="0" smtClean="0">
                <a:solidFill>
                  <a:srgbClr val="FFFF00"/>
                </a:solidFill>
              </a:rPr>
              <a:t>BP 5-stündig			  BP 3-stündig</a:t>
            </a:r>
            <a:endParaRPr lang="de-DE" dirty="0">
              <a:solidFill>
                <a:srgbClr val="FFFF00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55694" y="2276872"/>
            <a:ext cx="3960000" cy="1584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TK(15) </a:t>
            </a:r>
            <a:r>
              <a:rPr lang="de-DE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das eigene hermeneutische Vorgehen anhand der dabei erzielten Ergebnisse bewerten</a:t>
            </a:r>
            <a:endParaRPr lang="de-DE" sz="2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558191" y="2276867"/>
            <a:ext cx="3960000" cy="1584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de-DE" sz="24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(gestrichen)</a:t>
            </a:r>
          </a:p>
          <a:p>
            <a:endParaRPr lang="de-DE" sz="2400" i="1" dirty="0" smtClean="0"/>
          </a:p>
        </p:txBody>
      </p:sp>
    </p:spTree>
    <p:extLst>
      <p:ext uri="{BB962C8B-B14F-4D97-AF65-F5344CB8AC3E}">
        <p14:creationId xmlns:p14="http://schemas.microsoft.com/office/powerpoint/2010/main" xmlns="" val="2721212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de-DE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Änderungen in Texte und Literatur</a:t>
            </a:r>
            <a:br>
              <a:rPr lang="de-DE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de-DE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historisch-politische Texte</a:t>
            </a: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    </a:t>
            </a:r>
            <a:r>
              <a:rPr lang="de-DE" dirty="0" smtClean="0">
                <a:solidFill>
                  <a:srgbClr val="FFFF00"/>
                </a:solidFill>
              </a:rPr>
              <a:t>BP 5-stündig			  BP 3-stündig</a:t>
            </a:r>
            <a:endParaRPr lang="de-DE" dirty="0">
              <a:solidFill>
                <a:srgbClr val="FFFF00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55694" y="2276871"/>
            <a:ext cx="3960000" cy="396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TK(1)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verschiedene Formen der römischen Geschichtsschreibung nennen (zum Beispiel Annalistik,</a:t>
            </a:r>
          </a:p>
          <a:p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Monographie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TK(3) darstellerische Techniken (zum Beispiel Exkurse, Reden, </a:t>
            </a:r>
            <a:r>
              <a:rPr lang="de-DE" sz="2200" dirty="0" err="1">
                <a:latin typeface="Arial" panose="020B0604020202020204" pitchFamily="34" charset="0"/>
                <a:cs typeface="Arial" panose="020B0604020202020204" pitchFamily="34" charset="0"/>
              </a:rPr>
              <a:t>exempla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) herausarbeiten und deren</a:t>
            </a:r>
          </a:p>
          <a:p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Wirkungsabsicht beschreiben</a:t>
            </a:r>
            <a:r>
              <a:rPr lang="de-DE" sz="2400" dirty="0"/>
              <a:t> 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4558191" y="2276869"/>
            <a:ext cx="3960000" cy="396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de-DE" sz="22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(gestrichen)</a:t>
            </a:r>
          </a:p>
          <a:p>
            <a:endParaRPr lang="de-DE" sz="22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200" i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2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200" i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TK(2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) die Wirkungsabsicht bestimmter darstellerische Techniken (zum Beispiel </a:t>
            </a:r>
            <a:r>
              <a:rPr lang="de-DE" sz="2200" spc="-20" dirty="0">
                <a:latin typeface="Arial" panose="020B0604020202020204" pitchFamily="34" charset="0"/>
                <a:cs typeface="Arial" panose="020B0604020202020204" pitchFamily="34" charset="0"/>
              </a:rPr>
              <a:t>Exkurse, Reden</a:t>
            </a:r>
            <a:r>
              <a:rPr lang="de-DE" sz="2200" spc="-20" dirty="0" smtClean="0">
                <a:latin typeface="Arial" panose="020B0604020202020204" pitchFamily="34" charset="0"/>
                <a:cs typeface="Arial" panose="020B0604020202020204" pitchFamily="34" charset="0"/>
              </a:rPr>
              <a:t>) heraus-</a:t>
            </a:r>
            <a:endParaRPr lang="de-DE" sz="2200" spc="-2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200" spc="-20" dirty="0" smtClean="0">
                <a:latin typeface="Arial" panose="020B0604020202020204" pitchFamily="34" charset="0"/>
                <a:cs typeface="Arial" panose="020B0604020202020204" pitchFamily="34" charset="0"/>
              </a:rPr>
              <a:t>arbeiten</a:t>
            </a:r>
            <a:r>
              <a:rPr lang="de-DE" sz="2200" i="1" spc="-2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i="1" spc="-2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(Operator, </a:t>
            </a:r>
            <a:r>
              <a:rPr lang="de-DE" sz="22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Kürzung) </a:t>
            </a:r>
          </a:p>
        </p:txBody>
      </p:sp>
    </p:spTree>
    <p:extLst>
      <p:ext uri="{BB962C8B-B14F-4D97-AF65-F5344CB8AC3E}">
        <p14:creationId xmlns:p14="http://schemas.microsoft.com/office/powerpoint/2010/main" xmlns="" val="715306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dirty="0">
                <a:solidFill>
                  <a:srgbClr val="0070C0"/>
                </a:solidFill>
              </a:rPr>
              <a:t>Vertiefungsmöglichkeiten im </a:t>
            </a:r>
            <a:r>
              <a:rPr lang="de-DE" sz="2800" dirty="0" err="1">
                <a:solidFill>
                  <a:srgbClr val="0070C0"/>
                </a:solidFill>
              </a:rPr>
              <a:t>Aufsetzerkurs</a:t>
            </a: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    </a:t>
            </a:r>
            <a:r>
              <a:rPr lang="de-DE" dirty="0" smtClean="0">
                <a:solidFill>
                  <a:srgbClr val="FFFF00"/>
                </a:solidFill>
              </a:rPr>
              <a:t>BP 5-stündig			  BP 3-stündig</a:t>
            </a:r>
            <a:endParaRPr lang="de-DE" dirty="0">
              <a:solidFill>
                <a:srgbClr val="FFFF00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55694" y="2276871"/>
            <a:ext cx="3960000" cy="212365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TK(1) </a:t>
            </a:r>
            <a:r>
              <a:rPr lang="de-DE" sz="2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verschiedene Formen der römischen Geschichtsschreibung nennen (zum Beispiel Annalistik,</a:t>
            </a:r>
          </a:p>
          <a:p>
            <a:r>
              <a:rPr lang="de-DE" sz="2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Monographie</a:t>
            </a:r>
            <a:r>
              <a:rPr lang="de-DE" sz="22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558191" y="2276869"/>
            <a:ext cx="3960000" cy="212365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de-DE" sz="22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(gestrichen)</a:t>
            </a:r>
          </a:p>
          <a:p>
            <a:endParaRPr lang="de-DE" sz="22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200" i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2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200" i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2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3497632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de-DE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Änderungen in Texte und Literatur</a:t>
            </a:r>
            <a:br>
              <a:rPr lang="de-DE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de-DE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historisch-politische </a:t>
            </a:r>
            <a:r>
              <a:rPr lang="de-DE" sz="28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Texte</a:t>
            </a: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    </a:t>
            </a:r>
            <a:r>
              <a:rPr lang="de-DE" dirty="0" smtClean="0">
                <a:solidFill>
                  <a:srgbClr val="FFFF00"/>
                </a:solidFill>
              </a:rPr>
              <a:t>BP 5-stündig			  BP 3-stündig</a:t>
            </a:r>
            <a:endParaRPr lang="de-DE" dirty="0">
              <a:solidFill>
                <a:srgbClr val="FFFF00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55694" y="2276872"/>
            <a:ext cx="3960000" cy="30469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TK(7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) die Darstellung </a:t>
            </a:r>
            <a:r>
              <a:rPr lang="de-DE" sz="2400" spc="-50" dirty="0">
                <a:latin typeface="Arial" panose="020B0604020202020204" pitchFamily="34" charset="0"/>
                <a:cs typeface="Arial" panose="020B0604020202020204" pitchFamily="34" charset="0"/>
              </a:rPr>
              <a:t>römischer Herrschaftsausübung und der 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beteiligten Personen 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 Geschichtswerken 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mit der in anderen Gattungen vergleichen und reflektiert Stellung nehmen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4558191" y="2276870"/>
            <a:ext cx="3960000" cy="30469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TK(6) die Darstellung römischer Herrschaftsausübung und der beteiligten Personen in</a:t>
            </a:r>
          </a:p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Geschichtswerken beschreiben</a:t>
            </a:r>
            <a:endParaRPr lang="de-DE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4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(Änderung, Operator)</a:t>
            </a:r>
            <a:endParaRPr lang="de-DE" sz="24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400" i="1" dirty="0" smtClean="0"/>
          </a:p>
        </p:txBody>
      </p:sp>
    </p:spTree>
    <p:extLst>
      <p:ext uri="{BB962C8B-B14F-4D97-AF65-F5344CB8AC3E}">
        <p14:creationId xmlns:p14="http://schemas.microsoft.com/office/powerpoint/2010/main" xmlns="" val="2931103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de-DE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Änderungen in Texte und Literatur</a:t>
            </a:r>
            <a:br>
              <a:rPr lang="de-DE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de-DE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historisch-politische </a:t>
            </a:r>
            <a:r>
              <a:rPr lang="de-DE" sz="28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Texte</a:t>
            </a: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    </a:t>
            </a:r>
            <a:r>
              <a:rPr lang="de-DE" dirty="0" smtClean="0">
                <a:solidFill>
                  <a:srgbClr val="FFFF00"/>
                </a:solidFill>
              </a:rPr>
              <a:t>BP 5-stündig			  BP 3-stündig</a:t>
            </a:r>
            <a:endParaRPr lang="de-DE" dirty="0">
              <a:solidFill>
                <a:srgbClr val="FFFF00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55694" y="2276872"/>
            <a:ext cx="3960000" cy="3816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TK(8) untersuchen, inwieweit der Historiker modernen Ansprüchen an Objektivität und</a:t>
            </a:r>
          </a:p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Unparteilichkeit gerecht wird, und die Ergebnisse kritisch bewerten  </a:t>
            </a:r>
            <a:endParaRPr lang="de-DE" sz="2400" dirty="0"/>
          </a:p>
        </p:txBody>
      </p:sp>
      <p:sp>
        <p:nvSpPr>
          <p:cNvPr id="5" name="Textfeld 4"/>
          <p:cNvSpPr txBox="1"/>
          <p:nvPr/>
        </p:nvSpPr>
        <p:spPr>
          <a:xfrm>
            <a:off x="4558191" y="2276870"/>
            <a:ext cx="3960000" cy="3816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TK(7) untersuchen, inwieweit der Historiker modernen Ansprüchen an Objektivität und 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Unparteilichkeit gerecht 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wird, und zu den Ergebnissen Stellung 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nehmen</a:t>
            </a:r>
          </a:p>
          <a:p>
            <a:r>
              <a:rPr lang="de-DE" sz="24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(Operator)</a:t>
            </a:r>
            <a:endParaRPr lang="de-DE" sz="2400" i="1" dirty="0" smtClean="0">
              <a:solidFill>
                <a:srgbClr val="FF0000"/>
              </a:solidFill>
            </a:endParaRPr>
          </a:p>
          <a:p>
            <a:endParaRPr lang="de-DE" sz="2400" i="1" dirty="0" smtClean="0"/>
          </a:p>
        </p:txBody>
      </p:sp>
    </p:spTree>
    <p:extLst>
      <p:ext uri="{BB962C8B-B14F-4D97-AF65-F5344CB8AC3E}">
        <p14:creationId xmlns:p14="http://schemas.microsoft.com/office/powerpoint/2010/main" xmlns="" val="1932119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556791"/>
            <a:ext cx="8229600" cy="4212000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    </a:t>
            </a:r>
            <a:r>
              <a:rPr lang="de-DE" dirty="0" smtClean="0">
                <a:solidFill>
                  <a:srgbClr val="FFFF00"/>
                </a:solidFill>
              </a:rPr>
              <a:t>BP 5-stündig			  BP 3-stündig</a:t>
            </a:r>
            <a:endParaRPr lang="de-DE" dirty="0">
              <a:solidFill>
                <a:srgbClr val="FFFF00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55694" y="2276871"/>
            <a:ext cx="3960000" cy="4308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TK 3-8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558191" y="2276866"/>
            <a:ext cx="3960000" cy="4308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TK 2-7</a:t>
            </a:r>
            <a:endParaRPr lang="de-DE" sz="2200" i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dirty="0">
                <a:solidFill>
                  <a:srgbClr val="0070C0"/>
                </a:solidFill>
              </a:rPr>
              <a:t>Vertiefungsmöglichkeiten im </a:t>
            </a:r>
            <a:r>
              <a:rPr lang="de-DE" sz="2800" dirty="0" err="1">
                <a:solidFill>
                  <a:srgbClr val="0070C0"/>
                </a:solidFill>
              </a:rPr>
              <a:t>Aufsetzerkurs</a:t>
            </a:r>
            <a:endParaRPr lang="de-DE" sz="2800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8926" y="3108932"/>
            <a:ext cx="8346147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69853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de-DE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Änderungen in Texte und Literatur</a:t>
            </a:r>
            <a:br>
              <a:rPr lang="de-DE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de-DE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philosophische </a:t>
            </a:r>
            <a:r>
              <a:rPr lang="de-DE" sz="28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Texte</a:t>
            </a: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    </a:t>
            </a:r>
            <a:r>
              <a:rPr lang="de-DE" dirty="0" smtClean="0">
                <a:solidFill>
                  <a:srgbClr val="FFFF00"/>
                </a:solidFill>
              </a:rPr>
              <a:t>BP 5-stündig			  BP 3-stündig</a:t>
            </a:r>
            <a:endParaRPr lang="de-DE" dirty="0">
              <a:solidFill>
                <a:srgbClr val="FFFF00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55694" y="2276872"/>
            <a:ext cx="3960000" cy="430887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TK(1)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aus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Texten wesentliche </a:t>
            </a:r>
            <a:r>
              <a:rPr lang="de-DE" sz="2200" spc="-40" dirty="0">
                <a:latin typeface="Arial" panose="020B0604020202020204" pitchFamily="34" charset="0"/>
                <a:cs typeface="Arial" panose="020B0604020202020204" pitchFamily="34" charset="0"/>
              </a:rPr>
              <a:t>Grundzüge </a:t>
            </a:r>
            <a:r>
              <a:rPr lang="de-DE" sz="2200" spc="-40" dirty="0" smtClean="0">
                <a:latin typeface="Arial" panose="020B0604020202020204" pitchFamily="34" charset="0"/>
                <a:cs typeface="Arial" panose="020B0604020202020204" pitchFamily="34" charset="0"/>
              </a:rPr>
              <a:t>antiker philosophischer </a:t>
            </a:r>
            <a:r>
              <a:rPr lang="de-DE" sz="2200" spc="-40" dirty="0">
                <a:latin typeface="Arial" panose="020B0604020202020204" pitchFamily="34" charset="0"/>
                <a:cs typeface="Arial" panose="020B0604020202020204" pitchFamily="34" charset="0"/>
              </a:rPr>
              <a:t>Denkrichtungen </a:t>
            </a:r>
            <a:r>
              <a:rPr lang="de-DE" sz="2200" spc="-40" dirty="0" smtClean="0">
                <a:latin typeface="Arial" panose="020B0604020202020204" pitchFamily="34" charset="0"/>
                <a:cs typeface="Arial" panose="020B0604020202020204" pitchFamily="34" charset="0"/>
              </a:rPr>
              <a:t>herausarbeiten</a:t>
            </a:r>
            <a:endParaRPr lang="de-DE" sz="2200" spc="-4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200"/>
              </a:spcBef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TK(3) antike Lösungsansätze zu philosophischen Fragestellungen, </a:t>
            </a: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insbesondere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der stoischen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und epikureischen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Schule, erläutern und sie auf die eigene Lebenswirklichkeit übertragen </a:t>
            </a:r>
            <a:endParaRPr lang="de-DE" sz="2200" dirty="0"/>
          </a:p>
        </p:txBody>
      </p:sp>
      <p:sp>
        <p:nvSpPr>
          <p:cNvPr id="5" name="Textfeld 4"/>
          <p:cNvSpPr txBox="1"/>
          <p:nvPr/>
        </p:nvSpPr>
        <p:spPr>
          <a:xfrm>
            <a:off x="4558191" y="2276870"/>
            <a:ext cx="3960000" cy="430887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TK(1) aus Texten wesentliche Grundzüge 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stoischer und epikureischer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Denkansätze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herausarbeiten</a:t>
            </a:r>
          </a:p>
          <a:p>
            <a:pPr>
              <a:spcBef>
                <a:spcPts val="1200"/>
              </a:spcBef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TK(3) antike Lösungsansätze zu philosophischen Fragestellungen der stoischen und epikureischen</a:t>
            </a:r>
          </a:p>
          <a:p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Schule erläutern und sie auf die eigene Lebenswirklichkeit übertragen</a:t>
            </a:r>
            <a:endParaRPr lang="de-DE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2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(Beschränkung)</a:t>
            </a:r>
            <a:endParaRPr lang="de-DE" sz="2200" i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91083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dirty="0">
                <a:solidFill>
                  <a:srgbClr val="0070C0"/>
                </a:solidFill>
              </a:rPr>
              <a:t>Vertiefungsmöglichkeiten im </a:t>
            </a:r>
            <a:r>
              <a:rPr lang="de-DE" sz="2800" dirty="0" err="1">
                <a:solidFill>
                  <a:srgbClr val="0070C0"/>
                </a:solidFill>
              </a:rPr>
              <a:t>Aufsetzerkurs</a:t>
            </a: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    </a:t>
            </a:r>
            <a:r>
              <a:rPr lang="de-DE" dirty="0" smtClean="0">
                <a:solidFill>
                  <a:srgbClr val="FFFF00"/>
                </a:solidFill>
              </a:rPr>
              <a:t>BP 5-stündig			  BP 3-stündig</a:t>
            </a:r>
            <a:endParaRPr lang="de-DE" dirty="0">
              <a:solidFill>
                <a:srgbClr val="FFFF00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55694" y="2276872"/>
            <a:ext cx="3960000" cy="409342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TK(1) 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aus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Texten wesentliche </a:t>
            </a:r>
            <a:r>
              <a:rPr lang="de-DE" sz="2000" spc="-40" dirty="0">
                <a:latin typeface="Arial" panose="020B0604020202020204" pitchFamily="34" charset="0"/>
                <a:cs typeface="Arial" panose="020B0604020202020204" pitchFamily="34" charset="0"/>
              </a:rPr>
              <a:t>Grundzüge </a:t>
            </a:r>
            <a:r>
              <a:rPr lang="de-DE" sz="2000" spc="-40" dirty="0" smtClean="0">
                <a:latin typeface="Arial" panose="020B0604020202020204" pitchFamily="34" charset="0"/>
                <a:cs typeface="Arial" panose="020B0604020202020204" pitchFamily="34" charset="0"/>
              </a:rPr>
              <a:t>antiker philosophischer </a:t>
            </a:r>
            <a:r>
              <a:rPr lang="de-DE" sz="2000" spc="-40" dirty="0">
                <a:latin typeface="Arial" panose="020B0604020202020204" pitchFamily="34" charset="0"/>
                <a:cs typeface="Arial" panose="020B0604020202020204" pitchFamily="34" charset="0"/>
              </a:rPr>
              <a:t>Denkrichtungen </a:t>
            </a:r>
            <a:r>
              <a:rPr lang="de-DE" sz="2000" spc="-40" dirty="0" smtClean="0">
                <a:latin typeface="Arial" panose="020B0604020202020204" pitchFamily="34" charset="0"/>
                <a:cs typeface="Arial" panose="020B0604020202020204" pitchFamily="34" charset="0"/>
              </a:rPr>
              <a:t>herausarbeiten</a:t>
            </a:r>
            <a:endParaRPr lang="de-DE" sz="2000" spc="-4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200"/>
              </a:spcBef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TK(3) antike Lösungsansätze zu philosophischen Fragestellungen, </a:t>
            </a:r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  <a:t>insbesondere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 der stoischen 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und epikureischen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Schule, erläutern und sie auf die eigene Lebenswirklichkeit übertragen </a:t>
            </a:r>
            <a:endParaRPr lang="de-DE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200"/>
              </a:spcBef>
            </a:pPr>
            <a:r>
              <a:rPr lang="de-DE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Siehe auch Unterrichtseinheit </a:t>
            </a:r>
            <a:r>
              <a:rPr lang="la-Latn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Philosophandum est</a:t>
            </a:r>
            <a:r>
              <a:rPr lang="la-Latn" sz="20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endParaRPr lang="la-Latn" sz="20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558191" y="2276870"/>
            <a:ext cx="3960000" cy="430887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TK(1) aus Texten wesentliche Grundzüge 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stoischer und epikureischer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Denkansätze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herausarbeiten</a:t>
            </a:r>
          </a:p>
          <a:p>
            <a:pPr>
              <a:spcBef>
                <a:spcPts val="1200"/>
              </a:spcBef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TK(3) antike Lösungsansätze zu philosophischen Fragestellungen der stoischen und epikureischen</a:t>
            </a:r>
          </a:p>
          <a:p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Schule erläutern und sie auf die eigene Lebenswirklichkeit übertragen</a:t>
            </a:r>
            <a:endParaRPr lang="de-DE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2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(Beschränkung)</a:t>
            </a:r>
            <a:endParaRPr lang="de-DE" sz="2200" i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5928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de-DE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Änderungen in Texte und Literatur</a:t>
            </a:r>
            <a:br>
              <a:rPr lang="de-DE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de-DE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philosophische </a:t>
            </a:r>
            <a:r>
              <a:rPr lang="de-DE" sz="28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Texte</a:t>
            </a: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    </a:t>
            </a:r>
            <a:r>
              <a:rPr lang="de-DE" dirty="0" smtClean="0">
                <a:solidFill>
                  <a:srgbClr val="FFFF00"/>
                </a:solidFill>
              </a:rPr>
              <a:t>BP 5-stündig			  BP 3-stündig</a:t>
            </a:r>
            <a:endParaRPr lang="de-DE" dirty="0">
              <a:solidFill>
                <a:srgbClr val="FFFF00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55694" y="2276872"/>
            <a:ext cx="3960000" cy="415498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TK(4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) philosophische Thesen der Antike mit modernen Vorstellungen vergleichen (zum Beispiel</a:t>
            </a:r>
          </a:p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Umgang mit Grenzsituationen, Freundschaft, </a:t>
            </a:r>
            <a:r>
              <a:rPr lang="de-DE" sz="2400" u="sng" dirty="0">
                <a:latin typeface="Arial" panose="020B0604020202020204" pitchFamily="34" charset="0"/>
                <a:cs typeface="Arial" panose="020B0604020202020204" pitchFamily="34" charset="0"/>
              </a:rPr>
              <a:t>Determination und freier Wille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, Umgang mit Affekten,</a:t>
            </a:r>
          </a:p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Gerechtigkeit, der Einzelne und der Staat)</a:t>
            </a:r>
            <a:endParaRPr lang="de-DE" sz="2400" dirty="0"/>
          </a:p>
        </p:txBody>
      </p:sp>
      <p:sp>
        <p:nvSpPr>
          <p:cNvPr id="5" name="Textfeld 4"/>
          <p:cNvSpPr txBox="1"/>
          <p:nvPr/>
        </p:nvSpPr>
        <p:spPr>
          <a:xfrm>
            <a:off x="4558191" y="2276870"/>
            <a:ext cx="3960000" cy="415498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TK(4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) philosophische Thesen der Antike mit modernen Vorstellungen vergleichen (zum Beispiel 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Umgang mit 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Grenzsituationen, Freundschaft, Umgang mit Affekten, Gerechtigkeit, der Einzelne und der</a:t>
            </a:r>
          </a:p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Staat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r>
              <a:rPr lang="de-DE" sz="24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(Kürzung)</a:t>
            </a:r>
            <a:endParaRPr lang="de-DE" sz="2400" i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9577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de-DE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Grundsätze der Änderungen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Vorgaben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lvl="1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Großes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Latinum nach erfolgreichem Besuch des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Basisfachs</a:t>
            </a:r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Möglichkeit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eines Aufsetzerkurses (gemeinsamer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Unterricht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für Teilnehmer/innen von Basis- und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Leistungsfach)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2482690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dirty="0">
                <a:solidFill>
                  <a:srgbClr val="0070C0"/>
                </a:solidFill>
              </a:rPr>
              <a:t>Vertiefungsmöglichkeiten im </a:t>
            </a:r>
            <a:r>
              <a:rPr lang="de-DE" sz="2800" dirty="0" err="1">
                <a:solidFill>
                  <a:srgbClr val="0070C0"/>
                </a:solidFill>
              </a:rPr>
              <a:t>Aufsetzerkurs</a:t>
            </a: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    </a:t>
            </a:r>
            <a:r>
              <a:rPr lang="de-DE" dirty="0" smtClean="0">
                <a:solidFill>
                  <a:srgbClr val="FFFF00"/>
                </a:solidFill>
              </a:rPr>
              <a:t>BP 5-stündig			  BP 3-stündig</a:t>
            </a:r>
            <a:endParaRPr lang="de-DE" dirty="0">
              <a:solidFill>
                <a:srgbClr val="FFFF00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55694" y="2276872"/>
            <a:ext cx="3960000" cy="415498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TK(4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) philosophische Thesen der Antike mit modernen Vorstellungen vergleichen (zum Beispiel</a:t>
            </a:r>
          </a:p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Umgang mit Grenzsituationen, Freundschaft, </a:t>
            </a:r>
            <a:r>
              <a:rPr lang="de-DE" sz="2400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Determination und freier Wille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, Umgang mit Affekten,</a:t>
            </a:r>
          </a:p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Gerechtigkeit, der Einzelne und der Staat)</a:t>
            </a:r>
            <a:endParaRPr lang="de-DE" sz="2400" dirty="0"/>
          </a:p>
        </p:txBody>
      </p:sp>
      <p:sp>
        <p:nvSpPr>
          <p:cNvPr id="5" name="Textfeld 4"/>
          <p:cNvSpPr txBox="1"/>
          <p:nvPr/>
        </p:nvSpPr>
        <p:spPr>
          <a:xfrm>
            <a:off x="4558191" y="2276870"/>
            <a:ext cx="3960000" cy="415498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TK(4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) philosophische Thesen der Antike mit modernen Vorstellungen vergleichen (zum Beispiel 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Umgang mit 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Grenzsituationen, Freundschaft, Umgang mit Affekten, Gerechtigkeit, der Einzelne und der</a:t>
            </a:r>
          </a:p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Staat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r>
              <a:rPr lang="de-DE" sz="24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(Kürzung)</a:t>
            </a:r>
            <a:endParaRPr lang="de-DE" sz="2400" i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12031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de-DE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Änderungen in Texte und Literatur</a:t>
            </a:r>
            <a:br>
              <a:rPr lang="de-DE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de-DE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philosophische </a:t>
            </a:r>
            <a:r>
              <a:rPr lang="de-DE" sz="28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Texte</a:t>
            </a: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    </a:t>
            </a:r>
            <a:r>
              <a:rPr lang="de-DE" dirty="0" smtClean="0">
                <a:solidFill>
                  <a:srgbClr val="FFFF00"/>
                </a:solidFill>
              </a:rPr>
              <a:t>BP 5-stündig			  BP 3-stündig</a:t>
            </a:r>
            <a:endParaRPr lang="de-DE" dirty="0">
              <a:solidFill>
                <a:srgbClr val="FFFF00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55694" y="2276872"/>
            <a:ext cx="3960000" cy="432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TK(5) an ausgewählten Beispielen aufzeigen, wie griechische Philosophie von den Römern rezipiert</a:t>
            </a:r>
          </a:p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wurde (unter anderem Stoa, Epikur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200"/>
              </a:spcBef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TK(6) verschiedene literarische Formen philosophischer Texte nennen (zum Beispiel Brief, 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Dialog, Lehrgedicht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de-DE" sz="2400" dirty="0"/>
          </a:p>
        </p:txBody>
      </p:sp>
      <p:sp>
        <p:nvSpPr>
          <p:cNvPr id="5" name="Textfeld 4"/>
          <p:cNvSpPr txBox="1"/>
          <p:nvPr/>
        </p:nvSpPr>
        <p:spPr>
          <a:xfrm>
            <a:off x="4558191" y="2276870"/>
            <a:ext cx="3960000" cy="432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de-DE" sz="24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(gestrichen)</a:t>
            </a:r>
          </a:p>
          <a:p>
            <a:endParaRPr lang="de-DE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200"/>
              </a:spcBef>
            </a:pP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TK(5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) verschiedene literarische Formen philosophischer Texte nennen (zum Beispiel Brief, Dialog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r>
              <a:rPr lang="de-DE" sz="24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(Kürzung)</a:t>
            </a:r>
            <a:endParaRPr lang="de-DE" sz="2400" i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2126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dirty="0">
                <a:solidFill>
                  <a:srgbClr val="0070C0"/>
                </a:solidFill>
              </a:rPr>
              <a:t>Vertiefungsmöglichkeiten im </a:t>
            </a:r>
            <a:r>
              <a:rPr lang="de-DE" sz="2800" dirty="0" err="1">
                <a:solidFill>
                  <a:srgbClr val="0070C0"/>
                </a:solidFill>
              </a:rPr>
              <a:t>Aufsetzerkurs</a:t>
            </a: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    </a:t>
            </a:r>
            <a:r>
              <a:rPr lang="de-DE" dirty="0" smtClean="0">
                <a:solidFill>
                  <a:srgbClr val="FFFF00"/>
                </a:solidFill>
              </a:rPr>
              <a:t>BP 5-stündig			  BP 3-stündig</a:t>
            </a:r>
            <a:endParaRPr lang="de-DE" dirty="0">
              <a:solidFill>
                <a:srgbClr val="FFFF00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55694" y="2276872"/>
            <a:ext cx="3960000" cy="432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TK(5) </a:t>
            </a:r>
            <a:r>
              <a:rPr lang="de-DE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ausgewählten Beispielen aufzeigen, wie griechische Philosophie von den Römern rezipiert</a:t>
            </a:r>
          </a:p>
          <a:p>
            <a:r>
              <a:rPr lang="de-DE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wurde (unter anderem Stoa, Epikur</a:t>
            </a:r>
            <a:r>
              <a:rPr lang="de-DE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de-DE" sz="2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200"/>
              </a:spcBef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TK(6) verschiedene literarische Formen philosophischer Texte nennen (zum Beispiel Brief, 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Dialog, </a:t>
            </a:r>
            <a:r>
              <a:rPr lang="de-DE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Lehrgedicht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de-DE" sz="2400" dirty="0"/>
          </a:p>
        </p:txBody>
      </p:sp>
      <p:sp>
        <p:nvSpPr>
          <p:cNvPr id="5" name="Textfeld 4"/>
          <p:cNvSpPr txBox="1"/>
          <p:nvPr/>
        </p:nvSpPr>
        <p:spPr>
          <a:xfrm>
            <a:off x="4558191" y="2276870"/>
            <a:ext cx="3960000" cy="432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de-DE" sz="24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(gestrichen)</a:t>
            </a:r>
          </a:p>
          <a:p>
            <a:endParaRPr lang="de-DE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200"/>
              </a:spcBef>
            </a:pP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TK(5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) verschiedene literarische Formen philosophischer Texte nennen (zum Beispiel Brief, Dialog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r>
              <a:rPr lang="de-DE" sz="24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(Kürzung)</a:t>
            </a:r>
            <a:endParaRPr lang="de-DE" sz="2400" i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1264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de-DE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Änderungen in Texte und Literatur</a:t>
            </a:r>
            <a:br>
              <a:rPr lang="de-DE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de-DE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poetische </a:t>
            </a:r>
            <a:r>
              <a:rPr lang="de-DE" sz="28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Texte</a:t>
            </a: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    </a:t>
            </a:r>
            <a:r>
              <a:rPr lang="de-DE" dirty="0" smtClean="0">
                <a:solidFill>
                  <a:srgbClr val="FFFF00"/>
                </a:solidFill>
              </a:rPr>
              <a:t>BP 5-stündig			  BP 3-stündig</a:t>
            </a:r>
            <a:endParaRPr lang="de-DE" dirty="0">
              <a:solidFill>
                <a:srgbClr val="FFFF00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55694" y="2276872"/>
            <a:ext cx="3960000" cy="44627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TK(5) politische Aspekte in poetischen Texten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herausarbeiten</a:t>
            </a:r>
          </a:p>
          <a:p>
            <a:pPr>
              <a:spcBef>
                <a:spcPts val="1200"/>
              </a:spcBef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TK(7) poetologische Aussagen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herausarbeiten</a:t>
            </a:r>
          </a:p>
          <a:p>
            <a:pPr>
              <a:spcBef>
                <a:spcPts val="1200"/>
              </a:spcBef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TK(8) die Darstellung unterschiedlicher Themen in dichterischen Texten mit der in anderen Gattungen</a:t>
            </a:r>
          </a:p>
          <a:p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vergleichen (zum Beispiel historische Persönlichkeiten, philosophische Inhalte)</a:t>
            </a:r>
            <a:endParaRPr lang="de-DE" sz="2200" dirty="0"/>
          </a:p>
        </p:txBody>
      </p:sp>
      <p:sp>
        <p:nvSpPr>
          <p:cNvPr id="5" name="Textfeld 4"/>
          <p:cNvSpPr txBox="1"/>
          <p:nvPr/>
        </p:nvSpPr>
        <p:spPr>
          <a:xfrm>
            <a:off x="4558191" y="2276870"/>
            <a:ext cx="3960000" cy="4464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de-DE" sz="24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(gestrichen)</a:t>
            </a:r>
          </a:p>
          <a:p>
            <a:endParaRPr lang="de-DE" sz="24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400" i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4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24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gestrichen)</a:t>
            </a:r>
          </a:p>
          <a:p>
            <a:endParaRPr lang="de-DE" sz="24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200"/>
              </a:spcBef>
            </a:pPr>
            <a:r>
              <a:rPr lang="de-DE" sz="24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(gestrichen)</a:t>
            </a:r>
          </a:p>
          <a:p>
            <a:pPr>
              <a:spcBef>
                <a:spcPts val="1200"/>
              </a:spcBef>
            </a:pPr>
            <a:endParaRPr lang="de-DE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3754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dirty="0">
                <a:solidFill>
                  <a:srgbClr val="0070C0"/>
                </a:solidFill>
              </a:rPr>
              <a:t>Vertiefungsmöglichkeiten im </a:t>
            </a:r>
            <a:r>
              <a:rPr lang="de-DE" sz="2800" dirty="0" err="1">
                <a:solidFill>
                  <a:srgbClr val="0070C0"/>
                </a:solidFill>
              </a:rPr>
              <a:t>Aufsetzerkurs</a:t>
            </a: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    </a:t>
            </a:r>
            <a:r>
              <a:rPr lang="de-DE" dirty="0" smtClean="0">
                <a:solidFill>
                  <a:srgbClr val="FFFF00"/>
                </a:solidFill>
              </a:rPr>
              <a:t>BP 5-stündig			  BP 3-stündig</a:t>
            </a:r>
            <a:endParaRPr lang="de-DE" dirty="0">
              <a:solidFill>
                <a:srgbClr val="FFFF00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55694" y="2276872"/>
            <a:ext cx="3960000" cy="44627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TK(5) </a:t>
            </a:r>
            <a:r>
              <a:rPr lang="de-DE" sz="2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politische Aspekte in poetischen Texten </a:t>
            </a:r>
            <a:r>
              <a:rPr lang="de-DE" sz="22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herausarbeiten</a:t>
            </a:r>
          </a:p>
          <a:p>
            <a:pPr>
              <a:spcBef>
                <a:spcPts val="1200"/>
              </a:spcBef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TK(7) </a:t>
            </a:r>
            <a:r>
              <a:rPr lang="de-DE" sz="2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poetologische Aussagen </a:t>
            </a:r>
            <a:r>
              <a:rPr lang="de-DE" sz="22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herausarbeiten</a:t>
            </a:r>
          </a:p>
          <a:p>
            <a:pPr>
              <a:spcBef>
                <a:spcPts val="1200"/>
              </a:spcBef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TK(8) </a:t>
            </a:r>
            <a:r>
              <a:rPr lang="de-DE" sz="2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 Darstellung unterschiedlicher Themen in dichterischen Texten mit der in anderen Gattungen</a:t>
            </a:r>
          </a:p>
          <a:p>
            <a:r>
              <a:rPr lang="de-DE" sz="2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vergleichen (zum Beispiel historische Persönlichkeiten, philosophische Inhalte)</a:t>
            </a:r>
            <a:endParaRPr lang="de-DE" sz="2200" dirty="0">
              <a:solidFill>
                <a:srgbClr val="0070C0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558191" y="2276870"/>
            <a:ext cx="3960000" cy="4464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de-DE" sz="24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(gestrichen)</a:t>
            </a:r>
          </a:p>
          <a:p>
            <a:endParaRPr lang="de-DE" sz="24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400" i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4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24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gestrichen)</a:t>
            </a:r>
          </a:p>
          <a:p>
            <a:endParaRPr lang="de-DE" sz="24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200"/>
              </a:spcBef>
            </a:pPr>
            <a:r>
              <a:rPr lang="de-DE" sz="24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(gestrichen)</a:t>
            </a:r>
          </a:p>
          <a:p>
            <a:pPr>
              <a:spcBef>
                <a:spcPts val="1200"/>
              </a:spcBef>
            </a:pPr>
            <a:endParaRPr lang="de-DE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1263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de-DE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Änderungen in Antike Kultur</a:t>
            </a:r>
            <a:br>
              <a:rPr lang="de-DE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    </a:t>
            </a:r>
            <a:r>
              <a:rPr lang="de-DE" dirty="0" smtClean="0">
                <a:solidFill>
                  <a:srgbClr val="FFFF00"/>
                </a:solidFill>
              </a:rPr>
              <a:t>BP 5-stündig			  BP 3-stündig</a:t>
            </a:r>
            <a:endParaRPr lang="de-DE" dirty="0">
              <a:solidFill>
                <a:srgbClr val="FFFF00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55694" y="2276872"/>
            <a:ext cx="3960000" cy="3456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TK(1) Entwicklungen und Institutionen der römischen Republik und Kaiserzeit in ihren Grundzügen</a:t>
            </a:r>
          </a:p>
          <a:p>
            <a:r>
              <a:rPr lang="de-DE" sz="2400" u="sng" dirty="0">
                <a:latin typeface="Arial" panose="020B0604020202020204" pitchFamily="34" charset="0"/>
                <a:cs typeface="Arial" panose="020B0604020202020204" pitchFamily="34" charset="0"/>
              </a:rPr>
              <a:t>beschreiben und bewerten 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(zum Beispiel Krise der Republik, Bedeutung des Senats, pax Augusta)</a:t>
            </a:r>
            <a:endParaRPr lang="de-DE" sz="2400" dirty="0"/>
          </a:p>
        </p:txBody>
      </p:sp>
      <p:sp>
        <p:nvSpPr>
          <p:cNvPr id="5" name="Textfeld 4"/>
          <p:cNvSpPr txBox="1"/>
          <p:nvPr/>
        </p:nvSpPr>
        <p:spPr>
          <a:xfrm>
            <a:off x="4558191" y="2276870"/>
            <a:ext cx="3960000" cy="3456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TK(1) Entwicklungen und Institutionen der römischen Republik und Kaiserzeit in ihren Grundzügen</a:t>
            </a:r>
          </a:p>
          <a:p>
            <a:r>
              <a:rPr lang="de-DE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benennen und beschreiben 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(zum Beispiel Krise der Republik, Bedeutung des Senats, 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pax Augusta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de-DE" sz="24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(Operator)</a:t>
            </a:r>
            <a:endParaRPr lang="de-DE" sz="2400" i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9009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dirty="0" smtClean="0">
                <a:solidFill>
                  <a:srgbClr val="0070C0"/>
                </a:solidFill>
              </a:rPr>
              <a:t>Vertiefungsmöglichkeiten </a:t>
            </a:r>
            <a:r>
              <a:rPr lang="de-DE" sz="2800" dirty="0">
                <a:solidFill>
                  <a:srgbClr val="0070C0"/>
                </a:solidFill>
              </a:rPr>
              <a:t>im </a:t>
            </a:r>
            <a:r>
              <a:rPr lang="de-DE" sz="2800" dirty="0" err="1">
                <a:solidFill>
                  <a:srgbClr val="0070C0"/>
                </a:solidFill>
              </a:rPr>
              <a:t>Aufsetzerkurs</a:t>
            </a: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    </a:t>
            </a:r>
            <a:r>
              <a:rPr lang="de-DE" dirty="0" smtClean="0">
                <a:solidFill>
                  <a:srgbClr val="FFFF00"/>
                </a:solidFill>
              </a:rPr>
              <a:t>BP 5-stündig			  BP 3-stündig</a:t>
            </a:r>
            <a:endParaRPr lang="de-DE" dirty="0">
              <a:solidFill>
                <a:srgbClr val="FFFF00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55694" y="2276872"/>
            <a:ext cx="3960000" cy="3456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TK(1) Entwicklungen und Institutionen der römischen Republik und Kaiserzeit in ihren Grundzügen</a:t>
            </a:r>
          </a:p>
          <a:p>
            <a:r>
              <a:rPr lang="de-DE" sz="2400" u="sng" dirty="0">
                <a:latin typeface="Arial" panose="020B0604020202020204" pitchFamily="34" charset="0"/>
                <a:cs typeface="Arial" panose="020B0604020202020204" pitchFamily="34" charset="0"/>
              </a:rPr>
              <a:t>beschreiben und bewerten 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(zum Beispiel Krise der Republik, Bedeutung des Senats, pax Augusta)</a:t>
            </a:r>
            <a:endParaRPr lang="de-DE" sz="2400" dirty="0"/>
          </a:p>
        </p:txBody>
      </p:sp>
      <p:sp>
        <p:nvSpPr>
          <p:cNvPr id="5" name="Textfeld 4"/>
          <p:cNvSpPr txBox="1"/>
          <p:nvPr/>
        </p:nvSpPr>
        <p:spPr>
          <a:xfrm>
            <a:off x="4558191" y="2276870"/>
            <a:ext cx="3960000" cy="3456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TK(1) Entwicklungen und Institutionen der römischen Republik und Kaiserzeit in ihren Grundzügen</a:t>
            </a:r>
          </a:p>
          <a:p>
            <a:r>
              <a:rPr lang="de-DE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benennen und beschreiben 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(zum Beispiel Krise der Republik, Bedeutung des Senats, 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pax Augusta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de-DE" sz="24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(Operator)</a:t>
            </a:r>
            <a:endParaRPr lang="de-DE" sz="2400" i="1" dirty="0" smtClean="0">
              <a:solidFill>
                <a:srgbClr val="FF0000"/>
              </a:solidFill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8926" y="6022173"/>
            <a:ext cx="8346147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6659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de-DE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Änderungen in Antike Kultur</a:t>
            </a:r>
            <a:br>
              <a:rPr lang="de-DE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    </a:t>
            </a:r>
            <a:r>
              <a:rPr lang="de-DE" dirty="0" smtClean="0">
                <a:solidFill>
                  <a:srgbClr val="FFFF00"/>
                </a:solidFill>
              </a:rPr>
              <a:t>BP 5-stündig			  BP 3-stündig</a:t>
            </a:r>
            <a:endParaRPr lang="de-DE" dirty="0">
              <a:solidFill>
                <a:srgbClr val="FFFF00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55694" y="2276872"/>
            <a:ext cx="3960000" cy="3456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TK(2) Probleme, die mit der Praxis politischer Herrschaft verbunden sind, beschreiben und</a:t>
            </a:r>
          </a:p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zeitgebundene Lösungsansätze darstellen (zum Beispiel princeps und Senat, </a:t>
            </a:r>
            <a:r>
              <a:rPr lang="de-DE" sz="2400" u="sng" dirty="0">
                <a:latin typeface="Arial" panose="020B0604020202020204" pitchFamily="34" charset="0"/>
                <a:cs typeface="Arial" panose="020B0604020202020204" pitchFamily="34" charset="0"/>
              </a:rPr>
              <a:t>Romidee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de-DE" sz="2400" dirty="0"/>
          </a:p>
        </p:txBody>
      </p:sp>
      <p:sp>
        <p:nvSpPr>
          <p:cNvPr id="5" name="Textfeld 4"/>
          <p:cNvSpPr txBox="1"/>
          <p:nvPr/>
        </p:nvSpPr>
        <p:spPr>
          <a:xfrm>
            <a:off x="4558191" y="2276870"/>
            <a:ext cx="3960000" cy="3456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TK(2) Probleme, die mit der Praxis politischer Herrschaft verbunden sind, beschreiben und</a:t>
            </a:r>
          </a:p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zeitgebundene Lösungsansätze darstellen (zum Beispiel princeps und Senat) </a:t>
            </a:r>
            <a:endParaRPr lang="de-DE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4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(Kürzung)</a:t>
            </a:r>
            <a:endParaRPr lang="de-DE" sz="2400" i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5418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dirty="0">
                <a:solidFill>
                  <a:srgbClr val="0070C0"/>
                </a:solidFill>
              </a:rPr>
              <a:t>Vertiefungsmöglichkeiten im </a:t>
            </a:r>
            <a:r>
              <a:rPr lang="de-DE" sz="2800" dirty="0" err="1">
                <a:solidFill>
                  <a:srgbClr val="0070C0"/>
                </a:solidFill>
              </a:rPr>
              <a:t>Aufsetzerkurs</a:t>
            </a: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    </a:t>
            </a:r>
            <a:r>
              <a:rPr lang="de-DE" dirty="0" smtClean="0">
                <a:solidFill>
                  <a:srgbClr val="FFFF00"/>
                </a:solidFill>
              </a:rPr>
              <a:t>BP 5-stündig			  BP 3-stündig</a:t>
            </a:r>
            <a:endParaRPr lang="de-DE" dirty="0">
              <a:solidFill>
                <a:srgbClr val="FFFF00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55694" y="2276872"/>
            <a:ext cx="3960000" cy="30469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TK(2) Probleme, die mit der Praxis politischer Herrschaft verbunden sind, beschreiben und</a:t>
            </a:r>
          </a:p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zeitgebundene Lösungsansätze darstellen (zum Beispiel princeps und Senat, </a:t>
            </a:r>
            <a:r>
              <a:rPr lang="de-DE" sz="2400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Romidee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de-DE" sz="2400" dirty="0"/>
          </a:p>
        </p:txBody>
      </p:sp>
      <p:sp>
        <p:nvSpPr>
          <p:cNvPr id="5" name="Textfeld 4"/>
          <p:cNvSpPr txBox="1"/>
          <p:nvPr/>
        </p:nvSpPr>
        <p:spPr>
          <a:xfrm>
            <a:off x="4558191" y="2276870"/>
            <a:ext cx="3960000" cy="3456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TK(2) Probleme, die mit der Praxis politischer Herrschaft verbunden sind, beschreiben und</a:t>
            </a:r>
          </a:p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zeitgebundene Lösungsansätze darstellen (zum Beispiel princeps und Senat) </a:t>
            </a:r>
            <a:endParaRPr lang="de-DE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4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(Kürzung)</a:t>
            </a:r>
            <a:endParaRPr lang="de-DE" sz="2400" i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11418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de-DE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Änderungen in Antike Kultur</a:t>
            </a:r>
            <a:br>
              <a:rPr lang="de-DE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    </a:t>
            </a:r>
            <a:r>
              <a:rPr lang="de-DE" dirty="0" smtClean="0">
                <a:solidFill>
                  <a:srgbClr val="FFFF00"/>
                </a:solidFill>
              </a:rPr>
              <a:t>BP 5-stündig			  BP 3-stündig</a:t>
            </a:r>
            <a:endParaRPr lang="de-DE" dirty="0">
              <a:solidFill>
                <a:srgbClr val="FFFF00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55694" y="2276871"/>
            <a:ext cx="3960000" cy="432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de-DE" sz="2300" dirty="0">
                <a:latin typeface="Arial" panose="020B0604020202020204" pitchFamily="34" charset="0"/>
                <a:cs typeface="Arial" panose="020B0604020202020204" pitchFamily="34" charset="0"/>
              </a:rPr>
              <a:t>TK(3) den Einfluss griechischer Philosophenschulen auf das römische und europäische Geistesleben beschreiben</a:t>
            </a:r>
            <a:endParaRPr lang="de-DE" sz="2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200"/>
              </a:spcBef>
            </a:pPr>
            <a:r>
              <a:rPr lang="de-DE" sz="2300" dirty="0">
                <a:latin typeface="Arial" panose="020B0604020202020204" pitchFamily="34" charset="0"/>
                <a:cs typeface="Arial" panose="020B0604020202020204" pitchFamily="34" charset="0"/>
              </a:rPr>
              <a:t>TK(4) die programmatische Aussage von Werken der Bildenden Kunst und Architektur herausarbeiten (zum Beispiel Triumphbogen, Augustus von Prima Porta)</a:t>
            </a:r>
            <a:endParaRPr lang="de-DE" sz="2300" dirty="0"/>
          </a:p>
        </p:txBody>
      </p:sp>
      <p:sp>
        <p:nvSpPr>
          <p:cNvPr id="5" name="Textfeld 4"/>
          <p:cNvSpPr txBox="1"/>
          <p:nvPr/>
        </p:nvSpPr>
        <p:spPr>
          <a:xfrm>
            <a:off x="4558191" y="2276870"/>
            <a:ext cx="3960000" cy="432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de-DE" sz="24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(gestrichen)</a:t>
            </a:r>
          </a:p>
          <a:p>
            <a:endParaRPr lang="de-DE" sz="24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400" i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4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400" i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de-DE" sz="24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(gestrichen)</a:t>
            </a:r>
          </a:p>
          <a:p>
            <a:endParaRPr lang="de-DE" sz="24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400" i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4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400" i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400" i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06659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de-DE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Grundsätze der Änderungen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528" y="1600200"/>
            <a:ext cx="8568952" cy="4525963"/>
          </a:xfrm>
        </p:spPr>
        <p:txBody>
          <a:bodyPr/>
          <a:lstStyle/>
          <a:p>
            <a:pPr marL="0" lvl="0" indent="0">
              <a:spcBef>
                <a:spcPts val="0"/>
              </a:spcBef>
              <a:buNone/>
            </a:pPr>
            <a:r>
              <a:rPr lang="de-DE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Änderungen betreffen vor </a:t>
            </a:r>
            <a:r>
              <a:rPr lang="de-DE" sz="2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allem AB </a:t>
            </a:r>
            <a:r>
              <a:rPr lang="de-DE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Texte und </a:t>
            </a:r>
            <a:r>
              <a:rPr lang="de-DE" sz="2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Literatur</a:t>
            </a:r>
          </a:p>
          <a:p>
            <a:pPr marL="0" lvl="0" indent="0">
              <a:spcBef>
                <a:spcPts val="0"/>
              </a:spcBef>
              <a:buNone/>
            </a:pPr>
            <a:endParaRPr lang="de-DE" sz="2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r>
              <a:rPr lang="de-DE" sz="2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Reduzierung </a:t>
            </a:r>
            <a:r>
              <a:rPr lang="de-DE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 Lektüreumfangs</a:t>
            </a:r>
          </a:p>
          <a:p>
            <a:pPr>
              <a:spcBef>
                <a:spcPts val="1200"/>
              </a:spcBef>
            </a:pPr>
            <a:r>
              <a:rPr lang="de-DE" sz="2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Reduzierung </a:t>
            </a:r>
            <a:r>
              <a:rPr lang="de-DE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der Anforderungen in den </a:t>
            </a:r>
            <a:r>
              <a:rPr lang="de-DE" sz="2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Einzelkompetenzen durch</a:t>
            </a:r>
          </a:p>
          <a:p>
            <a:pPr marL="0" indent="0">
              <a:spcBef>
                <a:spcPts val="0"/>
              </a:spcBef>
              <a:buNone/>
            </a:pPr>
            <a:endParaRPr lang="de-DE" sz="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defTabSz="392113">
              <a:spcBef>
                <a:spcPts val="0"/>
              </a:spcBef>
            </a:pPr>
            <a:r>
              <a:rPr lang="de-DE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Streichung </a:t>
            </a:r>
            <a:r>
              <a:rPr lang="de-DE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einzelner </a:t>
            </a:r>
            <a:r>
              <a:rPr lang="de-DE" sz="2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Kompetenzen</a:t>
            </a:r>
          </a:p>
          <a:p>
            <a:pPr marL="457200" lvl="1" indent="0" defTabSz="392113">
              <a:spcBef>
                <a:spcPts val="0"/>
              </a:spcBef>
              <a:buNone/>
            </a:pPr>
            <a:endParaRPr lang="de-DE" sz="2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defTabSz="392113">
              <a:spcBef>
                <a:spcPts val="0"/>
              </a:spcBef>
            </a:pPr>
            <a:r>
              <a:rPr lang="de-DE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Änderung </a:t>
            </a:r>
            <a:r>
              <a:rPr lang="de-DE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 Operators (der das </a:t>
            </a:r>
            <a:r>
              <a:rPr lang="de-DE" sz="2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Anforderungsniveau vorgibt)</a:t>
            </a:r>
          </a:p>
          <a:p>
            <a:pPr marL="457200" lvl="1" indent="0" defTabSz="392113">
              <a:spcBef>
                <a:spcPts val="0"/>
              </a:spcBef>
              <a:buNone/>
            </a:pPr>
            <a:endParaRPr lang="de-DE" sz="2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defTabSz="392113">
              <a:spcBef>
                <a:spcPts val="0"/>
              </a:spcBef>
            </a:pPr>
            <a:r>
              <a:rPr lang="de-DE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Umformulierung </a:t>
            </a:r>
            <a:r>
              <a:rPr lang="de-DE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 Inhalts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2732191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dirty="0">
                <a:solidFill>
                  <a:srgbClr val="0070C0"/>
                </a:solidFill>
              </a:rPr>
              <a:t>Vertiefungsmöglichkeiten im </a:t>
            </a:r>
            <a:r>
              <a:rPr lang="de-DE" sz="2800" dirty="0" err="1">
                <a:solidFill>
                  <a:srgbClr val="0070C0"/>
                </a:solidFill>
              </a:rPr>
              <a:t>Aufsetzerkurs</a:t>
            </a:r>
            <a:r>
              <a:rPr lang="de-DE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de-DE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    </a:t>
            </a:r>
            <a:r>
              <a:rPr lang="de-DE" dirty="0" smtClean="0">
                <a:solidFill>
                  <a:srgbClr val="FFFF00"/>
                </a:solidFill>
              </a:rPr>
              <a:t>BP 5-stündig			  BP 3-stündig</a:t>
            </a:r>
            <a:endParaRPr lang="de-DE" dirty="0">
              <a:solidFill>
                <a:srgbClr val="FFFF00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55694" y="2276871"/>
            <a:ext cx="3960000" cy="413959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de-DE" sz="2300" dirty="0">
                <a:latin typeface="Arial" panose="020B0604020202020204" pitchFamily="34" charset="0"/>
                <a:cs typeface="Arial" panose="020B0604020202020204" pitchFamily="34" charset="0"/>
              </a:rPr>
              <a:t>TK(3) </a:t>
            </a:r>
            <a:r>
              <a:rPr lang="de-DE" sz="23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 Einfluss griechischer Philosophenschulen auf das römische und europäische Geistesleben beschreiben</a:t>
            </a:r>
            <a:endParaRPr lang="de-DE" sz="23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200"/>
              </a:spcBef>
            </a:pPr>
            <a:r>
              <a:rPr lang="de-DE" sz="2300" dirty="0">
                <a:latin typeface="Arial" panose="020B0604020202020204" pitchFamily="34" charset="0"/>
                <a:cs typeface="Arial" panose="020B0604020202020204" pitchFamily="34" charset="0"/>
              </a:rPr>
              <a:t>TK(4) </a:t>
            </a:r>
            <a:r>
              <a:rPr lang="de-DE" sz="23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 programmatische Aussage von Werken der Bildenden Kunst und Architektur herausarbeiten (zum Beispiel Triumphbogen, Augustus von Prima Porta)</a:t>
            </a:r>
            <a:endParaRPr lang="de-DE" sz="2300" dirty="0">
              <a:solidFill>
                <a:srgbClr val="0070C0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558191" y="2276870"/>
            <a:ext cx="3960000" cy="386259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de-DE" sz="24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(gestrichen)</a:t>
            </a:r>
          </a:p>
          <a:p>
            <a:endParaRPr lang="de-DE" sz="24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400" i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4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400" i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de-DE" sz="24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(gestrichen)</a:t>
            </a:r>
          </a:p>
          <a:p>
            <a:endParaRPr lang="de-DE" sz="24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400" i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4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400" i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92159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de-DE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Änderungen in Antike Kultur</a:t>
            </a:r>
            <a:br>
              <a:rPr lang="de-DE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    </a:t>
            </a:r>
            <a:r>
              <a:rPr lang="de-DE" dirty="0" smtClean="0">
                <a:solidFill>
                  <a:srgbClr val="FFFF00"/>
                </a:solidFill>
              </a:rPr>
              <a:t>BP 5-stündig			  BP 3-stündig</a:t>
            </a:r>
            <a:endParaRPr lang="de-DE" dirty="0">
              <a:solidFill>
                <a:srgbClr val="FFFF00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55694" y="2276872"/>
            <a:ext cx="3960000" cy="267765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TK(5) verschiedene Rezeptionsformen antiker Kunst miteinander </a:t>
            </a:r>
            <a:r>
              <a:rPr lang="de-DE" sz="2400">
                <a:latin typeface="Arial" panose="020B0604020202020204" pitchFamily="34" charset="0"/>
                <a:cs typeface="Arial" panose="020B0604020202020204" pitchFamily="34" charset="0"/>
              </a:rPr>
              <a:t>vergleichen </a:t>
            </a:r>
            <a:endParaRPr lang="de-DE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400" smtClean="0">
                <a:latin typeface="Arial" panose="020B0604020202020204" pitchFamily="34" charset="0"/>
                <a:cs typeface="Arial" panose="020B0604020202020204" pitchFamily="34" charset="0"/>
              </a:rPr>
              <a:t>und 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dazu begründet</a:t>
            </a:r>
          </a:p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einen eigenen Standpunkt beziehen</a:t>
            </a:r>
            <a:endParaRPr lang="de-DE" sz="2400" dirty="0"/>
          </a:p>
        </p:txBody>
      </p:sp>
      <p:sp>
        <p:nvSpPr>
          <p:cNvPr id="5" name="Textfeld 4"/>
          <p:cNvSpPr txBox="1"/>
          <p:nvPr/>
        </p:nvSpPr>
        <p:spPr>
          <a:xfrm>
            <a:off x="4558191" y="2276870"/>
            <a:ext cx="3960000" cy="267765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TK(3) 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verschiedene Rezeptionsformen antiker Kunst miteinander vergleichen </a:t>
            </a:r>
            <a:endParaRPr lang="de-DE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4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(Kürzung)</a:t>
            </a:r>
          </a:p>
          <a:p>
            <a:endParaRPr lang="de-DE" sz="24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400" i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099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3100" dirty="0">
                <a:solidFill>
                  <a:srgbClr val="0070C0"/>
                </a:solidFill>
              </a:rPr>
              <a:t>Vertiefungsmöglichkeiten</a:t>
            </a:r>
            <a:r>
              <a:rPr lang="de-DE" dirty="0">
                <a:solidFill>
                  <a:srgbClr val="0070C0"/>
                </a:solidFill>
              </a:rPr>
              <a:t> </a:t>
            </a:r>
            <a:r>
              <a:rPr lang="de-DE" sz="3100" dirty="0">
                <a:solidFill>
                  <a:srgbClr val="0070C0"/>
                </a:solidFill>
              </a:rPr>
              <a:t>im </a:t>
            </a:r>
            <a:r>
              <a:rPr lang="de-DE" sz="3100" dirty="0" err="1">
                <a:solidFill>
                  <a:srgbClr val="0070C0"/>
                </a:solidFill>
              </a:rPr>
              <a:t>Aufsetzerkurs</a:t>
            </a:r>
            <a:r>
              <a:rPr lang="de-DE" sz="31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de-DE" sz="31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de-DE" sz="31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    </a:t>
            </a:r>
            <a:r>
              <a:rPr lang="de-DE" dirty="0" smtClean="0">
                <a:solidFill>
                  <a:srgbClr val="FFFF00"/>
                </a:solidFill>
              </a:rPr>
              <a:t>BP 5-stündig			  BP 3-stündig</a:t>
            </a:r>
            <a:endParaRPr lang="de-DE" dirty="0">
              <a:solidFill>
                <a:srgbClr val="FFFF00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55694" y="2276872"/>
            <a:ext cx="3960000" cy="267765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TK(5) verschiedene Rezeptionsformen antiker Kunst miteinander vergleichen </a:t>
            </a:r>
            <a:endParaRPr lang="de-DE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 </a:t>
            </a:r>
            <a:r>
              <a:rPr lang="de-DE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dazu begründet</a:t>
            </a:r>
          </a:p>
          <a:p>
            <a:r>
              <a:rPr lang="de-DE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einen eigenen Standpunkt beziehen</a:t>
            </a:r>
            <a:endParaRPr lang="de-DE" sz="2400" dirty="0">
              <a:solidFill>
                <a:srgbClr val="0070C0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558191" y="2276870"/>
            <a:ext cx="3960000" cy="267765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TK(3) 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verschiedene Rezeptionsformen antiker Kunst miteinander vergleichen </a:t>
            </a:r>
            <a:endParaRPr lang="de-DE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4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(Kürzung)</a:t>
            </a:r>
          </a:p>
          <a:p>
            <a:endParaRPr lang="de-DE" sz="24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400" i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0039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de-DE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Änderungen in Wortschatz</a:t>
            </a:r>
            <a:br>
              <a:rPr lang="de-DE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de-DE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Vorbemerkung</a:t>
            </a: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    </a:t>
            </a:r>
            <a:r>
              <a:rPr lang="de-DE" dirty="0" smtClean="0">
                <a:solidFill>
                  <a:srgbClr val="FFFF00"/>
                </a:solidFill>
              </a:rPr>
              <a:t>BP 5-stündig			  BP 3-stündig</a:t>
            </a:r>
            <a:endParaRPr lang="de-DE" dirty="0">
              <a:solidFill>
                <a:srgbClr val="FFFF00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55694" y="2276872"/>
            <a:ext cx="3960000" cy="34163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Lektürebegleitend 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festigen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und erweitern die Schülerinnen und Schüler ihren Wortschatz auf etwa </a:t>
            </a:r>
            <a:r>
              <a:rPr lang="de-DE" sz="2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1400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Wörter und vertiefen ihre Kenntnis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grundlegender Phänomene der Satz- und Formenlehre 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558191" y="2276870"/>
            <a:ext cx="3960000" cy="34163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de-DE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Lektürebegleitend </a:t>
            </a:r>
            <a:r>
              <a:rPr lang="de-DE" sz="2400" i="1" dirty="0">
                <a:latin typeface="Arial" panose="020B0604020202020204" pitchFamily="34" charset="0"/>
                <a:cs typeface="Arial" panose="020B0604020202020204" pitchFamily="34" charset="0"/>
              </a:rPr>
              <a:t>festigen</a:t>
            </a:r>
          </a:p>
          <a:p>
            <a:r>
              <a:rPr lang="de-DE" sz="2400" i="1" dirty="0">
                <a:latin typeface="Arial" panose="020B0604020202020204" pitchFamily="34" charset="0"/>
                <a:cs typeface="Arial" panose="020B0604020202020204" pitchFamily="34" charset="0"/>
              </a:rPr>
              <a:t>und erweitern die Schülerinnen und Schüler ihren Wortschatz auf etwa </a:t>
            </a:r>
            <a:r>
              <a:rPr lang="de-DE" sz="24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1300</a:t>
            </a:r>
            <a:r>
              <a:rPr lang="de-DE" sz="2400" i="1" dirty="0">
                <a:latin typeface="Arial" panose="020B0604020202020204" pitchFamily="34" charset="0"/>
                <a:cs typeface="Arial" panose="020B0604020202020204" pitchFamily="34" charset="0"/>
              </a:rPr>
              <a:t> Wörter und vertiefen ihre Kenntnis</a:t>
            </a:r>
          </a:p>
          <a:p>
            <a:r>
              <a:rPr lang="de-DE" sz="2400" i="1" dirty="0">
                <a:latin typeface="Arial" panose="020B0604020202020204" pitchFamily="34" charset="0"/>
                <a:cs typeface="Arial" panose="020B0604020202020204" pitchFamily="34" charset="0"/>
              </a:rPr>
              <a:t>grundlegender Phänomene der Satz- und </a:t>
            </a:r>
            <a:r>
              <a:rPr lang="de-DE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Formenlehre</a:t>
            </a:r>
          </a:p>
          <a:p>
            <a:endParaRPr lang="de-DE" sz="24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390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dirty="0" smtClean="0">
                <a:solidFill>
                  <a:srgbClr val="0070C0"/>
                </a:solidFill>
              </a:rPr>
              <a:t>Vertiefungsmöglichkeiten im </a:t>
            </a:r>
            <a:r>
              <a:rPr lang="de-DE" sz="2800" dirty="0" err="1" smtClean="0">
                <a:solidFill>
                  <a:srgbClr val="0070C0"/>
                </a:solidFill>
              </a:rPr>
              <a:t>Aufsetzerkurs</a:t>
            </a:r>
            <a:endParaRPr lang="de-DE" sz="2800" dirty="0">
              <a:solidFill>
                <a:srgbClr val="0070C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    </a:t>
            </a:r>
            <a:r>
              <a:rPr lang="de-DE" dirty="0" smtClean="0">
                <a:solidFill>
                  <a:srgbClr val="FFFF00"/>
                </a:solidFill>
              </a:rPr>
              <a:t>BP 5-stündig			  BP 3-stündig</a:t>
            </a:r>
            <a:endParaRPr lang="de-DE" dirty="0">
              <a:solidFill>
                <a:srgbClr val="FFFF00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55694" y="2276872"/>
            <a:ext cx="3960000" cy="34163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Lektürebegleitend 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festigen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und erweitern die Schülerinnen und Schüler ihren Wortschatz auf etwa </a:t>
            </a:r>
            <a:r>
              <a:rPr lang="de-DE" sz="2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1400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Wörter und </a:t>
            </a:r>
            <a:r>
              <a:rPr lang="de-DE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vertiefen ihre Kenntnis</a:t>
            </a:r>
            <a:br>
              <a:rPr lang="de-DE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grundlegender Phänomene der Satz- und Formenlehre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(z.B. </a:t>
            </a:r>
            <a:r>
              <a:rPr lang="de-DE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de-DE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-Formen, etc.)</a:t>
            </a:r>
            <a:endParaRPr lang="de-DE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558191" y="2276870"/>
            <a:ext cx="3960000" cy="34163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de-DE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Lektürebegleitend </a:t>
            </a:r>
            <a:r>
              <a:rPr lang="de-DE" sz="2400" i="1" dirty="0">
                <a:latin typeface="Arial" panose="020B0604020202020204" pitchFamily="34" charset="0"/>
                <a:cs typeface="Arial" panose="020B0604020202020204" pitchFamily="34" charset="0"/>
              </a:rPr>
              <a:t>festigen</a:t>
            </a:r>
          </a:p>
          <a:p>
            <a:r>
              <a:rPr lang="de-DE" sz="2400" i="1" dirty="0">
                <a:latin typeface="Arial" panose="020B0604020202020204" pitchFamily="34" charset="0"/>
                <a:cs typeface="Arial" panose="020B0604020202020204" pitchFamily="34" charset="0"/>
              </a:rPr>
              <a:t>und erweitern die Schülerinnen und Schüler ihren Wortschatz auf etwa </a:t>
            </a:r>
            <a:r>
              <a:rPr lang="de-DE" sz="24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1300</a:t>
            </a:r>
            <a:r>
              <a:rPr lang="de-DE" sz="2400" i="1" dirty="0">
                <a:latin typeface="Arial" panose="020B0604020202020204" pitchFamily="34" charset="0"/>
                <a:cs typeface="Arial" panose="020B0604020202020204" pitchFamily="34" charset="0"/>
              </a:rPr>
              <a:t> Wörter und vertiefen ihre Kenntnis</a:t>
            </a:r>
          </a:p>
          <a:p>
            <a:r>
              <a:rPr lang="de-DE" sz="2400" i="1" dirty="0">
                <a:latin typeface="Arial" panose="020B0604020202020204" pitchFamily="34" charset="0"/>
                <a:cs typeface="Arial" panose="020B0604020202020204" pitchFamily="34" charset="0"/>
              </a:rPr>
              <a:t>grundlegender Phänomene der Satz- und </a:t>
            </a:r>
            <a:r>
              <a:rPr lang="de-DE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Formenlehre</a:t>
            </a:r>
          </a:p>
          <a:p>
            <a:endParaRPr lang="de-DE" sz="24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2516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de-DE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Änderungen in Texte und Literatur</a:t>
            </a:r>
            <a:br>
              <a:rPr lang="de-DE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de-DE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Vorbemerkung</a:t>
            </a: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    </a:t>
            </a:r>
            <a:r>
              <a:rPr lang="de-DE" dirty="0" smtClean="0">
                <a:solidFill>
                  <a:srgbClr val="FFFF00"/>
                </a:solidFill>
              </a:rPr>
              <a:t>BP 5-stündig			  BP 3-stündig</a:t>
            </a:r>
            <a:endParaRPr lang="de-DE" dirty="0">
              <a:solidFill>
                <a:srgbClr val="FFFF00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55694" y="2276872"/>
            <a:ext cx="3960000" cy="440120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accent1">
                <a:lumMod val="50000"/>
                <a:alpha val="40000"/>
              </a:schemeClr>
            </a:glow>
            <a:innerShdw blurRad="63500" dist="50800" dir="13500000">
              <a:schemeClr val="accent5">
                <a:alpha val="50000"/>
              </a:schemeClr>
            </a:innerShdw>
          </a:effectLst>
        </p:spPr>
        <p:txBody>
          <a:bodyPr wrap="square" rtlCol="0">
            <a:spAutoFit/>
          </a:bodyPr>
          <a:lstStyle/>
          <a:p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... können Texte weitgehend selbstständig sachgerecht und zielsprachenorientiert übersetzen</a:t>
            </a:r>
          </a:p>
          <a:p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Ihr Verständnis lateinischer Texte erweitern sie auch durch den Vergleich mit inhaltlich und gattungsspezifisch verwandten Texten und Rezeptionszeugnissen. Sie erkennen dadurch Rezeptionslinien ...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4558191" y="2276871"/>
            <a:ext cx="3960000" cy="440120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lvl="0"/>
            <a:r>
              <a:rPr lang="de-DE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 können Texte </a:t>
            </a:r>
            <a:r>
              <a:rPr lang="de-DE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mit angemesse-nem Schwierigkeitsgrad </a:t>
            </a:r>
            <a:r>
              <a:rPr lang="de-DE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weitgehend selbstständig sach-gerecht und zielsprachenorien-tiert übersetzen</a:t>
            </a:r>
          </a:p>
          <a:p>
            <a:pPr lvl="0"/>
            <a:endParaRPr lang="de-DE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0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(gestrichen)</a:t>
            </a:r>
          </a:p>
          <a:p>
            <a:pPr lvl="0"/>
            <a:endParaRPr lang="de-DE" sz="2000" i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20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0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Verzicht auf 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de-DE" sz="20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Intertextualität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de-DE" sz="20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Rezeption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de-DE" sz="2000" dirty="0">
              <a:solidFill>
                <a:srgbClr val="FA8D3D">
                  <a:lumMod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de-DE" sz="2000" dirty="0">
              <a:solidFill>
                <a:srgbClr val="FA8D3D">
                  <a:lumMod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30929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dirty="0">
                <a:solidFill>
                  <a:srgbClr val="0070C0"/>
                </a:solidFill>
              </a:rPr>
              <a:t>Vertiefungsmöglichkeiten im </a:t>
            </a:r>
            <a:r>
              <a:rPr lang="de-DE" sz="2800" dirty="0" err="1">
                <a:solidFill>
                  <a:srgbClr val="0070C0"/>
                </a:solidFill>
              </a:rPr>
              <a:t>Aufsetzerkurs</a:t>
            </a:r>
            <a:endParaRPr lang="de-DE" sz="2800" dirty="0">
              <a:solidFill>
                <a:srgbClr val="0070C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    </a:t>
            </a:r>
            <a:r>
              <a:rPr lang="de-DE" dirty="0" smtClean="0">
                <a:solidFill>
                  <a:srgbClr val="FFFF00"/>
                </a:solidFill>
              </a:rPr>
              <a:t>BP 5-stündig			  BP 3-stündig</a:t>
            </a:r>
            <a:endParaRPr lang="de-DE" dirty="0">
              <a:solidFill>
                <a:srgbClr val="FFFF00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55694" y="2276872"/>
            <a:ext cx="3960000" cy="34778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accent1">
                <a:lumMod val="50000"/>
                <a:alpha val="40000"/>
              </a:schemeClr>
            </a:glow>
            <a:innerShdw blurRad="63500" dist="50800" dir="13500000">
              <a:schemeClr val="accent5">
                <a:alpha val="50000"/>
              </a:schemeClr>
            </a:innerShdw>
          </a:effectLst>
        </p:spPr>
        <p:txBody>
          <a:bodyPr wrap="square" rtlCol="0">
            <a:spAutoFit/>
          </a:bodyPr>
          <a:lstStyle/>
          <a:p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... können Texte weitgehend selbstständig sachgerecht und zielsprachenorientiert übersetzen</a:t>
            </a:r>
          </a:p>
          <a:p>
            <a:r>
              <a:rPr lang="de-DE" sz="20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Anspruchsvollere Texte des im gemeinsamen Unterricht gelesenen Autors / zum im gemeinsamen Unterricht behandelten Thema</a:t>
            </a:r>
            <a:endParaRPr lang="de-DE" sz="20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558191" y="2276871"/>
            <a:ext cx="3960000" cy="34778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lvl="0"/>
            <a:r>
              <a:rPr lang="de-DE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 können Texte </a:t>
            </a:r>
            <a:r>
              <a:rPr lang="de-DE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mit angemesse-nem Schwierigkeitsgrad </a:t>
            </a:r>
            <a:r>
              <a:rPr lang="de-DE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weitgehend selbstständig sach-gerecht und </a:t>
            </a:r>
            <a:r>
              <a:rPr lang="de-DE" sz="2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zielsprachenorien-tiert</a:t>
            </a:r>
            <a:r>
              <a:rPr lang="de-DE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übersetzen</a:t>
            </a:r>
            <a:endParaRPr lang="de-DE" sz="2000" i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de-DE" sz="2000" dirty="0">
              <a:solidFill>
                <a:srgbClr val="FA8D3D">
                  <a:lumMod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de-DE" sz="2000" dirty="0" smtClean="0">
              <a:solidFill>
                <a:srgbClr val="FA8D3D">
                  <a:lumMod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de-DE" sz="2000" dirty="0">
              <a:solidFill>
                <a:srgbClr val="FA8D3D">
                  <a:lumMod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de-DE" sz="2000" dirty="0" smtClean="0">
              <a:solidFill>
                <a:srgbClr val="FA8D3D">
                  <a:lumMod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de-DE" sz="2000" dirty="0">
              <a:solidFill>
                <a:srgbClr val="FA8D3D">
                  <a:lumMod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de-DE" sz="2000" dirty="0">
              <a:solidFill>
                <a:srgbClr val="FA8D3D">
                  <a:lumMod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87600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dirty="0">
                <a:solidFill>
                  <a:srgbClr val="0070C0"/>
                </a:solidFill>
              </a:rPr>
              <a:t>Vertiefungsmöglichkeiten im </a:t>
            </a:r>
            <a:r>
              <a:rPr lang="de-DE" sz="2800" dirty="0" err="1">
                <a:solidFill>
                  <a:srgbClr val="0070C0"/>
                </a:solidFill>
              </a:rPr>
              <a:t>Aufsetzerkurs</a:t>
            </a:r>
            <a:endParaRPr lang="de-DE" sz="2800" dirty="0">
              <a:solidFill>
                <a:srgbClr val="0070C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    </a:t>
            </a:r>
            <a:r>
              <a:rPr lang="de-DE" dirty="0" smtClean="0">
                <a:solidFill>
                  <a:srgbClr val="FFFF00"/>
                </a:solidFill>
              </a:rPr>
              <a:t>BP 5-stündig			  BP 3-stündig</a:t>
            </a:r>
            <a:endParaRPr lang="de-DE" dirty="0">
              <a:solidFill>
                <a:srgbClr val="FFFF00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55694" y="2276872"/>
            <a:ext cx="3960000" cy="440120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accent1">
                <a:lumMod val="50000"/>
                <a:alpha val="40000"/>
              </a:schemeClr>
            </a:glow>
            <a:innerShdw blurRad="63500" dist="50800" dir="13500000">
              <a:schemeClr val="accent5">
                <a:alpha val="50000"/>
              </a:schemeClr>
            </a:innerShdw>
          </a:effectLst>
        </p:spPr>
        <p:txBody>
          <a:bodyPr wrap="square" rtlCol="0">
            <a:spAutoFit/>
          </a:bodyPr>
          <a:lstStyle/>
          <a:p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Ihr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Verständnis lateinischer Texte erweitern sie auch durch den Vergleich mit inhaltlich und gattungsspezifisch verwandten Texten und Rezeptionszeugnissen. Sie erkennen dadurch Rezeptionslinien 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...</a:t>
            </a:r>
          </a:p>
          <a:p>
            <a:r>
              <a:rPr lang="de-DE" sz="20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(z.B. Fama bei Ovid und Vergil; Orpheus bei Ovid und Vergil; die Beschreibung der Germanen bei Caesar und Tacitus; der Raub der Sabinerinnen bei Ovid und Livius u.v.m.)</a:t>
            </a:r>
            <a:endParaRPr lang="de-DE" sz="20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558191" y="2276871"/>
            <a:ext cx="3960000" cy="440120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tx2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lvl="0"/>
            <a:r>
              <a:rPr lang="de-DE" sz="20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20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gestrichen)</a:t>
            </a:r>
          </a:p>
          <a:p>
            <a:pPr lvl="0"/>
            <a:endParaRPr lang="de-DE" sz="2000" i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20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0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Verzicht auf 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de-DE" sz="20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Intertextualität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de-DE" sz="20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Rezeption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de-DE" sz="2000" dirty="0">
              <a:solidFill>
                <a:srgbClr val="FA8D3D">
                  <a:lumMod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de-DE" sz="2000" dirty="0" smtClean="0">
              <a:solidFill>
                <a:srgbClr val="FA8D3D">
                  <a:lumMod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de-DE" sz="2000" dirty="0">
              <a:solidFill>
                <a:srgbClr val="FA8D3D">
                  <a:lumMod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de-DE" sz="2000" dirty="0" smtClean="0">
              <a:solidFill>
                <a:srgbClr val="FA8D3D">
                  <a:lumMod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de-DE" sz="2000" dirty="0">
              <a:solidFill>
                <a:srgbClr val="FA8D3D">
                  <a:lumMod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de-DE" sz="2000" dirty="0" smtClean="0">
              <a:solidFill>
                <a:srgbClr val="FA8D3D">
                  <a:lumMod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de-DE" sz="2000" dirty="0">
              <a:solidFill>
                <a:srgbClr val="FA8D3D">
                  <a:lumMod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de-DE" sz="2000" dirty="0">
              <a:solidFill>
                <a:srgbClr val="FA8D3D">
                  <a:lumMod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6787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1965</Words>
  <Application>Microsoft Office PowerPoint</Application>
  <PresentationFormat>Bildschirmpräsentation (4:3)</PresentationFormat>
  <Paragraphs>381</Paragraphs>
  <Slides>42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42</vt:i4>
      </vt:variant>
    </vt:vector>
  </HeadingPairs>
  <TitlesOfParts>
    <vt:vector size="43" baseType="lpstr">
      <vt:lpstr>Larissa</vt:lpstr>
      <vt:lpstr>Latein  Klassenstufen 11 und 12</vt:lpstr>
      <vt:lpstr>Grundsätze der Änderungen</vt:lpstr>
      <vt:lpstr>Grundsätze der Änderungen</vt:lpstr>
      <vt:lpstr>Grundsätze der Änderungen</vt:lpstr>
      <vt:lpstr>Änderungen in Wortschatz Vorbemerkung</vt:lpstr>
      <vt:lpstr>Vertiefungsmöglichkeiten im Aufsetzerkurs</vt:lpstr>
      <vt:lpstr>Änderungen in Texte und Literatur Vorbemerkung</vt:lpstr>
      <vt:lpstr>Vertiefungsmöglichkeiten im Aufsetzerkurs</vt:lpstr>
      <vt:lpstr>Vertiefungsmöglichkeiten im Aufsetzerkurs</vt:lpstr>
      <vt:lpstr>Vertiefungsmöglichkeiten im Aufsetzerkurs</vt:lpstr>
      <vt:lpstr>Änderungen in Texte und Literatur Bereiche</vt:lpstr>
      <vt:lpstr>Vertiefungsmöglichkeiten im Aufsetzerkurs</vt:lpstr>
      <vt:lpstr>Änderungen in Texte und Literatur Bereiche</vt:lpstr>
      <vt:lpstr>Vertiefungsmöglichkeiten im Aufsetzerkurs</vt:lpstr>
      <vt:lpstr>Änderungen in Texte und Literatur Reflexion</vt:lpstr>
      <vt:lpstr>Vertiefungsmöglichkeiten im Aufsetzerkurs</vt:lpstr>
      <vt:lpstr>Änderungen in Texte und Literatur Reflexion</vt:lpstr>
      <vt:lpstr>Änderungen in Texte und Literatur Reflexion</vt:lpstr>
      <vt:lpstr>Vertiefungsmöglichkeiten im Aufsetzerkurs</vt:lpstr>
      <vt:lpstr>Änderungen in Texte und Literatur Reflexion</vt:lpstr>
      <vt:lpstr>Vertiefungsmöglichkeiten im Aufsetzerkurs</vt:lpstr>
      <vt:lpstr>Änderungen in Texte und Literatur historisch-politische Texte</vt:lpstr>
      <vt:lpstr>Vertiefungsmöglichkeiten im Aufsetzerkurs</vt:lpstr>
      <vt:lpstr>Änderungen in Texte und Literatur historisch-politische Texte</vt:lpstr>
      <vt:lpstr>Änderungen in Texte und Literatur historisch-politische Texte</vt:lpstr>
      <vt:lpstr>Vertiefungsmöglichkeiten im Aufsetzerkurs</vt:lpstr>
      <vt:lpstr>Änderungen in Texte und Literatur philosophische Texte</vt:lpstr>
      <vt:lpstr>Vertiefungsmöglichkeiten im Aufsetzerkurs</vt:lpstr>
      <vt:lpstr>Änderungen in Texte und Literatur philosophische Texte</vt:lpstr>
      <vt:lpstr>Vertiefungsmöglichkeiten im Aufsetzerkurs</vt:lpstr>
      <vt:lpstr>Änderungen in Texte und Literatur philosophische Texte</vt:lpstr>
      <vt:lpstr>Vertiefungsmöglichkeiten im Aufsetzerkurs</vt:lpstr>
      <vt:lpstr>Änderungen in Texte und Literatur poetische Texte</vt:lpstr>
      <vt:lpstr>Vertiefungsmöglichkeiten im Aufsetzerkurs</vt:lpstr>
      <vt:lpstr>Änderungen in Antike Kultur </vt:lpstr>
      <vt:lpstr>Vertiefungsmöglichkeiten im Aufsetzerkurs</vt:lpstr>
      <vt:lpstr>Änderungen in Antike Kultur </vt:lpstr>
      <vt:lpstr>Vertiefungsmöglichkeiten im Aufsetzerkurs</vt:lpstr>
      <vt:lpstr>Änderungen in Antike Kultur </vt:lpstr>
      <vt:lpstr>Vertiefungsmöglichkeiten im Aufsetzerkurs </vt:lpstr>
      <vt:lpstr>Änderungen in Antike Kultur </vt:lpstr>
      <vt:lpstr>Vertiefungsmöglichkeiten im Aufsetzerkurs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Latein  Jahrgangsstufen 11 und 12</dc:title>
  <dc:creator>eplath</dc:creator>
  <cp:lastModifiedBy>DennisH</cp:lastModifiedBy>
  <cp:revision>93</cp:revision>
  <dcterms:created xsi:type="dcterms:W3CDTF">2018-07-27T12:24:50Z</dcterms:created>
  <dcterms:modified xsi:type="dcterms:W3CDTF">2019-02-09T17:36:19Z</dcterms:modified>
</cp:coreProperties>
</file>