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.xml.rels" ContentType="application/vnd.openxmlformats-package.relationships+xml"/>
  <Override PartName="/ppt/slideLayouts/slideLayout17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slides/slide29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21.xml" ContentType="application/vnd.openxmlformats-officedocument.presentationml.slide+xml"/>
  <Override PartName="/ppt/slides/slide13.xml" ContentType="application/vnd.openxmlformats-officedocument.presentationml.slide+xml"/>
  <Override PartName="/ppt/slides/slide30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15.xml" ContentType="application/vnd.openxmlformats-officedocument.presentationml.slide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17.xml" ContentType="application/vnd.openxmlformats-officedocument.presentationml.slide+xml"/>
  <Override PartName="/ppt/slides/_rels/slide10.xml.rels" ContentType="application/vnd.openxmlformats-package.relationships+xml"/>
  <Override PartName="/ppt/slides/_rels/slide25.xml.rels" ContentType="application/vnd.openxmlformats-package.relationships+xml"/>
  <Override PartName="/ppt/slides/_rels/slide17.xml.rels" ContentType="application/vnd.openxmlformats-package.relationships+xml"/>
  <Override PartName="/ppt/slides/_rels/slide5.xml.rels" ContentType="application/vnd.openxmlformats-package.relationships+xml"/>
  <Override PartName="/ppt/slides/_rels/slide24.xml.rels" ContentType="application/vnd.openxmlformats-package.relationships+xml"/>
  <Override PartName="/ppt/slides/_rels/slide16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2.xml.rels" ContentType="application/vnd.openxmlformats-package.relationships+xml"/>
  <Override PartName="/ppt/slides/_rels/slide20.xml.rels" ContentType="application/vnd.openxmlformats-package.relationships+xml"/>
  <Override PartName="/ppt/slides/_rels/slide23.xml.rels" ContentType="application/vnd.openxmlformats-package.relationships+xml"/>
  <Override PartName="/ppt/slides/_rels/slide15.xml.rels" ContentType="application/vnd.openxmlformats-package.relationships+xml"/>
  <Override PartName="/ppt/slides/_rels/slide3.xml.rels" ContentType="application/vnd.openxmlformats-package.relationships+xml"/>
  <Override PartName="/ppt/slides/_rels/slide11.xml.rels" ContentType="application/vnd.openxmlformats-package.relationships+xml"/>
  <Override PartName="/ppt/slides/_rels/slide6.xml.rels" ContentType="application/vnd.openxmlformats-package.relationships+xml"/>
  <Override PartName="/ppt/slides/_rels/slide18.xml.rels" ContentType="application/vnd.openxmlformats-package.relationships+xml"/>
  <Override PartName="/ppt/slides/_rels/slide26.xml.rels" ContentType="application/vnd.openxmlformats-package.relationships+xml"/>
  <Override PartName="/ppt/slides/_rels/slide7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30.xml.rels" ContentType="application/vnd.openxmlformats-package.relationships+xml"/>
  <Override PartName="/ppt/slides/_rels/slide14.xml.rels" ContentType="application/vnd.openxmlformats-package.relationships+xml"/>
  <Override PartName="/ppt/slides/_rels/slide22.xml.rels" ContentType="application/vnd.openxmlformats-package.relationships+xml"/>
  <Override PartName="/ppt/slides/_rels/slide2.xml.rels" ContentType="application/vnd.openxmlformats-package.relationships+xml"/>
  <Override PartName="/ppt/slides/_rels/slide29.xml.rels" ContentType="application/vnd.openxmlformats-package.relationships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slide25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1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media/image1.jpeg" ContentType="image/jpeg"/>
  <Override PartName="/ppt/media/image2.jpeg" ContentType="image/jpeg"/>
  <Override PartName="/ppt/media/image3.jpeg" ContentType="image/jpeg"/>
  <Override PartName="/ppt/media/image4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A4E13BB-8716-4D4E-8147-D4369099CE9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332C1A4-F689-4046-8C50-923B3A6770F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261EFF9-D44E-4E38-A61B-04E4AE06F249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0D44583-428B-44F0-90FC-2B4A043415F8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D1E54E63-59CF-4799-BDE0-96B3AFD92A2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3D618678-1D49-4E57-87EA-8C2590729DB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47CDBF4-A34F-4390-B8A5-BAC559CC4B0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473EFD8A-480D-46F7-9519-A6167747664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2B059E4E-1039-446C-80F1-A2CECAC3898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160" cy="614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0CD13B26-10C8-4C92-B408-4B7CCA9B6AC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59C2171-D81F-4EB6-A2EC-51134F42FE4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376573D-46A9-4E6F-BF99-913C40394016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F599A4B0-47F7-40FC-8C80-3AE1F263594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E44CC279-8BB9-4871-9434-88C0969ED30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37AE45B-6EDE-49A7-B0B8-F145C4EECCE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837B9731-7734-4D5D-9438-CA1158CF9B10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C4C0FAC0-9E49-4F68-BF68-06195644E3C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E93169D-CF7B-4021-A863-7D15B38E36D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BD621E2-0F8E-4AE2-BE9B-674F70D083C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39E938B-013C-44F1-A156-F28AEA03568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28560" y="365040"/>
            <a:ext cx="7886160" cy="614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A8FCECC-2D43-495B-ABE9-894E00F3C54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0DF4698-83AF-494A-9FE2-A6ADA4948FE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AFE1672-18A3-41C9-A3F6-E8ABA3234EB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de-D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AD926EF-0B7F-44CD-A9BF-CB78EC6673D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de-DE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3029040" y="6356520"/>
            <a:ext cx="308556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6458040" y="6356520"/>
            <a:ext cx="20566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de-DE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931E5603-CEB2-48EB-8713-7BF530ADF91C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628560" y="6356520"/>
            <a:ext cx="20566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28560" y="365040"/>
            <a:ext cx="7886160" cy="132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</a:rPr>
              <a:t>Format des Titeltextes durch Klicken bearbeiten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ftr" idx="4"/>
          </p:nvPr>
        </p:nvSpPr>
        <p:spPr>
          <a:xfrm>
            <a:off x="3029040" y="6356520"/>
            <a:ext cx="308556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&lt;Fußzeile&gt;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6458040" y="6356520"/>
            <a:ext cx="20566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de-DE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3E0DA3B3-B370-4E8B-A3D0-A1CEF7D5BF7F}" type="slidenum">
              <a:rPr b="0" lang="de-DE" sz="1200" spc="-1" strike="noStrike">
                <a:solidFill>
                  <a:srgbClr val="8b8b8b"/>
                </a:solidFill>
                <a:latin typeface="Calibri"/>
              </a:rPr>
              <a:t>&lt;Foliennummer&gt;</a:t>
            </a:fld>
            <a:endParaRPr b="0" lang="de-DE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dt" idx="6"/>
          </p:nvPr>
        </p:nvSpPr>
        <p:spPr>
          <a:xfrm>
            <a:off x="628560" y="6356520"/>
            <a:ext cx="20566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de-DE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Times New Roman"/>
              </a:rPr>
              <a:t>&lt;Datum/Uhrzeit&gt;</a:t>
            </a:r>
            <a:endParaRPr b="0" lang="de-DE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solidFill>
                  <a:srgbClr val="000000"/>
                </a:solidFill>
                <a:latin typeface="Arial"/>
              </a:rPr>
              <a:t>Format des Gliederungstextes durch Klicken bearbeiten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solidFill>
                  <a:srgbClr val="000000"/>
                </a:solidFill>
                <a:latin typeface="Arial"/>
              </a:rPr>
              <a:t>Zweite Gliederungsebene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</a:rPr>
              <a:t>Dritte Gliederungsebene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Vierte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Fünfte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Sechste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solidFill>
                  <a:srgbClr val="000000"/>
                </a:solidFill>
                <a:latin typeface="Arial"/>
              </a:rPr>
              <a:t>Siebte Gliederungsebene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7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7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7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7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hyperlink" Target="http://www.jltonline.de/index.php/reviews/article/view/22/172" TargetMode="External"/><Relationship Id="rId2" Type="http://schemas.openxmlformats.org/officeDocument/2006/relationships/slideLayout" Target="../slideLayouts/slideLayout17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9"/>
          <p:cNvSpPr/>
          <p:nvPr/>
        </p:nvSpPr>
        <p:spPr>
          <a:xfrm>
            <a:off x="288000" y="5022720"/>
            <a:ext cx="8074080" cy="145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ZPG Latein Kursstufe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Tagung für FordbildnerInnen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8./9. Februar 2021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Julian Wagner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275040" y="4048920"/>
            <a:ext cx="8527680" cy="826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b">
            <a:noAutofit/>
          </a:bodyPr>
          <a:p>
            <a:pPr indent="0" algn="ctr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3200" spc="-1" strike="noStrike">
                <a:solidFill>
                  <a:srgbClr val="000000"/>
                </a:solidFill>
                <a:latin typeface="Garamond"/>
              </a:rPr>
              <a:t>Einführung in die narratologische Textanalyse</a:t>
            </a:r>
            <a:endParaRPr b="0" lang="de-DE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510840" y="4861800"/>
            <a:ext cx="7838280" cy="38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80000"/>
          </a:bodyPr>
          <a:p>
            <a:pPr indent="0" algn="ctr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de-DE" sz="1800" spc="-1" strike="noStrike">
                <a:solidFill>
                  <a:srgbClr val="000000"/>
                </a:solidFill>
                <a:latin typeface="Garamond"/>
              </a:rPr>
              <a:t>Kategorien und Modelle mit Beispielen aus moderner und antiker Literatur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Rechteck 10"/>
          <p:cNvSpPr/>
          <p:nvPr/>
        </p:nvSpPr>
        <p:spPr>
          <a:xfrm>
            <a:off x="8280" y="352728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86" name="Grafik 11" descr="Ein Bild, das Screenshot enthält.&#10;&#10;Automatisch generierte Beschreibung"/>
          <p:cNvPicPr/>
          <p:nvPr/>
        </p:nvPicPr>
        <p:blipFill>
          <a:blip r:embed="rId1"/>
          <a:stretch/>
        </p:blipFill>
        <p:spPr>
          <a:xfrm>
            <a:off x="8280" y="0"/>
            <a:ext cx="9147960" cy="35524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3.1) Erzähler und Erzählebenen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1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22" name="Textfeld 4"/>
          <p:cNvSpPr/>
          <p:nvPr/>
        </p:nvSpPr>
        <p:spPr>
          <a:xfrm>
            <a:off x="734040" y="6490800"/>
            <a:ext cx="8538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FEDC6766-C36E-4BFC-8319-C346417CF77D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Inhaltsplatzhalter 2"/>
          <p:cNvSpPr/>
          <p:nvPr/>
        </p:nvSpPr>
        <p:spPr>
          <a:xfrm>
            <a:off x="502200" y="985320"/>
            <a:ext cx="871812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Edition: 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Auflage, inkl. Paratexte (Vorwort, Klapptext, ...) und typogr. Anpassungen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- Historischer Autor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: Person, die den Text zu einer gewissen Zeit schreibt.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-- Intendierter 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/ </a:t>
            </a: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Idealer Autor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: Die präsentierte Autoren-</a:t>
            </a:r>
            <a:r>
              <a:rPr b="0" i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persona (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z.B. </a:t>
            </a:r>
            <a:r>
              <a:rPr b="0" i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poeta doctus)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--- Erzähler: 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Stimme bzw Textinstanz, die das Geschehene wiedergibt.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---- </a:t>
            </a: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(Binnenerzähler):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 z.B. eine Figur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----- [...] 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(weitere Erzähler und Figurenreden)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---- (Binnenadressat):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 z.B. eine Figur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--- Adressat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: Die vom Erzähler angesprochene Instanz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-- Intendierter / Idealer Leser: 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erwartetes Zielpublikum (z.B. feministisch)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- Historischer Leser: 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Person, die das Buch zu einer gewissen Zeit liest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Rezipient: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 Person, die die Edition in die Hand nimmt.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Rechteck 7"/>
          <p:cNvSpPr/>
          <p:nvPr/>
        </p:nvSpPr>
        <p:spPr>
          <a:xfrm>
            <a:off x="502200" y="2153160"/>
            <a:ext cx="8318160" cy="2083320"/>
          </a:xfrm>
          <a:prstGeom prst="rect">
            <a:avLst/>
          </a:prstGeom>
          <a:solidFill>
            <a:schemeClr val="accent1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3.1) Erzähler und Erzählebenen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6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27" name="Textfeld 4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7F5DFA06-5F6C-474B-B9F1-78E0F6A0D738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Inhaltsplatzhalter 2"/>
          <p:cNvSpPr/>
          <p:nvPr/>
        </p:nvSpPr>
        <p:spPr>
          <a:xfrm>
            <a:off x="502200" y="985320"/>
            <a:ext cx="871812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Beispiel: 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Buch 10 von Ovids </a:t>
            </a:r>
            <a:r>
              <a:rPr b="0" i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Metamorphosen: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9" name="Grafik 6" descr="Ein Bild, das Screenshot enthält.&#10;&#10;Automatisch generierte Beschreibung"/>
          <p:cNvPicPr/>
          <p:nvPr/>
        </p:nvPicPr>
        <p:blipFill>
          <a:blip r:embed="rId1"/>
          <a:stretch/>
        </p:blipFill>
        <p:spPr>
          <a:xfrm>
            <a:off x="27720" y="1469520"/>
            <a:ext cx="9114840" cy="4579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3.1) Erzähler und Erzählebenen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1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32" name="Textfeld 4"/>
          <p:cNvSpPr/>
          <p:nvPr/>
        </p:nvSpPr>
        <p:spPr>
          <a:xfrm>
            <a:off x="734040" y="6490800"/>
            <a:ext cx="8538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2B1A6344-C2D0-4918-B313-AA1787E20F5F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3" name="Inhaltsplatzhalter 2"/>
          <p:cNvSpPr/>
          <p:nvPr/>
        </p:nvSpPr>
        <p:spPr>
          <a:xfrm>
            <a:off x="444600" y="876600"/>
            <a:ext cx="851220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Beispiel: Nabokov - Lolita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Fiktiver Herausgeber: Dr. John Ray Jr. (Editor of Psychology books) - Eingehen auf „Fakten“ und „Personen“: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„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Its author’s bizarre cognomen [Humbert Humbert] is his own 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invention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; and, of course, 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this mask –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through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which 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two hypnotic eyes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seem to glow – had to 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remain unlifted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in accordance with its wearer’s wish.“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Wingdings"/>
                <a:ea typeface="DejaVu Sans"/>
              </a:rPr>
              <a:t>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Unzuverlässiges Erzählen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3.1) Erzähler und Erzählebenen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5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36" name="Textfeld 4"/>
          <p:cNvSpPr/>
          <p:nvPr/>
        </p:nvSpPr>
        <p:spPr>
          <a:xfrm>
            <a:off x="734040" y="6490800"/>
            <a:ext cx="8538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E3F3C72D-E7BF-494C-B46E-5FDDF95D9992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7" name="Inhaltsplatzhalter 2"/>
          <p:cNvSpPr/>
          <p:nvPr/>
        </p:nvSpPr>
        <p:spPr>
          <a:xfrm>
            <a:off x="444600" y="876600"/>
            <a:ext cx="851220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Ein Autounfall?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200" spc="-1" strike="noStrike">
                <a:solidFill>
                  <a:srgbClr val="000000"/>
                </a:solidFill>
                <a:latin typeface="Garamond"/>
                <a:ea typeface="DejaVu Sans"/>
              </a:rPr>
              <a:t>S. 96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200" spc="-1" strike="noStrike">
                <a:solidFill>
                  <a:srgbClr val="000000"/>
                </a:solidFill>
                <a:latin typeface="Garamond"/>
                <a:ea typeface="DejaVu Sans"/>
              </a:rPr>
              <a:t>Vgl. S. 67 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3.2) Raum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9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40" name="Textfeld 4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6F1353F0-E0EE-491B-B990-C6147ACD7F4F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1" name="Inhaltsplatzhalter 2"/>
          <p:cNvSpPr/>
          <p:nvPr/>
        </p:nvSpPr>
        <p:spPr>
          <a:xfrm>
            <a:off x="283320" y="1049760"/>
            <a:ext cx="867960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lphaLcParenR"/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Drei-Ebenen-Modell (Ströker):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200" spc="-1" strike="noStrike">
                <a:solidFill>
                  <a:srgbClr val="000000"/>
                </a:solidFill>
                <a:latin typeface="Garamond"/>
                <a:ea typeface="DejaVu Sans"/>
              </a:rPr>
              <a:t>Vgl. Ovids Actaeon: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200" spc="-1" strike="noStrike">
                <a:solidFill>
                  <a:srgbClr val="000000"/>
                </a:solidFill>
                <a:latin typeface="Garamond"/>
                <a:ea typeface="DejaVu Sans"/>
              </a:rPr>
              <a:t>Gestimmter Raum: Zypressen, Blut, Mittagshitze, Grotte, ...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200" spc="-1" strike="noStrike">
                <a:solidFill>
                  <a:srgbClr val="000000"/>
                </a:solidFill>
                <a:latin typeface="Garamond"/>
                <a:ea typeface="DejaVu Sans"/>
              </a:rPr>
              <a:t>Aktionsraum: Ruhe vs. Hatz; Jagd, “Spaziergang“, Gejagt werden, ...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200" spc="-1" strike="noStrike">
                <a:solidFill>
                  <a:srgbClr val="000000"/>
                </a:solidFill>
                <a:latin typeface="Garamond"/>
                <a:ea typeface="DejaVu Sans"/>
              </a:rPr>
              <a:t>Anschauungsraum: Innensicht Actaeons, Hundekatalog, ...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200" spc="-1" strike="noStrike">
                <a:solidFill>
                  <a:srgbClr val="000000"/>
                </a:solidFill>
                <a:latin typeface="Garamond"/>
                <a:ea typeface="DejaVu Sans"/>
              </a:rPr>
              <a:t> 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42" name="Grafik 6" descr="Ein Bild, das Uhr, Schild enthält.&#10;&#10;Automatisch generierte Beschreibung"/>
          <p:cNvPicPr/>
          <p:nvPr/>
        </p:nvPicPr>
        <p:blipFill>
          <a:blip r:embed="rId1"/>
          <a:stretch/>
        </p:blipFill>
        <p:spPr>
          <a:xfrm>
            <a:off x="65880" y="1990800"/>
            <a:ext cx="9077400" cy="2051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3.2) Raum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4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45" name="Textfeld 4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968F668F-12B2-4201-AF90-9E96D5B9451C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6" name="Inhaltsplatzhalter 2"/>
          <p:cNvSpPr/>
          <p:nvPr/>
        </p:nvSpPr>
        <p:spPr>
          <a:xfrm>
            <a:off x="162360" y="888120"/>
            <a:ext cx="867168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George Orwell – 1984: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It was a bright 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cold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 day in 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April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, and the 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clocks were striking thirteen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. Winston Smith, his chin nuzzled into his breast in an effort to escape the 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vile wind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, slipped quickly through the glass doors of 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Victory Mansions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, though not quickly enough to prevent a swirl of 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gritty dust 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from entering along with him. The hallway 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smelt of boiled cabbage and old rag mats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. At one end of it a 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coloured poster, too large for indoor display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, had been tacked to the wall. It depicted simply 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an enormous face,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 more than a metre wide: the face of a man of about forty-five, with a heavy black moustache and 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ruggedly handsome features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.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"/>
              <a:tabLst>
                <a:tab algn="l" pos="0"/>
              </a:tabLst>
            </a:pP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Foreshadowing des gestimmten Raumes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"/>
              <a:tabLst>
                <a:tab algn="l" pos="0"/>
              </a:tabLst>
            </a:pP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Echte Welt vs. Text-Welt (vs. Fantasiewelt/ Mögliche Welt)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3.2) Raum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8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49" name="Textfeld 4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64F60853-B3FD-4CE2-B106-FAFFD7B725BC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0" name="Inhaltsplatzhalter 2"/>
          <p:cNvSpPr/>
          <p:nvPr/>
        </p:nvSpPr>
        <p:spPr>
          <a:xfrm>
            <a:off x="283320" y="1049760"/>
            <a:ext cx="851220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b) Raum und Grenze / Grenzerfahrungen (Lotman)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Beispiele: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Kinderbücher/Märchen/Epos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Metamorphosen - Actaeon (Höhle)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Kafka – die Verwandlung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1" name="Grafik 7" descr="Ein Bild, das Zeichnung enthält.&#10;&#10;Automatisch generierte Beschreibung"/>
          <p:cNvPicPr/>
          <p:nvPr/>
        </p:nvPicPr>
        <p:blipFill>
          <a:blip r:embed="rId1"/>
          <a:stretch/>
        </p:blipFill>
        <p:spPr>
          <a:xfrm>
            <a:off x="201960" y="2145600"/>
            <a:ext cx="8739360" cy="1282680"/>
          </a:xfrm>
          <a:prstGeom prst="rect">
            <a:avLst/>
          </a:prstGeom>
          <a:ln w="0">
            <a:noFill/>
          </a:ln>
        </p:spPr>
      </p:pic>
      <p:sp>
        <p:nvSpPr>
          <p:cNvPr id="152" name="Gewitterblitz 8"/>
          <p:cNvSpPr/>
          <p:nvPr/>
        </p:nvSpPr>
        <p:spPr>
          <a:xfrm>
            <a:off x="4304160" y="3038040"/>
            <a:ext cx="470160" cy="541440"/>
          </a:xfrm>
          <a:prstGeom prst="lightningBol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53" name="Oval 1"/>
          <p:cNvSpPr/>
          <p:nvPr/>
        </p:nvSpPr>
        <p:spPr>
          <a:xfrm>
            <a:off x="5405760" y="3630600"/>
            <a:ext cx="3295080" cy="2433240"/>
          </a:xfrm>
          <a:prstGeom prst="ellipse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1" lang="de-DE" sz="1800" spc="-1" strike="noStrike">
                <a:solidFill>
                  <a:schemeClr val="lt1"/>
                </a:solidFill>
                <a:latin typeface="Garamond"/>
                <a:ea typeface="DejaVu Sans"/>
              </a:rPr>
              <a:t>Damit verknüpft: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de-DE" sz="1800" spc="-1" strike="noStrike">
                <a:solidFill>
                  <a:schemeClr val="lt1"/>
                </a:solidFill>
                <a:latin typeface="Garamond"/>
                <a:ea typeface="DejaVu Sans"/>
              </a:rPr>
              <a:t>Gender-Fragen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de-DE" sz="1800" spc="-1" strike="noStrike">
                <a:solidFill>
                  <a:schemeClr val="lt1"/>
                </a:solidFill>
                <a:latin typeface="Garamond"/>
                <a:ea typeface="DejaVu Sans"/>
              </a:rPr>
              <a:t>(mobiler Held vs. </a:t>
            </a:r>
            <a:br>
              <a:rPr sz="1800"/>
            </a:br>
            <a:r>
              <a:rPr b="1" lang="de-DE" sz="1800" spc="-1" strike="noStrike">
                <a:solidFill>
                  <a:schemeClr val="lt1"/>
                </a:solidFill>
                <a:latin typeface="Garamond"/>
                <a:ea typeface="DejaVu Sans"/>
              </a:rPr>
              <a:t>immobile Prinzessin)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3.3) Zeit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5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56" name="Textfeld 4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659B69C1-B559-4CB6-A62F-E8E0ED62164A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7" name="Inhaltsplatzhalter 2"/>
          <p:cNvSpPr/>
          <p:nvPr/>
        </p:nvSpPr>
        <p:spPr>
          <a:xfrm>
            <a:off x="283320" y="1049760"/>
            <a:ext cx="851220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Fabula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(im Nachhinein </a:t>
            </a:r>
            <a:r>
              <a:rPr b="0" i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rekonstruierte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, chronologische Abfolge)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Story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(Präsentation der Fabula im Erzähltext)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8" name="Oval 9"/>
          <p:cNvSpPr/>
          <p:nvPr/>
        </p:nvSpPr>
        <p:spPr>
          <a:xfrm>
            <a:off x="347760" y="1727280"/>
            <a:ext cx="1529640" cy="105228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A: 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1 Monat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9" name="Oval 10"/>
          <p:cNvSpPr/>
          <p:nvPr/>
        </p:nvSpPr>
        <p:spPr>
          <a:xfrm>
            <a:off x="2628000" y="1757520"/>
            <a:ext cx="1134000" cy="102204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B: 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1 Tag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0" name="Oval 11"/>
          <p:cNvSpPr/>
          <p:nvPr/>
        </p:nvSpPr>
        <p:spPr>
          <a:xfrm>
            <a:off x="4161240" y="1757520"/>
            <a:ext cx="2513160" cy="1052280"/>
          </a:xfrm>
          <a:prstGeom prst="ellipse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C: 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5 Jahre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1" name="Oval 12"/>
          <p:cNvSpPr/>
          <p:nvPr/>
        </p:nvSpPr>
        <p:spPr>
          <a:xfrm>
            <a:off x="7162560" y="1757520"/>
            <a:ext cx="795600" cy="105228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D: 10 Min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2" name="Pfeil nach rechts 13"/>
          <p:cNvSpPr/>
          <p:nvPr/>
        </p:nvSpPr>
        <p:spPr>
          <a:xfrm>
            <a:off x="1739520" y="2115360"/>
            <a:ext cx="955080" cy="329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63" name="Pfeil nach rechts 14"/>
          <p:cNvSpPr/>
          <p:nvPr/>
        </p:nvSpPr>
        <p:spPr>
          <a:xfrm>
            <a:off x="3592440" y="2147760"/>
            <a:ext cx="955080" cy="297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64" name="Pfeil nach rechts 15"/>
          <p:cNvSpPr/>
          <p:nvPr/>
        </p:nvSpPr>
        <p:spPr>
          <a:xfrm>
            <a:off x="6460560" y="2204280"/>
            <a:ext cx="955080" cy="297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65" name="Oval 16"/>
          <p:cNvSpPr/>
          <p:nvPr/>
        </p:nvSpPr>
        <p:spPr>
          <a:xfrm>
            <a:off x="304200" y="3876120"/>
            <a:ext cx="1219680" cy="105228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B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6" name="Oval 17"/>
          <p:cNvSpPr/>
          <p:nvPr/>
        </p:nvSpPr>
        <p:spPr>
          <a:xfrm>
            <a:off x="2054160" y="3890520"/>
            <a:ext cx="900360" cy="105228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A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7" name="Oval 18"/>
          <p:cNvSpPr/>
          <p:nvPr/>
        </p:nvSpPr>
        <p:spPr>
          <a:xfrm>
            <a:off x="3747960" y="3862080"/>
            <a:ext cx="553320" cy="1052280"/>
          </a:xfrm>
          <a:prstGeom prst="ellipse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C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8" name="Oval 19"/>
          <p:cNvSpPr/>
          <p:nvPr/>
        </p:nvSpPr>
        <p:spPr>
          <a:xfrm>
            <a:off x="5338080" y="3885480"/>
            <a:ext cx="1903320" cy="105012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D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9" name="Pfeil nach rechts 20"/>
          <p:cNvSpPr/>
          <p:nvPr/>
        </p:nvSpPr>
        <p:spPr>
          <a:xfrm>
            <a:off x="1352160" y="4246200"/>
            <a:ext cx="834120" cy="3290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70" name="Pfeil nach rechts 21"/>
          <p:cNvSpPr/>
          <p:nvPr/>
        </p:nvSpPr>
        <p:spPr>
          <a:xfrm>
            <a:off x="2864520" y="4258800"/>
            <a:ext cx="900360" cy="3268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71" name="Pfeil nach rechts 22"/>
          <p:cNvSpPr/>
          <p:nvPr/>
        </p:nvSpPr>
        <p:spPr>
          <a:xfrm>
            <a:off x="4244040" y="4258440"/>
            <a:ext cx="1133280" cy="316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72" name="Oval 23"/>
          <p:cNvSpPr/>
          <p:nvPr/>
        </p:nvSpPr>
        <p:spPr>
          <a:xfrm>
            <a:off x="7575840" y="3896280"/>
            <a:ext cx="1219680" cy="105228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B‘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3" name="Pfeil nach rechts 24"/>
          <p:cNvSpPr/>
          <p:nvPr/>
        </p:nvSpPr>
        <p:spPr>
          <a:xfrm>
            <a:off x="6811200" y="4269240"/>
            <a:ext cx="1133280" cy="316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3.3) Zeit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5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76" name="Textfeld 4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A741FB81-755A-4272-931F-01FBD9D80337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7" name="Inhaltsplatzhalter 2"/>
          <p:cNvSpPr/>
          <p:nvPr/>
        </p:nvSpPr>
        <p:spPr>
          <a:xfrm>
            <a:off x="283320" y="1049760"/>
            <a:ext cx="851220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Kategorien des Rhythmus (Genètte):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Erzählzeit: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Die „Zeit“, bzw. Anzahl an Wörtern, die ein Erzähler für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die Beschreibung eines Ereignisses aufwendet.</a:t>
            </a:r>
            <a:br>
              <a:rPr sz="2400"/>
            </a:b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(</a:t>
            </a:r>
            <a:r>
              <a:rPr b="0" i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Story-Ebene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)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VS.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Erzählte Zeit: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Tatsächliche/Vermutete Dauer eines Ereignisses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l-GR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(</a:t>
            </a:r>
            <a:r>
              <a:rPr b="0" i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Fabula-Ebene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)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3.3) Zeit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9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80" name="Textfeld 4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BD67EA8D-E51C-421E-8817-42BC9AFB1FE1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1" name="Inhaltsplatzhalter 2"/>
          <p:cNvSpPr/>
          <p:nvPr/>
        </p:nvSpPr>
        <p:spPr>
          <a:xfrm>
            <a:off x="283320" y="1049760"/>
            <a:ext cx="851220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Kategorien des Rhythmus (Genètte):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AutoNum type="alphaLcParenR"/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Dauer: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8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0" lang="de-DE" sz="2000" spc="-1" strike="noStrike">
                <a:solidFill>
                  <a:srgbClr val="000000"/>
                </a:solidFill>
                <a:latin typeface="Calibri"/>
                <a:ea typeface="DejaVu Sans"/>
              </a:rPr>
              <a:t>	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Pause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: 0 erzählte Zeit (z.B. Beschreibung)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Dehnung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: Erzählzeit &gt; erzählte Zeit (z.B. Zeitlupe)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Szene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: Erzählzeit ≈ erzählte Zeit (z.B. Dialog)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Raffung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: Erzählzeit &lt; erzählte Zeit (z.B. „Wrap-up“)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Ellipse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: 0 Erzählzeit (z.B. Erinnerungslücke)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17040" y="3625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Einstieg: </a:t>
            </a:r>
            <a:br>
              <a:rPr sz="2800"/>
            </a:b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„Meta-Narratologie“ - Nachdenken über Erzählen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Rectangle 9"/>
          <p:cNvSpPr/>
          <p:nvPr/>
        </p:nvSpPr>
        <p:spPr>
          <a:xfrm>
            <a:off x="617040" y="1541520"/>
            <a:ext cx="790884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8600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Ov. Met. 10.676-80 (Hippomenes und Atalante im Wettlauf):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10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an peteret, virgo visa est dubitare: coegi</a:t>
            </a:r>
            <a:br>
              <a:rPr sz="2400"/>
            </a:b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tollere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et </a:t>
            </a:r>
            <a:r>
              <a:rPr b="0" lang="de-DE" sz="2400" spc="-1" strike="noStrike" u="sng">
                <a:solidFill>
                  <a:srgbClr val="000000"/>
                </a:solidFill>
                <a:uFillTx/>
                <a:latin typeface="Garamond"/>
                <a:ea typeface="DejaVu Sans"/>
              </a:rPr>
              <a:t>adieci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sublato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</a:t>
            </a:r>
            <a:r>
              <a:rPr b="0" lang="de-DE" sz="2400" spc="-1" strike="noStrike" u="sng">
                <a:solidFill>
                  <a:srgbClr val="000000"/>
                </a:solidFill>
                <a:uFillTx/>
                <a:latin typeface="Garamond"/>
                <a:ea typeface="DejaVu Sans"/>
              </a:rPr>
              <a:t>pondera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malo</a:t>
            </a:r>
            <a:br>
              <a:rPr sz="2400"/>
            </a:b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impediique </a:t>
            </a:r>
            <a:r>
              <a:rPr b="0" lang="de-DE" sz="2400" spc="-1" strike="noStrike" u="sng">
                <a:solidFill>
                  <a:srgbClr val="000000"/>
                </a:solidFill>
                <a:uFillTx/>
                <a:latin typeface="Garamond"/>
                <a:ea typeface="DejaVu Sans"/>
              </a:rPr>
              <a:t>oneris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pariter </a:t>
            </a:r>
            <a:r>
              <a:rPr b="0" lang="de-DE" sz="2400" spc="-1" strike="noStrike" u="sng">
                <a:solidFill>
                  <a:srgbClr val="000000"/>
                </a:solidFill>
                <a:uFillTx/>
                <a:latin typeface="Garamond"/>
                <a:ea typeface="DejaVu Sans"/>
              </a:rPr>
              <a:t>gravitate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</a:t>
            </a:r>
            <a:r>
              <a:rPr b="0" lang="de-DE" sz="2400" spc="-1" strike="noStrike" u="sng">
                <a:solidFill>
                  <a:srgbClr val="000000"/>
                </a:solidFill>
                <a:uFillTx/>
                <a:latin typeface="Garamond"/>
                <a:ea typeface="DejaVu Sans"/>
              </a:rPr>
              <a:t>mora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que</a:t>
            </a:r>
            <a:br>
              <a:rPr sz="2400"/>
            </a:b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- </a:t>
            </a:r>
            <a:r>
              <a:rPr b="1" lang="de-DE" sz="2400" spc="-1" strike="noStrike">
                <a:solidFill>
                  <a:srgbClr val="000000"/>
                </a:solidFill>
                <a:highlight>
                  <a:srgbClr val="ffff00"/>
                </a:highlight>
                <a:latin typeface="Garamond"/>
                <a:ea typeface="DejaVu Sans"/>
              </a:rPr>
              <a:t>neve meus sermo cursu sit tardior ipso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– </a:t>
            </a:r>
            <a:br>
              <a:rPr sz="2400"/>
            </a:b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praeterita est virgo: duxit sua praemia victor.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Ob sie ihn (den Apfel) holen sollte, schien die Jungfrau zu zögern: Ich zwang sie ihn aufzuheben und fügte dem aufgehobenen Apfel Gewicht hinzu und behinderte sie zugleich durch die Schwere der Last und den Aufschub – und damit meine Rede nicht länger wird als der Lauf selbst – Das Mädchen wurde überholt. Der Sieger holte sich seinen Siegpreis.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Rechteck 5"/>
          <p:cNvSpPr/>
          <p:nvPr/>
        </p:nvSpPr>
        <p:spPr>
          <a:xfrm>
            <a:off x="16560" y="628812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90" name="Textfeld 6"/>
          <p:cNvSpPr/>
          <p:nvPr/>
        </p:nvSpPr>
        <p:spPr>
          <a:xfrm>
            <a:off x="734040" y="6490800"/>
            <a:ext cx="8538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49167486-58F8-46D4-937C-3B1D25763D7C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3.3) Zeit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3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84" name="Textfeld 4"/>
          <p:cNvSpPr/>
          <p:nvPr/>
        </p:nvSpPr>
        <p:spPr>
          <a:xfrm>
            <a:off x="734040" y="6490800"/>
            <a:ext cx="8538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F8FE5F1E-3692-4A37-A2DA-ED12043E2BF4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5" name="Inhaltsplatzhalter 2"/>
          <p:cNvSpPr/>
          <p:nvPr/>
        </p:nvSpPr>
        <p:spPr>
          <a:xfrm>
            <a:off x="283320" y="1049760"/>
            <a:ext cx="851220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b) Ordnung (Reihenfolge):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1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Analepse: 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„Flashback“ auf ein zurückliegendes Ereignis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Prolepse: 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„Flashforward“ auf ein kommendes Ereignis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Effekte: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, „Foreshadowing“, „Plot-Twist“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c) Frequenz (Häufigkeit):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Repetition: 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Mehrmaliges Ereignis wird einmal erzählt </a:t>
            </a:r>
            <a:br>
              <a:rPr sz="2000"/>
            </a:b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(z.B .Morgenroutine)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1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Iteration: 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Einmaliges Ereignis wird mehrmals erzählt </a:t>
            </a:r>
            <a:br>
              <a:rPr sz="2000"/>
            </a:b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  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    (z.B. aus verschiedenen Blickwinkeln)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3.3) Zeit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7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88" name="Textfeld 4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3E73DD4C-19E7-4704-BB10-BC0BABA46B81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9" name="Inhaltsplatzhalter 2"/>
          <p:cNvSpPr/>
          <p:nvPr/>
        </p:nvSpPr>
        <p:spPr>
          <a:xfrm>
            <a:off x="283320" y="1049760"/>
            <a:ext cx="851220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Fabula: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Manipulation der Zeit in der Story: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0" name="Oval 9"/>
          <p:cNvSpPr/>
          <p:nvPr/>
        </p:nvSpPr>
        <p:spPr>
          <a:xfrm>
            <a:off x="347760" y="1727280"/>
            <a:ext cx="1529640" cy="105228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A: 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1 Monat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1" name="Oval 10"/>
          <p:cNvSpPr/>
          <p:nvPr/>
        </p:nvSpPr>
        <p:spPr>
          <a:xfrm>
            <a:off x="2628000" y="1757520"/>
            <a:ext cx="1134000" cy="102204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B: 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1 Tag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2" name="Oval 11"/>
          <p:cNvSpPr/>
          <p:nvPr/>
        </p:nvSpPr>
        <p:spPr>
          <a:xfrm>
            <a:off x="4161240" y="1757520"/>
            <a:ext cx="2513160" cy="1052280"/>
          </a:xfrm>
          <a:prstGeom prst="ellipse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C: 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5 Jahre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3" name="Oval 12"/>
          <p:cNvSpPr/>
          <p:nvPr/>
        </p:nvSpPr>
        <p:spPr>
          <a:xfrm>
            <a:off x="7162560" y="1757520"/>
            <a:ext cx="795600" cy="105228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D: 10 Min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4" name="Pfeil nach rechts 13"/>
          <p:cNvSpPr/>
          <p:nvPr/>
        </p:nvSpPr>
        <p:spPr>
          <a:xfrm>
            <a:off x="1739520" y="2115360"/>
            <a:ext cx="955080" cy="3294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95" name="Pfeil nach rechts 14"/>
          <p:cNvSpPr/>
          <p:nvPr/>
        </p:nvSpPr>
        <p:spPr>
          <a:xfrm>
            <a:off x="3592440" y="2147760"/>
            <a:ext cx="955080" cy="297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96" name="Pfeil nach rechts 15"/>
          <p:cNvSpPr/>
          <p:nvPr/>
        </p:nvSpPr>
        <p:spPr>
          <a:xfrm>
            <a:off x="6460560" y="2204280"/>
            <a:ext cx="955080" cy="297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97" name="Oval 16"/>
          <p:cNvSpPr/>
          <p:nvPr/>
        </p:nvSpPr>
        <p:spPr>
          <a:xfrm>
            <a:off x="304200" y="3876120"/>
            <a:ext cx="1219680" cy="105228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B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8" name="Oval 17"/>
          <p:cNvSpPr/>
          <p:nvPr/>
        </p:nvSpPr>
        <p:spPr>
          <a:xfrm>
            <a:off x="2054160" y="3890520"/>
            <a:ext cx="900360" cy="1052280"/>
          </a:xfrm>
          <a:prstGeom prst="ellipse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A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9" name="Oval 18"/>
          <p:cNvSpPr/>
          <p:nvPr/>
        </p:nvSpPr>
        <p:spPr>
          <a:xfrm>
            <a:off x="3747960" y="3862080"/>
            <a:ext cx="553320" cy="1052280"/>
          </a:xfrm>
          <a:prstGeom prst="ellipse">
            <a:avLst/>
          </a:prstGeom>
          <a:solidFill>
            <a:srgbClr val="ffc00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C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0" name="Oval 19"/>
          <p:cNvSpPr/>
          <p:nvPr/>
        </p:nvSpPr>
        <p:spPr>
          <a:xfrm>
            <a:off x="5338080" y="3885480"/>
            <a:ext cx="1903320" cy="105012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D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1" name="Pfeil nach rechts 20"/>
          <p:cNvSpPr/>
          <p:nvPr/>
        </p:nvSpPr>
        <p:spPr>
          <a:xfrm>
            <a:off x="1352160" y="4246200"/>
            <a:ext cx="834120" cy="32904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02" name="Pfeil nach rechts 21"/>
          <p:cNvSpPr/>
          <p:nvPr/>
        </p:nvSpPr>
        <p:spPr>
          <a:xfrm>
            <a:off x="2864520" y="4258800"/>
            <a:ext cx="900360" cy="32688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03" name="Pfeil nach rechts 22"/>
          <p:cNvSpPr/>
          <p:nvPr/>
        </p:nvSpPr>
        <p:spPr>
          <a:xfrm>
            <a:off x="4244040" y="4258440"/>
            <a:ext cx="1133280" cy="316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04" name="Oval 23"/>
          <p:cNvSpPr/>
          <p:nvPr/>
        </p:nvSpPr>
        <p:spPr>
          <a:xfrm>
            <a:off x="7575840" y="3896280"/>
            <a:ext cx="1219680" cy="1052280"/>
          </a:xfrm>
          <a:prstGeom prst="ellipse">
            <a:avLst/>
          </a:prstGeom>
          <a:solidFill>
            <a:srgbClr val="92d05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r>
              <a:rPr b="0" lang="de-DE" sz="1800" spc="-1" strike="noStrike">
                <a:solidFill>
                  <a:schemeClr val="lt1"/>
                </a:solidFill>
                <a:latin typeface="Calibri"/>
                <a:ea typeface="DejaVu Sans"/>
              </a:rPr>
              <a:t>B‘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5" name="Pfeil nach rechts 24"/>
          <p:cNvSpPr/>
          <p:nvPr/>
        </p:nvSpPr>
        <p:spPr>
          <a:xfrm>
            <a:off x="6811200" y="4269240"/>
            <a:ext cx="1133280" cy="316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06" name="Textfeld 25"/>
          <p:cNvSpPr/>
          <p:nvPr/>
        </p:nvSpPr>
        <p:spPr>
          <a:xfrm>
            <a:off x="301320" y="4986360"/>
            <a:ext cx="13028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Prolepse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7" name="Textfeld 27"/>
          <p:cNvSpPr/>
          <p:nvPr/>
        </p:nvSpPr>
        <p:spPr>
          <a:xfrm>
            <a:off x="1859760" y="4985280"/>
            <a:ext cx="120384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Raffung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8" name="Textfeld 28"/>
          <p:cNvSpPr/>
          <p:nvPr/>
        </p:nvSpPr>
        <p:spPr>
          <a:xfrm>
            <a:off x="3359880" y="4998240"/>
            <a:ext cx="1289160" cy="69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Raffung/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Ellipse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9" name="Textfeld 29"/>
          <p:cNvSpPr/>
          <p:nvPr/>
        </p:nvSpPr>
        <p:spPr>
          <a:xfrm>
            <a:off x="5514480" y="4998240"/>
            <a:ext cx="135612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Dehnung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0" name="Textfeld 30"/>
          <p:cNvSpPr/>
          <p:nvPr/>
        </p:nvSpPr>
        <p:spPr>
          <a:xfrm>
            <a:off x="7353360" y="5073120"/>
            <a:ext cx="1790640" cy="100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Iteration/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Analepse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(Plot-Twist?)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3.4) Fokalisierung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2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13" name="Textfeld 4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52F68D7D-6D2F-4B14-8010-23EA5E91622A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4" name="Inhaltsplatzhalter 2"/>
          <p:cNvSpPr/>
          <p:nvPr/>
        </p:nvSpPr>
        <p:spPr>
          <a:xfrm>
            <a:off x="283320" y="1049760"/>
            <a:ext cx="851220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Erzähler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vs. 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Paul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 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Berlin 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sah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von oben aus wie ein Flickenteppich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. 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Paul war sehr stolz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darauf, in diesem 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D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r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e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c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k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s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l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o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c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h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zu leben. Wie jeden Morgen ging Paul auf den Alexanderplatz, um sich einen Kaffee zu holen. 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Er schaute sich um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und genoss es, wie die Menschen 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an ihm vorbeizogen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. Plötzlich rempelte ihn ein Mann an, der es 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w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o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h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l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s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e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h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r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 e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i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l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i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g 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h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a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t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t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e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. 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So ein Idiot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, dachte Paul. 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Konnte er nicht aufpassen?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Doch der Mann war schon weg. 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I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n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 B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e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r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l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i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n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 s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c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h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a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u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t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 n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u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n 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m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a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l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 j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e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d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e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r 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n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u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r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 n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a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c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h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 s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i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c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h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 s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e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l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b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s</a:t>
            </a:r>
            <a:r>
              <a:rPr b="1" lang="de-DE" sz="2400" spc="-1" strike="noStrike">
                <a:solidFill>
                  <a:srgbClr val="ff0000"/>
                </a:solidFill>
                <a:latin typeface="Garamond"/>
                <a:ea typeface="DejaVu Sans"/>
              </a:rPr>
              <a:t>t</a:t>
            </a:r>
            <a:r>
              <a:rPr b="1" lang="de-DE" sz="2400" spc="-1" strike="noStrike">
                <a:solidFill>
                  <a:srgbClr val="00b050"/>
                </a:solidFill>
                <a:latin typeface="Garamond"/>
                <a:ea typeface="DejaVu Sans"/>
              </a:rPr>
              <a:t>. Paul konnte ja nicht ahnen, was ihm an diesem Tag noch alles bevorstand!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3.4) Fokalisierung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6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17" name="Textfeld 4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CD49B655-0750-4AAE-8F8C-A9F163FCAE95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8" name="Inhaltsplatzhalter 2"/>
          <p:cNvSpPr/>
          <p:nvPr/>
        </p:nvSpPr>
        <p:spPr>
          <a:xfrm>
            <a:off x="315360" y="871560"/>
            <a:ext cx="8512200" cy="55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Wesentliche Aspekte der Analyse: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Markierung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explizit (Textmarker wie “hören“, „sehen“, „fühlen“, etc.)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implizit (Spielraum für Ambiguität)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Parameter (W. Schmid): 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Perzeption („Prisma“, Filter)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Ideologie (Wissen, Haltung)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Raum (örtliche Perspektive)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Zeit (erzählendes vs. erlebendes Ich)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Sprache (Artikulationsvermögen, Wortwahl)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Grade der Rede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Direkte Figurenrede („Was soll das?“, sagte/dachte er)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Erlebte Rede (Was sollte das?)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Indirekte Wiedergabe (Er fragte sich, was das solle)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Zusammenfassender Bericht (Er wunderte sich über diese Aktion)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3.4) Fokalisierung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0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21" name="Textfeld 4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8CAC3B07-D082-444E-9FB0-6C2375D6FB6B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2" name="Inhaltsplatzhalter 2"/>
          <p:cNvSpPr/>
          <p:nvPr/>
        </p:nvSpPr>
        <p:spPr>
          <a:xfrm>
            <a:off x="315360" y="871560"/>
            <a:ext cx="8512200" cy="55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Wesentliche Aspekte der Analyse: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Markierung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explizit (Textmarker wie “hören“, „sehen“, „fühlen“, etc.)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implizit (Spielraum für Ambiguität)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Parameter (W. Schmid): 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Perzeption („Prisma“, Filter)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Ideologie (Wissen, Haltung)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Raum (örtliche Perspektive)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Zeit (erzählendes vs. erlebendes Ich)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Sprache (Artikulationsvermögen, Wortwahl)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Grade der Rede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Direkte Figurenrede („Was soll das?“, sagte/dachte er)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Erlebte Rede (Was sollte das?)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Indirekte Wiedergabe (Er fragte sich, was das solle)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Zusammenfassender Bericht (Er wunderte sich über diese Aktion)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3" name="Textfeld 6"/>
          <p:cNvSpPr/>
          <p:nvPr/>
        </p:nvSpPr>
        <p:spPr>
          <a:xfrm>
            <a:off x="5220000" y="1260000"/>
            <a:ext cx="4365360" cy="22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Möglichkeiten für: 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"/>
            </a:pP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Ambiguität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"/>
            </a:pP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Dramatische Ironie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"/>
            </a:pP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Manipulation der Fabula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85840" indent="-285840">
              <a:lnSpc>
                <a:spcPct val="100000"/>
              </a:lnSpc>
              <a:buClr>
                <a:srgbClr val="000000"/>
              </a:buClr>
              <a:buFont typeface="Wingdings" charset="2"/>
              <a:buChar char=""/>
            </a:pP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Plot-Twists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4" name="Gewitterblitz 7"/>
          <p:cNvSpPr/>
          <p:nvPr/>
        </p:nvSpPr>
        <p:spPr>
          <a:xfrm>
            <a:off x="7853040" y="1565640"/>
            <a:ext cx="797760" cy="1174320"/>
          </a:xfrm>
          <a:prstGeom prst="lightningBolt">
            <a:avLst/>
          </a:prstGeom>
          <a:solidFill>
            <a:srgbClr val="000000"/>
          </a:solidFill>
          <a:ln>
            <a:solidFill>
              <a:srgbClr val="00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3.5) Figuren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6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27" name="Textfeld 4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15262A88-22C3-4BD6-8D52-1857DC224671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8" name="Inhaltsplatzhalter 2"/>
          <p:cNvSpPr/>
          <p:nvPr/>
        </p:nvSpPr>
        <p:spPr>
          <a:xfrm>
            <a:off x="315360" y="1013040"/>
            <a:ext cx="8512200" cy="55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Aktanten-Modell nach Greimas: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 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Erklärung: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 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Ein </a:t>
            </a:r>
            <a:r>
              <a:rPr b="0" i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Sender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(auch Abstrakt: Prophezeiung etc.) beauftragt das </a:t>
            </a:r>
            <a:r>
              <a:rPr b="0" i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Subjekt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, ein </a:t>
            </a:r>
            <a:r>
              <a:rPr b="0" i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Objekt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(ein Ding oder eine Person) zu erlangen, welches am Ende einem </a:t>
            </a:r>
            <a:r>
              <a:rPr b="0" i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Empfänger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(eine Person oder ein Ort) übergeben werden muss. Auf dem Weg dieser </a:t>
            </a:r>
            <a:r>
              <a:rPr b="0" i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Queste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gibt es </a:t>
            </a:r>
            <a:r>
              <a:rPr b="0" i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Helfer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und </a:t>
            </a:r>
            <a:r>
              <a:rPr b="0" i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Gegner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.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9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229" name="Picture 2" descr="SEMIOTIK = ??? 07 A.J. Greimas"/>
          <p:cNvPicPr/>
          <p:nvPr/>
        </p:nvPicPr>
        <p:blipFill>
          <a:blip r:embed="rId1"/>
          <a:stretch/>
        </p:blipFill>
        <p:spPr>
          <a:xfrm>
            <a:off x="1427760" y="1362240"/>
            <a:ext cx="5895000" cy="2455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3.5) Figuren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1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32" name="Textfeld 4"/>
          <p:cNvSpPr/>
          <p:nvPr/>
        </p:nvSpPr>
        <p:spPr>
          <a:xfrm>
            <a:off x="734040" y="6490800"/>
            <a:ext cx="8538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CC87CD6F-04AE-42D1-983F-501797EEF6C0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3" name="Inhaltsplatzhalter 2"/>
          <p:cNvSpPr/>
          <p:nvPr/>
        </p:nvSpPr>
        <p:spPr>
          <a:xfrm>
            <a:off x="315360" y="1252080"/>
            <a:ext cx="8512200" cy="55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Beispiel „Herr der Ringe“: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Sender: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Gandalf / der hohe Rat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Subjekt: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Frodo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Objekt: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der Eine Ring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Empfänger: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Schicksalsberg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Helfer: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Sam, Gemeinschaft des Rings, Adler, </a:t>
            </a:r>
            <a:r>
              <a:rPr b="1" lang="de-DE" sz="2400" spc="-1" strike="noStrike">
                <a:solidFill>
                  <a:srgbClr val="000000"/>
                </a:solidFill>
                <a:highlight>
                  <a:srgbClr val="ffff00"/>
                </a:highlight>
                <a:latin typeface="Garamond"/>
                <a:ea typeface="DejaVu Sans"/>
              </a:rPr>
              <a:t>Gollum (!)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Gegner: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Sauron, Riesenspinne, </a:t>
            </a:r>
            <a:r>
              <a:rPr b="1" lang="de-DE" sz="2400" spc="-1" strike="noStrike">
                <a:solidFill>
                  <a:srgbClr val="000000"/>
                </a:solidFill>
                <a:highlight>
                  <a:srgbClr val="ffff00"/>
                </a:highlight>
                <a:latin typeface="Garamond"/>
                <a:ea typeface="DejaVu Sans"/>
              </a:rPr>
              <a:t>Saruman (!)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, </a:t>
            </a:r>
            <a:r>
              <a:rPr b="1" lang="de-DE" sz="2400" spc="-1" strike="noStrike">
                <a:solidFill>
                  <a:srgbClr val="000000"/>
                </a:solidFill>
                <a:highlight>
                  <a:srgbClr val="ffff00"/>
                </a:highlight>
                <a:latin typeface="Garamond"/>
                <a:ea typeface="DejaVu Sans"/>
              </a:rPr>
              <a:t>Gollum (!)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(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Distraktoren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: Tom Bombadil, ...)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9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3.5) Figuren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5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36" name="Textfeld 4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D7080F4C-B2AF-4DE7-BBAF-A4A503A7BB0A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7" name="Inhaltsplatzhalter 2"/>
          <p:cNvSpPr/>
          <p:nvPr/>
        </p:nvSpPr>
        <p:spPr>
          <a:xfrm>
            <a:off x="315360" y="1098000"/>
            <a:ext cx="8512200" cy="55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Figuren-“Typen“ 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(urspr. Märchenforschung):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6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„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Comic Relief“ (Erheiterung bei ernsten Themen)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„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Side-Kick“ (Iolaos bei Herakles; Robin bei Batman)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„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Flat Characters“ (Stereotype; Einseitige Charakterisierung):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Böse Hexe / Gute Fee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Hitzköpfiger Soldat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Schlauer Sklave / Dummer Herr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...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„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Round Characters“ (vereinigen verschiedene Eigenschaften)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Odysseus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Gollum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Jamie Lannister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685800" indent="-2286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...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endParaRPr b="0" lang="de-DE" sz="1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9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highlight>
                  <a:srgbClr val="ffff00"/>
                </a:highlight>
                <a:latin typeface="Garamond"/>
              </a:rPr>
              <a:t>Hinweise für die narratologische Textanalyse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9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40" name="Textfeld 4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5F6347D8-608C-42C7-AEFC-C5D7C738D526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1" name="Inhaltsplatzhalter 2"/>
          <p:cNvSpPr/>
          <p:nvPr/>
        </p:nvSpPr>
        <p:spPr>
          <a:xfrm>
            <a:off x="470160" y="970200"/>
            <a:ext cx="8512200" cy="55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Leitfrage: Wie beeinflusst (widerspricht/unterstützt) die Darstellung (Story) die Handlung (Fabula)?  </a:t>
            </a:r>
            <a:r>
              <a:rPr b="0" lang="de-DE" sz="1800" spc="-1" strike="noStrike">
                <a:solidFill>
                  <a:srgbClr val="000000"/>
                </a:solidFill>
                <a:latin typeface="Wingdings"/>
                <a:ea typeface="DejaVu Sans"/>
              </a:rPr>
              <a:t>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 Stichwort: „Leserlenkung“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Zunächst: Erzählebenen markieren und Erzählertypen kategorisieren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Dann: Größere und kleinere Erzähleinheiten bzw. -sequenzen festlegen</a:t>
            </a:r>
            <a:br>
              <a:rPr sz="1800"/>
            </a:br>
            <a:r>
              <a:rPr b="0" lang="de-DE" sz="1800" spc="-1" strike="noStrike">
                <a:solidFill>
                  <a:srgbClr val="000000"/>
                </a:solidFill>
                <a:latin typeface="Wingdings"/>
                <a:ea typeface="DejaVu Sans"/>
              </a:rPr>
              <a:t>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 Stichwort: Sanduhrprinzip!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Textstelle mehrfach lesen, dabei jeweils eine Kategorie/Aspekt fokussieren (Zeit; davon: Rhythmus; Fokalisierung)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Beobachten, wo Kategorien sich gegenseitig beeinflussen/überlappen</a:t>
            </a:r>
            <a:br>
              <a:rPr sz="1800"/>
            </a:b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(z.B. Wie bedingen sich Raum und Fokalisierung?)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Metanarratologische bzw. metafiktionale Kommentare erkennen</a:t>
            </a:r>
            <a:br>
              <a:rPr sz="1800"/>
            </a:b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(Leitfrage: Wie </a:t>
            </a:r>
            <a:r>
              <a:rPr b="0" i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bewusst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 „spielt“ der Erzähler mit seiner Erzählung?)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Kulturelle bzw. historische Besonderheiten beachten</a:t>
            </a:r>
            <a:br>
              <a:rPr sz="1800"/>
            </a:b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(z.B. Mittagszeit = „Geisterstunde der Antike“; Zypressen, ...)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499"/>
              </a:spcBef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PlaceHolder 1"/>
          <p:cNvSpPr>
            <a:spLocks noGrp="1"/>
          </p:cNvSpPr>
          <p:nvPr>
            <p:ph type="title"/>
          </p:nvPr>
        </p:nvSpPr>
        <p:spPr>
          <a:xfrm>
            <a:off x="617040" y="13284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Literaturhinweise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3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244" name="Textfeld 4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63782422-A88C-481A-B745-222B65ECF675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5" name="Inhaltsplatzhalter 2"/>
          <p:cNvSpPr/>
          <p:nvPr/>
        </p:nvSpPr>
        <p:spPr>
          <a:xfrm>
            <a:off x="180000" y="742680"/>
            <a:ext cx="8890200" cy="5546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en-US" sz="1600" spc="-1" strike="noStrike">
                <a:solidFill>
                  <a:srgbClr val="000000"/>
                </a:solidFill>
                <a:latin typeface="Garamond"/>
                <a:ea typeface="DejaVu Sans"/>
              </a:rPr>
              <a:t>Handbücher zur Narratologie</a:t>
            </a:r>
            <a:r>
              <a:rPr b="1" lang="en-US" sz="1600" spc="-1" strike="noStrike" cap="small">
                <a:solidFill>
                  <a:srgbClr val="000000"/>
                </a:solidFill>
                <a:latin typeface="Garamond"/>
                <a:ea typeface="DejaVu Sans"/>
              </a:rPr>
              <a:t>:</a:t>
            </a:r>
            <a:endParaRPr b="0" lang="de-DE" sz="16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1500" spc="-1" strike="noStrike" cap="small">
                <a:solidFill>
                  <a:srgbClr val="000000"/>
                </a:solidFill>
                <a:latin typeface="Garamond"/>
                <a:ea typeface="DejaVu Sans"/>
              </a:rPr>
              <a:t>Bal</a:t>
            </a:r>
            <a:r>
              <a:rPr b="0" lang="en-US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, Mieke (2017): Narratology. Introduction to the Theory of Narrative (4th edition). </a:t>
            </a:r>
            <a:r>
              <a:rPr b="0" lang="de-DE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Toronto et al..</a:t>
            </a:r>
            <a:endParaRPr b="0" lang="de-DE" sz="15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500" spc="-1" strike="noStrike" cap="small">
                <a:solidFill>
                  <a:srgbClr val="000000"/>
                </a:solidFill>
                <a:latin typeface="Garamond"/>
                <a:ea typeface="DejaVu Sans"/>
              </a:rPr>
              <a:t>Fludernik</a:t>
            </a:r>
            <a:r>
              <a:rPr b="0" lang="de-DE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, Monika (2008): Erzähltheorie. Eine Einführung. </a:t>
            </a:r>
            <a:r>
              <a:rPr b="0" lang="en-US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Darmstadt.</a:t>
            </a:r>
            <a:endParaRPr b="0" lang="de-DE" sz="15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500" spc="-1" strike="noStrike" cap="small">
                <a:solidFill>
                  <a:srgbClr val="000000"/>
                </a:solidFill>
                <a:latin typeface="Garamond"/>
                <a:ea typeface="DejaVu Sans"/>
              </a:rPr>
              <a:t>Lahn</a:t>
            </a:r>
            <a:r>
              <a:rPr b="0" lang="de-DE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, Silke / </a:t>
            </a:r>
            <a:r>
              <a:rPr b="0" lang="de-DE" sz="1500" spc="-1" strike="noStrike" cap="small">
                <a:solidFill>
                  <a:srgbClr val="000000"/>
                </a:solidFill>
                <a:latin typeface="Garamond"/>
                <a:ea typeface="DejaVu Sans"/>
              </a:rPr>
              <a:t>Meister</a:t>
            </a:r>
            <a:r>
              <a:rPr b="0" lang="de-DE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, Jan (2013): Einführung in die Erzähltextanalyse (2. Aufl.). Stuttgart / Weimar.</a:t>
            </a:r>
            <a:endParaRPr b="0" lang="de-DE" sz="15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500" spc="-1" strike="noStrike" cap="small">
                <a:solidFill>
                  <a:srgbClr val="000000"/>
                </a:solidFill>
                <a:latin typeface="Garamond"/>
                <a:ea typeface="DejaVu Sans"/>
              </a:rPr>
              <a:t>Martínez</a:t>
            </a:r>
            <a:r>
              <a:rPr b="0" lang="de-DE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, Matías / </a:t>
            </a:r>
            <a:r>
              <a:rPr b="0" lang="de-DE" sz="1500" spc="-1" strike="noStrike" cap="small">
                <a:solidFill>
                  <a:srgbClr val="000000"/>
                </a:solidFill>
                <a:latin typeface="Garamond"/>
                <a:ea typeface="DejaVu Sans"/>
              </a:rPr>
              <a:t>Scheffel</a:t>
            </a:r>
            <a:r>
              <a:rPr b="0" lang="de-DE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, Michael (2016): Einführung in die Erzähltheorie (10. Aufl.). München.</a:t>
            </a:r>
            <a:endParaRPr b="0" lang="de-DE" sz="15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500" spc="-1" strike="noStrike" cap="small">
                <a:solidFill>
                  <a:srgbClr val="000000"/>
                </a:solidFill>
                <a:latin typeface="Garamond"/>
                <a:ea typeface="DejaVu Sans"/>
              </a:rPr>
              <a:t>Schmid</a:t>
            </a:r>
            <a:r>
              <a:rPr b="0" lang="de-DE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, Wolf (2014): Elemente der Narratologie (3. Aufl.). Berlin / Boston.</a:t>
            </a:r>
            <a:endParaRPr b="0" lang="de-DE" sz="15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500" spc="-1" strike="noStrike" cap="small">
                <a:solidFill>
                  <a:srgbClr val="000000"/>
                </a:solidFill>
                <a:latin typeface="Garamond"/>
                <a:ea typeface="DejaVu Sans"/>
              </a:rPr>
              <a:t>Wenzel</a:t>
            </a:r>
            <a:r>
              <a:rPr b="0" lang="de-DE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, Peter (Hrsg.) (2004): Einführung in die Erzähltextanalyse. Kategorien, Modelle, Probleme, Trier.</a:t>
            </a:r>
            <a:endParaRPr b="0" lang="de-DE" sz="1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5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1600" spc="-1" strike="noStrike">
                <a:solidFill>
                  <a:srgbClr val="000000"/>
                </a:solidFill>
                <a:latin typeface="Garamond"/>
                <a:ea typeface="DejaVu Sans"/>
              </a:rPr>
              <a:t>Mit Bezug zur Altphilologie:</a:t>
            </a:r>
            <a:r>
              <a:rPr b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 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1500" spc="-1" strike="noStrike" cap="small">
                <a:solidFill>
                  <a:srgbClr val="000000"/>
                </a:solidFill>
                <a:latin typeface="Garamond"/>
                <a:ea typeface="DejaVu Sans"/>
              </a:rPr>
              <a:t>Grethlein</a:t>
            </a:r>
            <a:r>
              <a:rPr b="0" lang="en-US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, Jonas / </a:t>
            </a:r>
            <a:r>
              <a:rPr b="0" lang="en-US" sz="1500" spc="-1" strike="noStrike" cap="small">
                <a:solidFill>
                  <a:srgbClr val="000000"/>
                </a:solidFill>
                <a:latin typeface="Garamond"/>
                <a:ea typeface="DejaVu Sans"/>
              </a:rPr>
              <a:t>Rengakos</a:t>
            </a:r>
            <a:r>
              <a:rPr b="0" lang="en-US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, Antonios (2009): Narratology and Interpretation. The Content of Narrative Form in Ancient Literature. Berlin / New York.</a:t>
            </a:r>
            <a:endParaRPr b="0" lang="de-DE" sz="15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1500" spc="-1" strike="noStrike" cap="small">
                <a:solidFill>
                  <a:srgbClr val="000000"/>
                </a:solidFill>
                <a:latin typeface="Garamond"/>
                <a:ea typeface="DejaVu Sans"/>
              </a:rPr>
              <a:t>Jong</a:t>
            </a:r>
            <a:r>
              <a:rPr b="0" lang="en-US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, Irene de (2001): A Narratological Commentary on the Odyssey, Cambridge.</a:t>
            </a:r>
            <a:endParaRPr b="0" lang="de-DE" sz="15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US" sz="1500" spc="-1" strike="noStrike" cap="small">
                <a:solidFill>
                  <a:srgbClr val="000000"/>
                </a:solidFill>
                <a:latin typeface="Garamond"/>
                <a:ea typeface="DejaVu Sans"/>
              </a:rPr>
              <a:t>Diess</a:t>
            </a:r>
            <a:r>
              <a:rPr b="0" lang="en-US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.: (2014): Narratology and Classics. A Practical Guide. Oxford</a:t>
            </a:r>
            <a:r>
              <a:rPr b="0" lang="de-DE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.</a:t>
            </a:r>
            <a:endParaRPr b="0" lang="de-DE" sz="15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500" spc="-1" strike="noStrike" cap="small">
                <a:solidFill>
                  <a:srgbClr val="000000"/>
                </a:solidFill>
                <a:latin typeface="Garamond"/>
                <a:ea typeface="DejaVu Sans"/>
              </a:rPr>
              <a:t>Schmitz</a:t>
            </a:r>
            <a:r>
              <a:rPr b="0" lang="de-DE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, Thomas (2015): Moderne Literaturtheorie und antike Texte. Eine Einführung. Darmstadt.</a:t>
            </a:r>
            <a:endParaRPr b="0" lang="de-DE" sz="15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425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500" spc="-1" strike="noStrike" cap="small">
                <a:solidFill>
                  <a:srgbClr val="000000"/>
                </a:solidFill>
                <a:latin typeface="Garamond"/>
                <a:ea typeface="DejaVu Sans"/>
              </a:rPr>
              <a:t>Wagner, </a:t>
            </a:r>
            <a:r>
              <a:rPr b="0" lang="de-DE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Julian (2020): Narratologisches ‚Close Reading‘ als Hilfsmittel für die Interpretation im Latein-unterricht am Beispiel von Ovids Metamorphosen, in: </a:t>
            </a:r>
            <a:r>
              <a:rPr b="0" lang="de-DE" sz="1500" spc="-1" strike="noStrike" cap="small">
                <a:solidFill>
                  <a:srgbClr val="000000"/>
                </a:solidFill>
                <a:latin typeface="Garamond"/>
                <a:ea typeface="DejaVu Sans"/>
              </a:rPr>
              <a:t>Polleichtner, </a:t>
            </a:r>
            <a:r>
              <a:rPr b="0" lang="de-DE" sz="1500" spc="-1" strike="noStrike">
                <a:solidFill>
                  <a:srgbClr val="000000"/>
                </a:solidFill>
                <a:latin typeface="Garamond"/>
                <a:ea typeface="DejaVu Sans"/>
              </a:rPr>
              <a:t>Wolfgang (Hrsg.): Ovids Metamorphosen zwischen Literaturtheorie und Literaturdidaktik, Speyer.</a:t>
            </a:r>
            <a:endParaRPr b="0" lang="de-DE" sz="15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4572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399240" y="280800"/>
            <a:ext cx="7700400" cy="36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Gliederung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Rectangle 9"/>
          <p:cNvSpPr/>
          <p:nvPr/>
        </p:nvSpPr>
        <p:spPr>
          <a:xfrm>
            <a:off x="296280" y="857160"/>
            <a:ext cx="874404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Einstieg: „Meta-Narratologie“ – Nachdenken über Erzählen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de-DE" sz="10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Was ist Narratologie?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Narratologie als wissenschaftliche Disziplin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Der „narrative turn“ der Geisteswissenschaften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„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Narratology and Classics“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36036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endParaRPr b="0" lang="de-DE" sz="10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Kategorien und Modelle der Narratologie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Erzähler und Erzählebenen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Raum 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Zeit 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Fokalisierung (Perspektive)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Figuren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36036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endParaRPr b="0" lang="de-DE" sz="10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Literatur (Auswahl)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3" name="Rechteck 6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94" name="Textfeld 7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CA0AAF08-CBE4-4339-BD83-3E56D1AF282B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Abgerundetes Rechteck 2"/>
          <p:cNvSpPr/>
          <p:nvPr/>
        </p:nvSpPr>
        <p:spPr>
          <a:xfrm>
            <a:off x="231840" y="528120"/>
            <a:ext cx="8550720" cy="6026760"/>
          </a:xfrm>
          <a:prstGeom prst="roundRect">
            <a:avLst>
              <a:gd name="adj" fmla="val 16667"/>
            </a:avLst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r>
              <a:rPr b="1" lang="de-DE" sz="3600" spc="-1" strike="noStrike">
                <a:solidFill>
                  <a:srgbClr val="ffffff"/>
                </a:solidFill>
                <a:latin typeface="Garamond"/>
                <a:ea typeface="DejaVu Sans"/>
              </a:rPr>
              <a:t>Vielen Dank für Ihre Aufmerksamkeit!</a:t>
            </a:r>
            <a:endParaRPr b="0" lang="de-DE" sz="36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DE" sz="2000" spc="-1" strike="noStrike">
                <a:solidFill>
                  <a:srgbClr val="ffffff"/>
                </a:solidFill>
                <a:latin typeface="Garamond"/>
                <a:ea typeface="DejaVu Sans"/>
              </a:rPr>
              <a:t>Julian Wagner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Garamond"/>
                <a:ea typeface="DejaVu Sans"/>
              </a:rPr>
              <a:t>Kolping Bildungswerk Fellbach (L / G / Gr / Gk)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Garamond"/>
                <a:ea typeface="DejaVu Sans"/>
              </a:rPr>
              <a:t>Philologisches Seminar Tübingen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Garamond"/>
                <a:ea typeface="DejaVu Sans"/>
              </a:rPr>
              <a:t>Tübingen Working Group </a:t>
            </a:r>
            <a:r>
              <a:rPr b="0" i="1" lang="de-DE" sz="2000" spc="-1" strike="noStrike">
                <a:solidFill>
                  <a:srgbClr val="ffffff"/>
                </a:solidFill>
                <a:latin typeface="Garamond"/>
                <a:ea typeface="DejaVu Sans"/>
              </a:rPr>
              <a:t>Narrative Dynamics in Latin Literature</a:t>
            </a:r>
            <a:r>
              <a:rPr b="0" lang="de-DE" sz="2000" spc="-1" strike="noStrike">
                <a:solidFill>
                  <a:srgbClr val="ffffff"/>
                </a:solidFill>
                <a:latin typeface="Garamond"/>
                <a:ea typeface="DejaVu Sans"/>
              </a:rPr>
              <a:t>, </a:t>
            </a:r>
            <a:br>
              <a:rPr sz="2000"/>
            </a:br>
            <a:r>
              <a:rPr b="0" lang="de-DE" sz="2000" spc="-1" strike="noStrike">
                <a:solidFill>
                  <a:srgbClr val="ffffff"/>
                </a:solidFill>
                <a:latin typeface="Garamond"/>
                <a:ea typeface="DejaVu Sans"/>
              </a:rPr>
              <a:t>Lehrstuhl: Prof. Dr. Robert Kirstein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de-DE" sz="2000" spc="-1" strike="noStrike">
                <a:solidFill>
                  <a:srgbClr val="ffffff"/>
                </a:solidFill>
                <a:latin typeface="Garamond"/>
                <a:ea typeface="DejaVu Sans"/>
              </a:rPr>
              <a:t>Promotionsprojekt: </a:t>
            </a:r>
            <a:br>
              <a:rPr sz="2000"/>
            </a:br>
            <a:r>
              <a:rPr b="0" lang="de-DE" sz="2000" spc="-1" strike="noStrike">
                <a:solidFill>
                  <a:srgbClr val="ffffff"/>
                </a:solidFill>
                <a:latin typeface="Garamond"/>
                <a:ea typeface="DejaVu Sans"/>
              </a:rPr>
              <a:t>„Orphic Voice(s) – A Narratological Commentary on Ovid, </a:t>
            </a:r>
            <a:r>
              <a:rPr b="0" i="1" lang="de-DE" sz="2000" spc="-1" strike="noStrike">
                <a:solidFill>
                  <a:srgbClr val="ffffff"/>
                </a:solidFill>
                <a:latin typeface="Garamond"/>
                <a:ea typeface="DejaVu Sans"/>
              </a:rPr>
              <a:t>Metamorphoses</a:t>
            </a:r>
            <a:r>
              <a:rPr b="0" lang="de-DE" sz="2000" spc="-1" strike="noStrike">
                <a:solidFill>
                  <a:srgbClr val="ffffff"/>
                </a:solidFill>
                <a:latin typeface="Garamond"/>
                <a:ea typeface="DejaVu Sans"/>
              </a:rPr>
              <a:t> 10“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de-DE" sz="2000" spc="-1" strike="noStrike">
                <a:solidFill>
                  <a:srgbClr val="ffffff"/>
                </a:solidFill>
                <a:latin typeface="Garamond"/>
                <a:ea typeface="DejaVu Sans"/>
              </a:rPr>
              <a:t>e-Mail: julian.wagner@uni-tuebingen.de 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399240" y="280800"/>
            <a:ext cx="7700400" cy="36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Gliederung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Rectangle 9"/>
          <p:cNvSpPr/>
          <p:nvPr/>
        </p:nvSpPr>
        <p:spPr>
          <a:xfrm>
            <a:off x="296280" y="857160"/>
            <a:ext cx="874404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Einstieg: „Meta-Narratologie“ – Nachdenken über Erzählen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de-DE" sz="10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1" lang="de-DE" sz="2400" spc="-1" strike="noStrike">
                <a:solidFill>
                  <a:srgbClr val="000000"/>
                </a:solidFill>
                <a:highlight>
                  <a:srgbClr val="ffff00"/>
                </a:highlight>
                <a:latin typeface="Garamond"/>
                <a:ea typeface="DejaVu Sans"/>
              </a:rPr>
              <a:t>Was ist Narratologie?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Narratologie als wissenschaftliche Disziplin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Der „narrative turn“ der Geisteswissenschaften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„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Narratology and Classics“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36036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endParaRPr b="0" lang="de-DE" sz="10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Kategorien und Modelle der Narratologie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Erzähler und Erzählebenen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Raum 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Zeit 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Fokalisierung (Perspektive)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Figuren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36036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endParaRPr b="0" lang="de-DE" sz="10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Literatur (Auswahl)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Rechteck 4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98" name="Textfeld 5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A51A3686-796B-49F4-874C-63AE62DCAE91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2.1) Narratologie als wissenschaftliche Disziplin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0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01" name="Textfeld 4"/>
          <p:cNvSpPr/>
          <p:nvPr/>
        </p:nvSpPr>
        <p:spPr>
          <a:xfrm>
            <a:off x="734040" y="6490800"/>
            <a:ext cx="8538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2DB8F4A2-B16D-436D-A8A4-D49A76BD0F5B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2" name="Inhaltsplatzhalter 2"/>
          <p:cNvSpPr/>
          <p:nvPr/>
        </p:nvSpPr>
        <p:spPr>
          <a:xfrm>
            <a:off x="296280" y="1101240"/>
            <a:ext cx="867960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Antike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: Theorien über das Erzählen und die Struktur literarischer Texte:  Platon, Aristoteles, Horaz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i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Programmatisches</a:t>
            </a: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Spiel mit der Erzählung: </a:t>
            </a:r>
            <a:br>
              <a:rPr sz="2400"/>
            </a:b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Kallimachos, Apollonios v. Rhodos, Ovid, ...  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"/>
              <a:tabLst>
                <a:tab algn="l" pos="0"/>
              </a:tabLst>
            </a:pPr>
            <a:r>
              <a:rPr b="1" lang="de-DE" sz="2400" spc="-1" strike="noStrike" u="sng">
                <a:solidFill>
                  <a:srgbClr val="000000"/>
                </a:solidFill>
                <a:uFillTx/>
                <a:latin typeface="Garamond"/>
                <a:ea typeface="DejaVu Sans"/>
              </a:rPr>
              <a:t>Erzähltext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analyse als Teil philologischer Arbeit seit der Antike!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Moderne Narratologie (Erzähltheorie):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1960er-Jahre: Französischer Strukturalismus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Vorläufer: Russischer Formalismus der 1920er-40er-Jahre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(Analyse slawischer Märchen: Rekurrierende Motive, Erzählbausteine)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Wingdings"/>
                <a:ea typeface="DejaVu Sans"/>
              </a:rPr>
              <a:t>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Nicht: „Was wird erzählt?“, sondern: „</a:t>
            </a:r>
            <a:r>
              <a:rPr b="1" lang="de-DE" sz="2400" spc="-1" strike="noStrike" u="sng">
                <a:solidFill>
                  <a:srgbClr val="000000"/>
                </a:solidFill>
                <a:uFillTx/>
                <a:latin typeface="Garamond"/>
                <a:ea typeface="DejaVu Sans"/>
              </a:rPr>
              <a:t>Wie</a:t>
            </a: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 wird erzählt?“ 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2.2) Der “narrative turn“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05" name="Textfeld 4"/>
          <p:cNvSpPr/>
          <p:nvPr/>
        </p:nvSpPr>
        <p:spPr>
          <a:xfrm>
            <a:off x="734040" y="6490800"/>
            <a:ext cx="8538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DA41407B-F123-4BC4-998E-7DD56E3016D8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Inhaltsplatzhalter 2"/>
          <p:cNvSpPr/>
          <p:nvPr/>
        </p:nvSpPr>
        <p:spPr>
          <a:xfrm>
            <a:off x="296280" y="1101240"/>
            <a:ext cx="867960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8600"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(S. Heinen: </a:t>
            </a:r>
            <a:r>
              <a:rPr b="0" lang="de-DE" sz="1800" spc="-1" strike="noStrike" u="sng">
                <a:solidFill>
                  <a:srgbClr val="0563c1"/>
                </a:solidFill>
                <a:uFillTx/>
                <a:latin typeface="Garamond"/>
                <a:ea typeface="DejaVu Sans"/>
                <a:hlinkClick r:id="rId1"/>
              </a:rPr>
              <a:t>http://www.jltonline.de/index.php/reviews/article/view/22/172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, 25.1.21)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de-DE" sz="2200" spc="-1" strike="noStrike">
                <a:solidFill>
                  <a:srgbClr val="000000"/>
                </a:solidFill>
                <a:latin typeface="Garamond"/>
                <a:ea typeface="DejaVu Sans"/>
              </a:rPr>
              <a:t> 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"/>
              <a:tabLst>
                <a:tab algn="l" pos="0"/>
              </a:tabLst>
            </a:pPr>
            <a:r>
              <a:rPr b="0" lang="de-DE" sz="2200" spc="-1" strike="noStrike">
                <a:solidFill>
                  <a:srgbClr val="000000"/>
                </a:solidFill>
                <a:latin typeface="Garamond"/>
                <a:ea typeface="DejaVu Sans"/>
              </a:rPr>
              <a:t>Narratologie des Films, des Bildes, faktualer Texte oder Alltagserzählungen, feministische Narratologie, kognitive Narratologie, ... 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7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Wingdings" charset="2"/>
              <a:buChar char=""/>
              <a:tabLst>
                <a:tab algn="l" pos="0"/>
              </a:tabLst>
            </a:pPr>
            <a:r>
              <a:rPr b="0" lang="de-DE" sz="2200" spc="-1" strike="noStrike">
                <a:solidFill>
                  <a:srgbClr val="000000"/>
                </a:solidFill>
                <a:latin typeface="Garamond"/>
                <a:ea typeface="DejaVu Sans"/>
              </a:rPr>
              <a:t>Erzählen als anthropologische Konstante!</a:t>
            </a:r>
            <a:endParaRPr b="0" lang="de-DE" sz="22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2.3) „Narratology and Classics“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09" name="Textfeld 4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D271EBE2-3137-462E-A12C-8A9D674F9A20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0" name="Inhaltsplatzhalter 2"/>
          <p:cNvSpPr/>
          <p:nvPr/>
        </p:nvSpPr>
        <p:spPr>
          <a:xfrm>
            <a:off x="283320" y="907920"/>
            <a:ext cx="851220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Anwendung in der philologischen Forschung: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Weniger Fokus auf biographische, kultische, historische Bezüge</a:t>
            </a:r>
            <a:br>
              <a:rPr sz="1800"/>
            </a:b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(die oft nur sporadisch oder hypothetisch erfasst werden können), sondern vermehrt Analyse des </a:t>
            </a:r>
            <a:r>
              <a:rPr b="0" i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Textes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 selbst.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Trennung zwischen (historischem) Autor und Erzähler-</a:t>
            </a:r>
            <a:r>
              <a:rPr b="0" i="1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persona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.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Erzählen als „diachrone Konstante“ und somit narratologische Analyse als interdisziplinäre Brücke von Alt- und Neuphilologie.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3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Anwendung in der Schule durch Aktualitätsbezug: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“</a:t>
            </a: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Erzählboom“ im Alltag der SuS: Netflix-Serien, Computerspiele, postmoderne Literatur: „Was macht eine gute Erzählung gut?“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Fächerübergeifender Einsatz z.B.: Deutsch-/Englisch-/...-Unterricht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de-DE" sz="1800" spc="-1" strike="noStrike">
                <a:solidFill>
                  <a:srgbClr val="000000"/>
                </a:solidFill>
                <a:latin typeface="Garamond"/>
                <a:ea typeface="DejaVu Sans"/>
              </a:rPr>
              <a:t>Kreatives Schreiben als didaktische Methode.</a:t>
            </a:r>
            <a:endParaRPr b="0" lang="de-DE" sz="18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399240" y="280800"/>
            <a:ext cx="7700400" cy="368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Gliederung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Rectangle 9"/>
          <p:cNvSpPr/>
          <p:nvPr/>
        </p:nvSpPr>
        <p:spPr>
          <a:xfrm>
            <a:off x="296280" y="857160"/>
            <a:ext cx="874404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Einstieg: „Meta-Narratologie“ – Nachdenken über Erzählen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b="0" lang="de-DE" sz="10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Was ist Narratologie?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Narratologie als wissenschaftliche Disziplin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Der „narrative turn“ der Geisteswissenschaften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„</a:t>
            </a: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Narratology and Classics“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36036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endParaRPr b="0" lang="de-DE" sz="10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highlight>
                  <a:srgbClr val="ffff00"/>
                </a:highlight>
                <a:latin typeface="Garamond"/>
                <a:ea typeface="DejaVu Sans"/>
              </a:rPr>
              <a:t>Kategorien und Modelle der Narratologie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Erzähler und Erzählebenen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Raum 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Zeit 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Fokalisierung (Perspektive)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lvl="1" marL="817560" indent="-4572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0" lang="de-DE" sz="2000" spc="-1" strike="noStrike">
                <a:solidFill>
                  <a:srgbClr val="000000"/>
                </a:solidFill>
                <a:latin typeface="Garamond"/>
                <a:ea typeface="DejaVu Sans"/>
              </a:rPr>
              <a:t>Figuren</a:t>
            </a:r>
            <a:endParaRPr b="0" lang="de-DE" sz="2000" spc="-1" strike="noStrike">
              <a:solidFill>
                <a:srgbClr val="000000"/>
              </a:solidFill>
              <a:latin typeface="Arial"/>
            </a:endParaRPr>
          </a:p>
          <a:p>
            <a:pPr marL="360360">
              <a:lnSpc>
                <a:spcPct val="90000"/>
              </a:lnSpc>
              <a:spcBef>
                <a:spcPts val="499"/>
              </a:spcBef>
              <a:tabLst>
                <a:tab algn="l" pos="0"/>
              </a:tabLst>
            </a:pPr>
            <a:endParaRPr b="0" lang="de-DE" sz="1000" spc="-1" strike="noStrike">
              <a:solidFill>
                <a:srgbClr val="000000"/>
              </a:solidFill>
              <a:latin typeface="Arial"/>
            </a:endParaRPr>
          </a:p>
          <a:p>
            <a:pPr marL="457200" indent="-4572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Literatur (Auswahl)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Rechteck 4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14" name="Textfeld 5"/>
          <p:cNvSpPr/>
          <p:nvPr/>
        </p:nvSpPr>
        <p:spPr>
          <a:xfrm>
            <a:off x="734040" y="6490800"/>
            <a:ext cx="8538120" cy="51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BB3237D3-16F6-465A-8C75-0349723138A2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17040" y="261720"/>
            <a:ext cx="7908840" cy="738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</a:tabLst>
            </a:pPr>
            <a:r>
              <a:rPr b="1" lang="de-DE" sz="2800" spc="-1" strike="noStrike">
                <a:solidFill>
                  <a:srgbClr val="000000"/>
                </a:solidFill>
                <a:latin typeface="Garamond"/>
              </a:rPr>
              <a:t>3.1) Erzähler und Erzählebenen</a:t>
            </a:r>
            <a:endParaRPr b="0" lang="de-DE" sz="2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6" name="Rechteck 3"/>
          <p:cNvSpPr/>
          <p:nvPr/>
        </p:nvSpPr>
        <p:spPr>
          <a:xfrm>
            <a:off x="8280" y="6289200"/>
            <a:ext cx="9126720" cy="206640"/>
          </a:xfrm>
          <a:prstGeom prst="rect">
            <a:avLst/>
          </a:prstGeom>
          <a:solidFill>
            <a:srgbClr val="4472c4"/>
          </a:solidFill>
          <a:ln>
            <a:solidFill>
              <a:srgbClr val="3254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de-DE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117" name="Textfeld 4"/>
          <p:cNvSpPr/>
          <p:nvPr/>
        </p:nvSpPr>
        <p:spPr>
          <a:xfrm>
            <a:off x="734040" y="6490800"/>
            <a:ext cx="8538120" cy="3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Seite </a:t>
            </a:r>
            <a:fld id="{99CA08D8-F75B-4011-9591-0FE67BD6541A}" type="slidenum"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&lt;Foliennummer&gt;</a:t>
            </a:fld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| Wagner, Narratologie – Einführung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            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	</a:t>
            </a:r>
            <a:r>
              <a:rPr b="0" lang="de-DE" sz="1400" spc="-1" strike="noStrike">
                <a:solidFill>
                  <a:srgbClr val="000000"/>
                </a:solidFill>
                <a:latin typeface="Garamond"/>
                <a:ea typeface="DejaVu Sans"/>
              </a:rPr>
              <a:t>(c) 2021</a:t>
            </a:r>
            <a:endParaRPr b="0" lang="de-DE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8" name="Inhaltsplatzhalter 2"/>
          <p:cNvSpPr/>
          <p:nvPr/>
        </p:nvSpPr>
        <p:spPr>
          <a:xfrm>
            <a:off x="283320" y="702000"/>
            <a:ext cx="8512200" cy="435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1" lang="de-DE" sz="2400" spc="-1" strike="noStrike">
                <a:solidFill>
                  <a:srgbClr val="000000"/>
                </a:solidFill>
                <a:latin typeface="Garamond"/>
                <a:ea typeface="DejaVu Sans"/>
              </a:rPr>
              <a:t>Erzähler-Kategorien bzw. Pole:</a:t>
            </a: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de-DE" sz="2400" spc="-1" strike="noStrike">
              <a:solidFill>
                <a:srgbClr val="000000"/>
              </a:solidFill>
              <a:latin typeface="Arial"/>
            </a:endParaRPr>
          </a:p>
        </p:txBody>
      </p:sp>
      <p:graphicFrame>
        <p:nvGraphicFramePr>
          <p:cNvPr id="119" name="Tabelle 6"/>
          <p:cNvGraphicFramePr/>
          <p:nvPr/>
        </p:nvGraphicFramePr>
        <p:xfrm>
          <a:off x="244800" y="1851480"/>
          <a:ext cx="8640720" cy="3909240"/>
        </p:xfrm>
        <a:graphic>
          <a:graphicData uri="http://schemas.openxmlformats.org/drawingml/2006/table">
            <a:tbl>
              <a:tblPr/>
              <a:tblGrid>
                <a:gridCol w="3464280"/>
                <a:gridCol w="1568520"/>
                <a:gridCol w="3608280"/>
              </a:tblGrid>
              <a:tr h="1027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de-DE" sz="2200" spc="-1" strike="noStrike">
                          <a:solidFill>
                            <a:srgbClr val="000000"/>
                          </a:solidFill>
                          <a:latin typeface="Garamond"/>
                        </a:rPr>
                        <a:t>intern/homodiegetisch</a:t>
                      </a:r>
                      <a:br>
                        <a:rPr sz="2200"/>
                      </a:br>
                      <a:r>
                        <a:rPr b="0" lang="de-DE" sz="1800" spc="-1" strike="noStrike">
                          <a:solidFill>
                            <a:srgbClr val="000000"/>
                          </a:solidFill>
                          <a:latin typeface="Garamond"/>
                        </a:rPr>
                        <a:t>(autodiegetisch, 1. oder 3. Person)</a:t>
                      </a:r>
                      <a:endParaRPr b="0" lang="de-DE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3816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de-DE" sz="2200" spc="-1" strike="noStrike">
                          <a:solidFill>
                            <a:srgbClr val="000000"/>
                          </a:solidFill>
                          <a:latin typeface="Wingdings"/>
                        </a:rPr>
                        <a:t></a:t>
                      </a: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3816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de-DE" sz="2200" spc="-1" strike="noStrike">
                          <a:solidFill>
                            <a:srgbClr val="000000"/>
                          </a:solidFill>
                          <a:latin typeface="Garamond"/>
                        </a:rPr>
                        <a:t>extern/heterodiegetisch</a:t>
                      </a: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38160">
                      <a:noFill/>
                      <a:prstDash val="solid"/>
                    </a:lnB>
                    <a:noFill/>
                  </a:tcPr>
                </a:tc>
              </a:tr>
              <a:tr h="59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de-DE" sz="2200" spc="-1" strike="noStrike">
                          <a:solidFill>
                            <a:srgbClr val="000000"/>
                          </a:solidFill>
                          <a:latin typeface="Garamond"/>
                        </a:rPr>
                        <a:t>dramatisiert/“biographisch“</a:t>
                      </a: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3816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de-DE" sz="2200" spc="-1" strike="noStrike">
                          <a:solidFill>
                            <a:srgbClr val="000000"/>
                          </a:solidFill>
                          <a:latin typeface="Wingdings"/>
                        </a:rPr>
                        <a:t></a:t>
                      </a: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3816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de-DE" sz="2200" spc="-1" strike="noStrike">
                          <a:solidFill>
                            <a:srgbClr val="000000"/>
                          </a:solidFill>
                          <a:latin typeface="Garamond"/>
                        </a:rPr>
                        <a:t>unpersönlich/“icognito“</a:t>
                      </a: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3816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59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de-DE" sz="2200" spc="-1" strike="noStrike">
                          <a:solidFill>
                            <a:srgbClr val="000000"/>
                          </a:solidFill>
                          <a:latin typeface="Garamond"/>
                        </a:rPr>
                        <a:t>nah</a:t>
                      </a: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de-DE" sz="2200" spc="-1" strike="noStrike">
                          <a:solidFill>
                            <a:srgbClr val="000000"/>
                          </a:solidFill>
                          <a:latin typeface="Wingdings"/>
                        </a:rPr>
                        <a:t></a:t>
                      </a: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de-DE" sz="2200" spc="-1" strike="noStrike">
                          <a:solidFill>
                            <a:srgbClr val="000000"/>
                          </a:solidFill>
                          <a:latin typeface="Garamond"/>
                        </a:rPr>
                        <a:t>distanziert</a:t>
                      </a: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59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de-DE" sz="2200" spc="-1" strike="noStrike">
                          <a:solidFill>
                            <a:srgbClr val="000000"/>
                          </a:solidFill>
                          <a:latin typeface="Garamond"/>
                        </a:rPr>
                        <a:t>beschränkt</a:t>
                      </a: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de-DE" sz="2200" spc="-1" strike="noStrike">
                          <a:solidFill>
                            <a:srgbClr val="000000"/>
                          </a:solidFill>
                          <a:latin typeface="Wingdings"/>
                        </a:rPr>
                        <a:t></a:t>
                      </a: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de-DE" sz="2200" spc="-1" strike="noStrike">
                          <a:solidFill>
                            <a:srgbClr val="000000"/>
                          </a:solidFill>
                          <a:latin typeface="Garamond"/>
                        </a:rPr>
                        <a:t>allwissend</a:t>
                      </a: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  <a:tr h="59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de-DE" sz="2200" spc="-1" strike="noStrike">
                          <a:solidFill>
                            <a:srgbClr val="000000"/>
                          </a:solidFill>
                          <a:latin typeface="Garamond"/>
                        </a:rPr>
                        <a:t>unzuverlässig</a:t>
                      </a: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de-DE" sz="2200" spc="-1" strike="noStrike">
                          <a:solidFill>
                            <a:srgbClr val="000000"/>
                          </a:solidFill>
                          <a:latin typeface="Wingdings"/>
                        </a:rPr>
                        <a:t></a:t>
                      </a: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de-DE" sz="2200" spc="-1" strike="noStrike">
                          <a:solidFill>
                            <a:srgbClr val="000000"/>
                          </a:solidFill>
                          <a:latin typeface="Garamond"/>
                        </a:rPr>
                        <a:t>zuverlässig</a:t>
                      </a:r>
                      <a:endParaRPr b="0" lang="de-DE" sz="2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Application>LibreOffice/7.5.2.2$Linux_X86_64 LibreOffice_project/53bb9681a964705cf672590721dbc85eb4d0c3a2</Application>
  <AppVersion>15.0000</AppVersion>
  <Words>3293</Words>
  <Paragraphs>441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2021-01-27T14:15:35Z</dcterms:created>
  <dc:creator>Microsoft Office User</dc:creator>
  <dc:description/>
  <dc:language>de-DE</dc:language>
  <cp:lastModifiedBy/>
  <dcterms:modified xsi:type="dcterms:W3CDTF">2023-05-03T13:14:24Z</dcterms:modified>
  <cp:revision>42</cp:revision>
  <dc:subject/>
  <dc:title>Einführung in die narratologische Textanalyse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Bildschirmpräsentation (4:3)</vt:lpwstr>
  </property>
  <property fmtid="{D5CDD505-2E9C-101B-9397-08002B2CF9AE}" pid="3" name="Slides">
    <vt:i4>30</vt:i4>
  </property>
</Properties>
</file>