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1"/>
  </p:handoutMasterIdLst>
  <p:sldIdLst>
    <p:sldId id="285" r:id="rId2"/>
    <p:sldId id="286" r:id="rId3"/>
    <p:sldId id="287" r:id="rId4"/>
    <p:sldId id="289" r:id="rId5"/>
    <p:sldId id="295" r:id="rId6"/>
    <p:sldId id="261" r:id="rId7"/>
    <p:sldId id="291" r:id="rId8"/>
    <p:sldId id="292" r:id="rId9"/>
    <p:sldId id="293" r:id="rId10"/>
    <p:sldId id="262" r:id="rId11"/>
    <p:sldId id="294" r:id="rId12"/>
    <p:sldId id="290" r:id="rId13"/>
    <p:sldId id="266" r:id="rId14"/>
    <p:sldId id="276" r:id="rId15"/>
    <p:sldId id="267" r:id="rId16"/>
    <p:sldId id="279" r:id="rId17"/>
    <p:sldId id="283" r:id="rId18"/>
    <p:sldId id="264" r:id="rId19"/>
    <p:sldId id="265" r:id="rId20"/>
    <p:sldId id="268" r:id="rId21"/>
    <p:sldId id="271" r:id="rId22"/>
    <p:sldId id="269" r:id="rId23"/>
    <p:sldId id="280" r:id="rId24"/>
    <p:sldId id="281" r:id="rId25"/>
    <p:sldId id="275" r:id="rId26"/>
    <p:sldId id="277" r:id="rId27"/>
    <p:sldId id="278" r:id="rId28"/>
    <p:sldId id="284" r:id="rId29"/>
    <p:sldId id="296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4E2F9-0C3E-4022-AB05-CA1FB16A8153}" type="datetimeFigureOut">
              <a:rPr lang="de-DE" smtClean="0"/>
              <a:t>06.04.2019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BC1C5-2132-48E1-B413-FB8DF19BA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782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A45D-E62B-4F69-A255-8D4093A9D1F5}" type="datetimeFigureOut">
              <a:rPr lang="de-DE" smtClean="0"/>
              <a:t>06.04.2019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170068E-883E-4511-9B03-657A49D2F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55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A45D-E62B-4F69-A255-8D4093A9D1F5}" type="datetimeFigureOut">
              <a:rPr lang="de-DE" smtClean="0"/>
              <a:t>06.04.2019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170068E-883E-4511-9B03-657A49D2F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533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A45D-E62B-4F69-A255-8D4093A9D1F5}" type="datetimeFigureOut">
              <a:rPr lang="de-DE" smtClean="0"/>
              <a:t>06.04.2019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170068E-883E-4511-9B03-657A49D2F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3378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A45D-E62B-4F69-A255-8D4093A9D1F5}" type="datetimeFigureOut">
              <a:rPr lang="de-DE" smtClean="0"/>
              <a:t>06.04.2019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170068E-883E-4511-9B03-657A49D2F081}" type="slidenum">
              <a:rPr lang="de-DE" smtClean="0"/>
              <a:t>‹Nr.›</a:t>
            </a:fld>
            <a:endParaRPr lang="de-DE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7879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A45D-E62B-4F69-A255-8D4093A9D1F5}" type="datetimeFigureOut">
              <a:rPr lang="de-DE" smtClean="0"/>
              <a:t>06.04.2019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170068E-883E-4511-9B03-657A49D2F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8245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A45D-E62B-4F69-A255-8D4093A9D1F5}" type="datetimeFigureOut">
              <a:rPr lang="de-DE" smtClean="0"/>
              <a:t>06.04.2019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068E-883E-4511-9B03-657A49D2F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966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A45D-E62B-4F69-A255-8D4093A9D1F5}" type="datetimeFigureOut">
              <a:rPr lang="de-DE" smtClean="0"/>
              <a:t>06.04.2019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068E-883E-4511-9B03-657A49D2F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4570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A45D-E62B-4F69-A255-8D4093A9D1F5}" type="datetimeFigureOut">
              <a:rPr lang="de-DE" smtClean="0"/>
              <a:t>06.04.2019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068E-883E-4511-9B03-657A49D2F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51032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420A45D-E62B-4F69-A255-8D4093A9D1F5}" type="datetimeFigureOut">
              <a:rPr lang="de-DE" smtClean="0"/>
              <a:t>06.04.2019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170068E-883E-4511-9B03-657A49D2F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043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A45D-E62B-4F69-A255-8D4093A9D1F5}" type="datetimeFigureOut">
              <a:rPr lang="de-DE" smtClean="0"/>
              <a:t>06.04.2019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068E-883E-4511-9B03-657A49D2F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8178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A45D-E62B-4F69-A255-8D4093A9D1F5}" type="datetimeFigureOut">
              <a:rPr lang="de-DE" smtClean="0"/>
              <a:t>06.04.2019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170068E-883E-4511-9B03-657A49D2F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220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A45D-E62B-4F69-A255-8D4093A9D1F5}" type="datetimeFigureOut">
              <a:rPr lang="de-DE" smtClean="0"/>
              <a:t>06.04.2019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068E-883E-4511-9B03-657A49D2F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427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A45D-E62B-4F69-A255-8D4093A9D1F5}" type="datetimeFigureOut">
              <a:rPr lang="de-DE" smtClean="0"/>
              <a:t>06.04.2019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068E-883E-4511-9B03-657A49D2F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029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A45D-E62B-4F69-A255-8D4093A9D1F5}" type="datetimeFigureOut">
              <a:rPr lang="de-DE" smtClean="0"/>
              <a:t>06.04.2019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068E-883E-4511-9B03-657A49D2F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880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A45D-E62B-4F69-A255-8D4093A9D1F5}" type="datetimeFigureOut">
              <a:rPr lang="de-DE" smtClean="0"/>
              <a:t>06.04.2019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068E-883E-4511-9B03-657A49D2F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64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A45D-E62B-4F69-A255-8D4093A9D1F5}" type="datetimeFigureOut">
              <a:rPr lang="de-DE" smtClean="0"/>
              <a:t>06.04.2019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068E-883E-4511-9B03-657A49D2F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401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A45D-E62B-4F69-A255-8D4093A9D1F5}" type="datetimeFigureOut">
              <a:rPr lang="de-DE" smtClean="0"/>
              <a:t>06.04.2019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068E-883E-4511-9B03-657A49D2F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8912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0A45D-E62B-4F69-A255-8D4093A9D1F5}" type="datetimeFigureOut">
              <a:rPr lang="de-DE" smtClean="0"/>
              <a:t>06.04.2019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0068E-883E-4511-9B03-657A49D2F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27542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02E4619D-E5EE-4936-99D1-B0D5D11DA9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Filmanalyse</a:t>
            </a:r>
          </a:p>
        </p:txBody>
      </p:sp>
      <p:sp>
        <p:nvSpPr>
          <p:cNvPr id="7" name="Untertitel 6">
            <a:extLst>
              <a:ext uri="{FF2B5EF4-FFF2-40B4-BE49-F238E27FC236}">
                <a16:creationId xmlns:a16="http://schemas.microsoft.com/office/drawing/2014/main" id="{47EE6B5F-5ACD-4C5D-B445-8BE90940B0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Kompetenzaufbau</a:t>
            </a:r>
          </a:p>
        </p:txBody>
      </p:sp>
    </p:spTree>
    <p:extLst>
      <p:ext uri="{BB962C8B-B14F-4D97-AF65-F5344CB8AC3E}">
        <p14:creationId xmlns:p14="http://schemas.microsoft.com/office/powerpoint/2010/main" val="4228403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Definición: Personajes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Material: M24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fisiológico</a:t>
            </a:r>
          </a:p>
          <a:p>
            <a:r>
              <a:rPr lang="es-ES" dirty="0"/>
              <a:t>sociológico</a:t>
            </a:r>
          </a:p>
          <a:p>
            <a:r>
              <a:rPr lang="es-ES" dirty="0"/>
              <a:t>psicológico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91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>
            <a:extLst>
              <a:ext uri="{FF2B5EF4-FFF2-40B4-BE49-F238E27FC236}">
                <a16:creationId xmlns:a16="http://schemas.microsoft.com/office/drawing/2014/main" id="{ADE1D37F-AA99-489B-98C9-E8D481D48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27210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graphicFrame>
        <p:nvGraphicFramePr>
          <p:cNvPr id="87447" name="Group 407">
            <a:extLst>
              <a:ext uri="{FF2B5EF4-FFF2-40B4-BE49-F238E27FC236}">
                <a16:creationId xmlns:a16="http://schemas.microsoft.com/office/drawing/2014/main" id="{186C28B7-7AE2-4AD8-9321-CFF1216727FE}"/>
              </a:ext>
            </a:extLst>
          </p:cNvPr>
          <p:cNvGraphicFramePr>
            <a:graphicFrameLocks noGrp="1"/>
          </p:cNvGraphicFramePr>
          <p:nvPr/>
        </p:nvGraphicFramePr>
        <p:xfrm>
          <a:off x="2424114" y="188914"/>
          <a:ext cx="6408737" cy="6363975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1586269487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1321305172"/>
                    </a:ext>
                  </a:extLst>
                </a:gridCol>
                <a:gridCol w="1747837">
                  <a:extLst>
                    <a:ext uri="{9D8B030D-6E8A-4147-A177-3AD203B41FA5}">
                      <a16:colId xmlns:a16="http://schemas.microsoft.com/office/drawing/2014/main" val="2352186450"/>
                    </a:ext>
                  </a:extLst>
                </a:gridCol>
                <a:gridCol w="2673350">
                  <a:extLst>
                    <a:ext uri="{9D8B030D-6E8A-4147-A177-3AD203B41FA5}">
                      <a16:colId xmlns:a16="http://schemas.microsoft.com/office/drawing/2014/main" val="2495943835"/>
                    </a:ext>
                  </a:extLst>
                </a:gridCol>
              </a:tblGrid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Datos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¿Qué podría significar?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0405225"/>
                  </a:ext>
                </a:extLst>
              </a:tr>
              <a:tr h="246063">
                <a:tc row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FISIOLOGÍA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sexo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671592"/>
                  </a:ext>
                </a:extLst>
              </a:tr>
              <a:tr h="24606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edad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98250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tamaño/altura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710093"/>
                  </a:ext>
                </a:extLst>
              </a:tr>
              <a:tr h="24606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origen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8674049"/>
                  </a:ext>
                </a:extLst>
              </a:tr>
              <a:tr h="24606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talla/estado físico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7647800"/>
                  </a:ext>
                </a:extLst>
              </a:tr>
              <a:tr h="28416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peinado/color de pelo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3091583"/>
                  </a:ext>
                </a:extLst>
              </a:tr>
              <a:tr h="244475">
                <a:tc rowSpan="9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PSICOLOGÍA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vida sexual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5295542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moral/valores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1869308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ambiciones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4008401"/>
                  </a:ext>
                </a:extLst>
              </a:tr>
              <a:tr h="2444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temperamento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0604637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actitud frente a la vida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727827"/>
                  </a:ext>
                </a:extLst>
              </a:tr>
              <a:tr h="24606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adicciones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351223"/>
                  </a:ext>
                </a:extLst>
              </a:tr>
              <a:tr h="3556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cualidades intelectuales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1717135"/>
                  </a:ext>
                </a:extLst>
              </a:tr>
              <a:tr h="24606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fobias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597706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desprecios/rechazos a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8608373"/>
                  </a:ext>
                </a:extLst>
              </a:tr>
              <a:tr h="246063">
                <a:tc rowSpan="8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DISPOSICIONES SOCIOLÓGICAS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clase social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3304856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formación/profesión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692157"/>
                  </a:ext>
                </a:extLst>
              </a:tr>
              <a:tr h="24606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religión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5067931"/>
                  </a:ext>
                </a:extLst>
              </a:tr>
              <a:tr h="24606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relaciones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5034276"/>
                  </a:ext>
                </a:extLst>
              </a:tr>
              <a:tr h="30956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posición dentro de la comunidad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7678002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entorno social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5078753"/>
                  </a:ext>
                </a:extLst>
              </a:tr>
              <a:tr h="2444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ocio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0700821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vestimenta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kumimoji="0" lang="es-ES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19845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>
            <a:extLst>
              <a:ext uri="{FF2B5EF4-FFF2-40B4-BE49-F238E27FC236}">
                <a16:creationId xmlns:a16="http://schemas.microsoft.com/office/drawing/2014/main" id="{89879971-C5D5-4B17-95F5-4BB52C0559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de-DE" dirty="0"/>
              <a:t>Los personajes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D3680EF7-946D-4361-A9C4-9071627F68B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387442" y="2140669"/>
            <a:ext cx="7248087" cy="269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altLang="de-DE" sz="2000" dirty="0"/>
              <a:t>el antagonista</a:t>
            </a:r>
          </a:p>
          <a:p>
            <a:pPr>
              <a:lnSpc>
                <a:spcPct val="90000"/>
              </a:lnSpc>
            </a:pPr>
            <a:r>
              <a:rPr lang="es-ES" altLang="de-DE" sz="2000" dirty="0"/>
              <a:t>el protagonista</a:t>
            </a:r>
          </a:p>
          <a:p>
            <a:pPr>
              <a:lnSpc>
                <a:spcPct val="90000"/>
              </a:lnSpc>
            </a:pPr>
            <a:r>
              <a:rPr lang="es-ES" altLang="de-DE" sz="2000" dirty="0"/>
              <a:t>los personajes secundarios de primer plano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de-DE" sz="2000" dirty="0"/>
              <a:t>	hacen evolucionar al protagonista</a:t>
            </a:r>
          </a:p>
          <a:p>
            <a:pPr>
              <a:lnSpc>
                <a:spcPct val="90000"/>
              </a:lnSpc>
            </a:pPr>
            <a:r>
              <a:rPr lang="es-ES" altLang="de-DE" sz="2000" dirty="0"/>
              <a:t>anecdóticos/personajes dimensionales</a:t>
            </a:r>
          </a:p>
          <a:p>
            <a:pPr>
              <a:lnSpc>
                <a:spcPct val="90000"/>
              </a:lnSpc>
            </a:pPr>
            <a:r>
              <a:rPr lang="es-ES" altLang="de-DE" sz="2000" dirty="0"/>
              <a:t>personajes temáticos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" altLang="de-DE" sz="20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" altLang="de-DE" sz="20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" altLang="de-DE" sz="2000" dirty="0"/>
          </a:p>
        </p:txBody>
      </p:sp>
      <p:sp>
        <p:nvSpPr>
          <p:cNvPr id="36871" name="Text Box 7">
            <a:extLst>
              <a:ext uri="{FF2B5EF4-FFF2-40B4-BE49-F238E27FC236}">
                <a16:creationId xmlns:a16="http://schemas.microsoft.com/office/drawing/2014/main" id="{D9295BA7-19B4-46C6-9700-CC1A15D94F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0199" y="5139572"/>
            <a:ext cx="8321878" cy="156966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s-ES" altLang="de-DE" sz="2400" dirty="0">
              <a:solidFill>
                <a:srgbClr val="00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s-ES" altLang="de-DE" sz="2400" dirty="0">
                <a:solidFill>
                  <a:srgbClr val="000000"/>
                </a:solidFill>
              </a:rPr>
              <a:t>los personajes son los que nos interesan</a:t>
            </a:r>
          </a:p>
          <a:p>
            <a:pPr algn="ctr">
              <a:spcBef>
                <a:spcPct val="50000"/>
              </a:spcBef>
            </a:pPr>
            <a:endParaRPr lang="es-ES" altLang="de-DE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uiExpand="1" build="p"/>
      <p:bldP spid="3687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desarrollo del carácter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El proceso</a:t>
            </a:r>
          </a:p>
          <a:p>
            <a:r>
              <a:rPr lang="es-ES" dirty="0"/>
              <a:t>El espectador debe entenderlo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2439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Figura (personaje) dominante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caracterización exacta</a:t>
            </a:r>
          </a:p>
          <a:p>
            <a:r>
              <a:rPr lang="es-ES" dirty="0"/>
              <a:t>relación especial entre el protagonista y la figura dominante </a:t>
            </a:r>
          </a:p>
          <a:p>
            <a:r>
              <a:rPr lang="es-ES" dirty="0"/>
              <a:t>no tiene objetivo propio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292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Los personajes secundarios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apoyo</a:t>
            </a:r>
          </a:p>
          <a:p>
            <a:r>
              <a:rPr lang="es-ES" dirty="0"/>
              <a:t>apoyo temático (función)</a:t>
            </a:r>
          </a:p>
          <a:p>
            <a:r>
              <a:rPr lang="es-ES" dirty="0"/>
              <a:t>perfil específico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609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Personajes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ES" dirty="0"/>
              <a:t>persona – actor - personaje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315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Definición: meta u objetivo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¿De quién es la historia?</a:t>
            </a:r>
          </a:p>
          <a:p>
            <a:r>
              <a:rPr lang="es-ES" dirty="0"/>
              <a:t>protagonista</a:t>
            </a:r>
          </a:p>
          <a:p>
            <a:r>
              <a:rPr lang="es-ES" dirty="0"/>
              <a:t>Objetivo = dirección de la película</a:t>
            </a:r>
          </a:p>
          <a:p>
            <a:r>
              <a:rPr lang="es-ES" dirty="0"/>
              <a:t>Pregunta principal: ¿Conseguirá su objetivo?</a:t>
            </a:r>
          </a:p>
          <a:p>
            <a:r>
              <a:rPr lang="es-ES" dirty="0"/>
              <a:t>La contestación = final de la película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5772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Definición: meta u objetivo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conseguir el objetivo implica un riesgo</a:t>
            </a:r>
          </a:p>
          <a:p>
            <a:r>
              <a:rPr lang="es-ES" dirty="0"/>
              <a:t>tiene que ser activo</a:t>
            </a:r>
          </a:p>
          <a:p>
            <a:r>
              <a:rPr lang="es-ES" dirty="0"/>
              <a:t>tiene que vivir un conflicto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El protagonista CONOCE su objetivo.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89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Definición: la necesidad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el protagonista la desconoce</a:t>
            </a:r>
          </a:p>
          <a:p>
            <a:pPr lvl="1"/>
            <a:r>
              <a:rPr lang="es-ES" dirty="0"/>
              <a:t>p. ej.: </a:t>
            </a:r>
          </a:p>
          <a:p>
            <a:pPr lvl="2"/>
            <a:r>
              <a:rPr lang="es-ES" dirty="0"/>
              <a:t>la búsqueda del amor</a:t>
            </a:r>
          </a:p>
          <a:p>
            <a:pPr lvl="2"/>
            <a:r>
              <a:rPr lang="es-ES" dirty="0"/>
              <a:t>confianza de sí mismo</a:t>
            </a:r>
          </a:p>
          <a:p>
            <a:pPr lvl="2"/>
            <a:r>
              <a:rPr lang="es-ES" dirty="0"/>
              <a:t>independencia</a:t>
            </a:r>
          </a:p>
          <a:p>
            <a:pPr lvl="2"/>
            <a:r>
              <a:rPr lang="es-ES" dirty="0"/>
              <a:t>reconocimiento</a:t>
            </a:r>
          </a:p>
          <a:p>
            <a:pPr lvl="2"/>
            <a:r>
              <a:rPr lang="es-ES" dirty="0"/>
              <a:t>ser adulto</a:t>
            </a:r>
          </a:p>
          <a:p>
            <a:pPr lvl="2"/>
            <a:r>
              <a:rPr lang="es-ES" dirty="0"/>
              <a:t>algo humano</a:t>
            </a:r>
          </a:p>
          <a:p>
            <a:pPr lvl="2"/>
            <a:r>
              <a:rPr lang="es-ES" dirty="0"/>
              <a:t>...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838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FDA34A-F233-4CD2-97A7-F6A8EDD35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Vorüberlegungen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9AF4E1-1149-41C9-A024-36CE3E131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BP 2016</a:t>
            </a:r>
          </a:p>
          <a:p>
            <a:r>
              <a:rPr lang="es-ES" dirty="0"/>
              <a:t>Inhalt – sinnvolle Einbindung Sprache des Films</a:t>
            </a:r>
          </a:p>
          <a:p>
            <a:r>
              <a:rPr lang="es-ES" dirty="0"/>
              <a:t>Universitäre (Vor-)Kenntnisse</a:t>
            </a:r>
          </a:p>
          <a:p>
            <a:r>
              <a:rPr lang="es-ES" dirty="0"/>
              <a:t>Aufbau eines Films</a:t>
            </a:r>
          </a:p>
          <a:p>
            <a:r>
              <a:rPr lang="es-ES" dirty="0"/>
              <a:t>Umsetzungsmöglichkeiten</a:t>
            </a:r>
          </a:p>
          <a:p>
            <a:pPr lvl="1"/>
            <a:r>
              <a:rPr lang="es-ES" dirty="0"/>
              <a:t>Drehbuch</a:t>
            </a:r>
          </a:p>
          <a:p>
            <a:pPr lvl="1"/>
            <a:r>
              <a:rPr lang="es-ES" dirty="0"/>
              <a:t>Analyse</a:t>
            </a:r>
          </a:p>
          <a:p>
            <a:pPr lvl="1"/>
            <a:r>
              <a:rPr lang="es-ES" dirty="0"/>
              <a:t>Kreativität</a:t>
            </a:r>
          </a:p>
          <a:p>
            <a:pPr lvl="1"/>
            <a:r>
              <a:rPr lang="es-ES" dirty="0"/>
              <a:t>...</a:t>
            </a:r>
          </a:p>
          <a:p>
            <a:r>
              <a:rPr lang="es-ES" dirty="0"/>
              <a:t>Zeitpunkt - Erfahrung</a:t>
            </a:r>
          </a:p>
          <a:p>
            <a:pPr lvl="1"/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2972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Definición: conflicto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Conflicto antagónico</a:t>
            </a:r>
          </a:p>
          <a:p>
            <a:r>
              <a:rPr lang="es-ES" dirty="0"/>
              <a:t>Conflicto colectivo</a:t>
            </a:r>
          </a:p>
          <a:p>
            <a:r>
              <a:rPr lang="es-ES" dirty="0"/>
              <a:t>Conflicto situativo</a:t>
            </a:r>
          </a:p>
          <a:p>
            <a:r>
              <a:rPr lang="es-ES" dirty="0"/>
              <a:t>Conflicto psicológico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709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ataque – contraataque</a:t>
            </a:r>
          </a:p>
          <a:p>
            <a:r>
              <a:rPr lang="es-ES" dirty="0"/>
              <a:t>va en aumento</a:t>
            </a:r>
          </a:p>
          <a:p>
            <a:r>
              <a:rPr lang="es-ES" dirty="0"/>
              <a:t>¿Qué podría ser lo peor para el protagonista?</a:t>
            </a:r>
          </a:p>
          <a:p>
            <a:r>
              <a:rPr lang="es-ES" dirty="0"/>
              <a:t>¿Qué obstáculos tiene que superar?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005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Definición: antagonista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no forzosamente malo</a:t>
            </a:r>
          </a:p>
          <a:p>
            <a:r>
              <a:rPr lang="es-ES" dirty="0"/>
              <a:t>puede ser también una situación sociopolítica, un extraterrestre, una catástrofe natural, etc.</a:t>
            </a:r>
          </a:p>
          <a:p>
            <a:r>
              <a:rPr lang="es-ES" dirty="0"/>
              <a:t>también persigue un objetivo</a:t>
            </a:r>
          </a:p>
          <a:p>
            <a:r>
              <a:rPr lang="es-ES" dirty="0"/>
              <a:t>objetivos protagonista – antagonista se excluyen</a:t>
            </a:r>
          </a:p>
          <a:p>
            <a:r>
              <a:rPr lang="es-ES" dirty="0"/>
              <a:t>la misma importancia</a:t>
            </a:r>
          </a:p>
          <a:p>
            <a:r>
              <a:rPr lang="es-ES" dirty="0"/>
              <a:t>PERO: ningún desarrollo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839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Definición: acontecimientos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 acción de un personaje ante los sucesos</a:t>
            </a:r>
          </a:p>
          <a:p>
            <a:pPr lvl="1"/>
            <a:r>
              <a:rPr lang="es-ES" dirty="0"/>
              <a:t>afrontar</a:t>
            </a:r>
          </a:p>
          <a:p>
            <a:pPr lvl="1"/>
            <a:r>
              <a:rPr lang="es-ES" dirty="0"/>
              <a:t>evitar</a:t>
            </a:r>
          </a:p>
          <a:p>
            <a:pPr lvl="1"/>
            <a:r>
              <a:rPr lang="es-ES" dirty="0"/>
              <a:t>sufrir</a:t>
            </a:r>
          </a:p>
          <a:p>
            <a:pPr lvl="1"/>
            <a:endParaRPr lang="es-ES" dirty="0"/>
          </a:p>
          <a:p>
            <a:r>
              <a:rPr lang="es-ES" dirty="0"/>
              <a:t>relación acción - comportamiento</a:t>
            </a:r>
          </a:p>
          <a:p>
            <a:endParaRPr lang="es-ES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042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privación</a:t>
            </a:r>
          </a:p>
          <a:p>
            <a:r>
              <a:rPr lang="es-ES" dirty="0"/>
              <a:t>alejamiento</a:t>
            </a:r>
          </a:p>
          <a:p>
            <a:r>
              <a:rPr lang="es-ES" dirty="0"/>
              <a:t>viaje</a:t>
            </a:r>
          </a:p>
          <a:p>
            <a:r>
              <a:rPr lang="es-ES" dirty="0"/>
              <a:t>prohibición</a:t>
            </a:r>
          </a:p>
          <a:p>
            <a:r>
              <a:rPr lang="es-ES" dirty="0"/>
              <a:t>obligación</a:t>
            </a:r>
          </a:p>
          <a:p>
            <a:r>
              <a:rPr lang="es-ES" dirty="0"/>
              <a:t>engaño</a:t>
            </a:r>
          </a:p>
          <a:p>
            <a:r>
              <a:rPr lang="es-ES" dirty="0"/>
              <a:t>prueba</a:t>
            </a:r>
          </a:p>
          <a:p>
            <a:r>
              <a:rPr lang="es-ES" dirty="0"/>
              <a:t>reparación de la falta</a:t>
            </a:r>
          </a:p>
          <a:p>
            <a:r>
              <a:rPr lang="es-ES" dirty="0"/>
              <a:t>retorno</a:t>
            </a:r>
          </a:p>
          <a:p>
            <a:pPr marL="0" indent="0">
              <a:buNone/>
            </a:pPr>
            <a:endParaRPr lang="es-ES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869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Acciones secundarias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otra perspectiva</a:t>
            </a:r>
          </a:p>
          <a:p>
            <a:r>
              <a:rPr lang="es-ES" dirty="0"/>
              <a:t>pueden tener influencia (no es necesario)</a:t>
            </a:r>
          </a:p>
          <a:p>
            <a:r>
              <a:rPr lang="es-ES" dirty="0"/>
              <a:t>cuentan una historia propia</a:t>
            </a:r>
          </a:p>
          <a:p>
            <a:r>
              <a:rPr lang="es-ES" dirty="0"/>
              <a:t>en general, de una a tres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095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Elementos dramatúrgicos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/>
              <a:t>Inicio</a:t>
            </a:r>
          </a:p>
          <a:p>
            <a:pPr lvl="1"/>
            <a:r>
              <a:rPr lang="es-ES" dirty="0"/>
              <a:t>¿Dónde? ¿Cuándo? ¿Cómo?</a:t>
            </a:r>
          </a:p>
          <a:p>
            <a:r>
              <a:rPr lang="es-ES" dirty="0"/>
              <a:t>Simbología </a:t>
            </a:r>
          </a:p>
          <a:p>
            <a:r>
              <a:rPr lang="es-ES" dirty="0"/>
              <a:t>Revelaciones</a:t>
            </a:r>
          </a:p>
          <a:p>
            <a:pPr lvl="1"/>
            <a:r>
              <a:rPr lang="es-ES" dirty="0"/>
              <a:t>Informaciones para el espectador (no para el protagonista)</a:t>
            </a:r>
          </a:p>
          <a:p>
            <a:r>
              <a:rPr lang="es-ES" dirty="0"/>
              <a:t>Descubrimientos</a:t>
            </a:r>
          </a:p>
          <a:p>
            <a:pPr lvl="1"/>
            <a:r>
              <a:rPr lang="es-ES" dirty="0"/>
              <a:t>Informaciones para el protagonista</a:t>
            </a:r>
          </a:p>
          <a:p>
            <a:r>
              <a:rPr lang="es-ES" dirty="0"/>
              <a:t>Inversión</a:t>
            </a:r>
          </a:p>
          <a:p>
            <a:r>
              <a:rPr lang="es-ES" dirty="0"/>
              <a:t>Duplicación</a:t>
            </a:r>
          </a:p>
          <a:p>
            <a:pPr lvl="1"/>
            <a:r>
              <a:rPr lang="es-ES" dirty="0"/>
              <a:t>repetir informaciones (modos diferentes) </a:t>
            </a:r>
          </a:p>
          <a:p>
            <a:r>
              <a:rPr lang="es-ES" dirty="0"/>
              <a:t>Alusiones – realización posterior</a:t>
            </a:r>
          </a:p>
          <a:p>
            <a:pPr lvl="1"/>
            <a:r>
              <a:rPr lang="es-ES" dirty="0"/>
              <a:t>Viva: tararear las letras de la canción vs. sentirlas (final de la película)</a:t>
            </a:r>
          </a:p>
          <a:p>
            <a:pPr lvl="1"/>
            <a:r>
              <a:rPr lang="es-ES" dirty="0"/>
              <a:t>También: agua = bien existencial/el regalo = amistad </a:t>
            </a:r>
            <a:r>
              <a:rPr lang="es-ES" dirty="0">
                <a:sym typeface="Symbol" panose="05050102010706020507" pitchFamily="18" charset="2"/>
              </a:rPr>
              <a:t> existencial</a:t>
            </a:r>
          </a:p>
          <a:p>
            <a:pPr lvl="1"/>
            <a:endParaRPr lang="es-ES" sz="24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973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Otras definiciones: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lugar</a:t>
            </a:r>
          </a:p>
          <a:p>
            <a:r>
              <a:rPr lang="es-ES" dirty="0"/>
              <a:t>subtexto</a:t>
            </a:r>
          </a:p>
          <a:p>
            <a:r>
              <a:rPr lang="es-ES" dirty="0"/>
              <a:t>retrospectiva</a:t>
            </a:r>
          </a:p>
          <a:p>
            <a:r>
              <a:rPr lang="es-ES" dirty="0"/>
              <a:t>escenas visuales</a:t>
            </a:r>
          </a:p>
          <a:p>
            <a:pPr lvl="1"/>
            <a:r>
              <a:rPr lang="es-ES" dirty="0"/>
              <a:t>la ducha en </a:t>
            </a:r>
            <a:r>
              <a:rPr lang="es-ES" i="1" dirty="0"/>
              <a:t>Psicosis</a:t>
            </a:r>
          </a:p>
          <a:p>
            <a:r>
              <a:rPr lang="es-ES" dirty="0"/>
              <a:t>diálogos</a:t>
            </a:r>
          </a:p>
        </p:txBody>
      </p:sp>
    </p:spTree>
    <p:extLst>
      <p:ext uri="{BB962C8B-B14F-4D97-AF65-F5344CB8AC3E}">
        <p14:creationId xmlns:p14="http://schemas.microsoft.com/office/powerpoint/2010/main" val="88596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análisis comunicativo película - público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 producción</a:t>
            </a:r>
          </a:p>
          <a:p>
            <a:r>
              <a:rPr lang="es-ES" dirty="0"/>
              <a:t>la película</a:t>
            </a:r>
          </a:p>
          <a:p>
            <a:r>
              <a:rPr lang="es-ES" dirty="0"/>
              <a:t>el público </a:t>
            </a:r>
          </a:p>
          <a:p>
            <a:endParaRPr lang="es-ES" dirty="0"/>
          </a:p>
          <a:p>
            <a:r>
              <a:rPr lang="es-ES" dirty="0"/>
              <a:t>en especial: el análisis didáctico                  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272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4405FA-56BA-4DC9-9E36-2546A4E84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Filmprotokoll</a:t>
            </a:r>
            <a:endParaRPr lang="es-E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EC89D0-F6DC-4446-B4A4-05DEB5535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Material: M11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08952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15EAC4-577D-428D-9860-16195BBEF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Entscheidungen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D78B2A-0D0C-4D82-A94C-D2650E1ED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Fünf Stufen</a:t>
            </a:r>
          </a:p>
          <a:p>
            <a:pPr lvl="1"/>
            <a:r>
              <a:rPr lang="es-ES" dirty="0"/>
              <a:t>SuS als Zuschauer (A2-/A2) M02</a:t>
            </a:r>
          </a:p>
          <a:p>
            <a:pPr lvl="1"/>
            <a:r>
              <a:rPr lang="es-ES" dirty="0"/>
              <a:t>SuS als Analytiker (A2+)</a:t>
            </a:r>
          </a:p>
          <a:p>
            <a:pPr lvl="1"/>
            <a:r>
              <a:rPr lang="es-ES" dirty="0"/>
              <a:t>SuS als Akteur (B1)</a:t>
            </a:r>
          </a:p>
          <a:p>
            <a:pPr lvl="1"/>
            <a:r>
              <a:rPr lang="es-ES" dirty="0"/>
              <a:t>SuS als Kritiker (B1+)</a:t>
            </a:r>
          </a:p>
          <a:p>
            <a:pPr lvl="1"/>
            <a:r>
              <a:rPr lang="es-ES" dirty="0"/>
              <a:t>SuS als Fachmann (B2)</a:t>
            </a:r>
          </a:p>
          <a:p>
            <a:r>
              <a:rPr lang="es-ES" dirty="0"/>
              <a:t>Kompetenzaufbau (Filmsequenzen/Trailer/Filmanfänge ...)</a:t>
            </a:r>
          </a:p>
          <a:p>
            <a:pPr lvl="1"/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439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67A98D-7E9D-4005-A2B9-CAF5EA108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Vorgehensweise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3EBD10-7413-4D09-A48C-388C18332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Filmanalyse </a:t>
            </a:r>
          </a:p>
          <a:p>
            <a:r>
              <a:rPr lang="es-ES" dirty="0"/>
              <a:t>Drehbuch</a:t>
            </a:r>
          </a:p>
          <a:p>
            <a:pPr lvl="1"/>
            <a:r>
              <a:rPr lang="es-ES" dirty="0"/>
              <a:t>Faulstich, Werner: Grundkurs Filmanalyse. UTB. Paderborn. 3. aktualisierte Auflage</a:t>
            </a:r>
          </a:p>
          <a:p>
            <a:pPr lvl="1"/>
            <a:r>
              <a:rPr lang="es-ES" dirty="0"/>
              <a:t>Melgar, Luis Tomás: El oficio de escribir cine y televisión. Edición Fundación Antonio de Nebrija. Hoyo de Manzanares (Madrid). 2000.</a:t>
            </a:r>
          </a:p>
          <a:p>
            <a:r>
              <a:rPr lang="es-ES" dirty="0"/>
              <a:t>Vorstellung des Kompetenzaufbaus</a:t>
            </a:r>
          </a:p>
          <a:p>
            <a:r>
              <a:rPr lang="es-ES" dirty="0"/>
              <a:t>Vorstellung der Materialien</a:t>
            </a:r>
          </a:p>
          <a:p>
            <a:r>
              <a:rPr lang="es-ES" dirty="0"/>
              <a:t>Schwerpunkt: 15 años y un día (Basisfach)</a:t>
            </a:r>
          </a:p>
        </p:txBody>
      </p:sp>
    </p:spTree>
    <p:extLst>
      <p:ext uri="{BB962C8B-B14F-4D97-AF65-F5344CB8AC3E}">
        <p14:creationId xmlns:p14="http://schemas.microsoft.com/office/powerpoint/2010/main" val="356195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C33CFF-3664-4E9E-9EAF-F133645D80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La </a:t>
            </a:r>
            <a:r>
              <a:rPr lang="de-DE" dirty="0" err="1"/>
              <a:t>estructura</a:t>
            </a:r>
            <a:r>
              <a:rPr lang="de-DE" dirty="0"/>
              <a:t> del </a:t>
            </a:r>
            <a:r>
              <a:rPr lang="de-DE" dirty="0" err="1"/>
              <a:t>guión</a:t>
            </a:r>
            <a:endParaRPr lang="es-ES" dirty="0"/>
          </a:p>
        </p:txBody>
      </p:sp>
      <p:sp>
        <p:nvSpPr>
          <p:cNvPr id="4" name="Untertitel 3">
            <a:extLst>
              <a:ext uri="{FF2B5EF4-FFF2-40B4-BE49-F238E27FC236}">
                <a16:creationId xmlns:a16="http://schemas.microsoft.com/office/drawing/2014/main" id="{743E8DC1-EED7-43E8-89E8-01BA7F46E0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6444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Definiciones: Contenido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Material: M07 – M08 – M23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Premisa</a:t>
            </a:r>
          </a:p>
          <a:p>
            <a:pPr lvl="1"/>
            <a:r>
              <a:rPr lang="es-ES" dirty="0"/>
              <a:t>Tema = de lo que va      (temas mitológicos, no mitológicos, etc.)</a:t>
            </a:r>
          </a:p>
          <a:p>
            <a:pPr lvl="1"/>
            <a:r>
              <a:rPr lang="es-ES" dirty="0"/>
              <a:t>Mensaje = lo que se quiere transmitir  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Argumento</a:t>
            </a:r>
          </a:p>
          <a:p>
            <a:pPr lvl="1"/>
            <a:r>
              <a:rPr lang="es-ES" dirty="0"/>
              <a:t>Historia = lo que se cuenta</a:t>
            </a:r>
          </a:p>
          <a:p>
            <a:pPr lvl="1"/>
            <a:r>
              <a:rPr lang="es-ES" dirty="0"/>
              <a:t>Trama = cómo se cuenta (las distintas historias secundarias)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327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FE2F55-E415-497D-B313-60B8E0EE9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Estructura: primer movimiento </a:t>
            </a:r>
            <a:br>
              <a:rPr lang="es-ES" dirty="0"/>
            </a:br>
            <a:r>
              <a:rPr lang="es-ES" dirty="0"/>
              <a:t>(el planteamiento)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64DF0C-F33A-4B20-A1E7-33C924FCE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Situación/ambientación (dónde y cuándo transcurre la historia)</a:t>
            </a:r>
          </a:p>
          <a:p>
            <a:r>
              <a:rPr lang="es-ES" dirty="0"/>
              <a:t>Status incial (cómo son los personajes, la situación al principio de la película)</a:t>
            </a:r>
          </a:p>
          <a:p>
            <a:r>
              <a:rPr lang="es-ES" dirty="0"/>
              <a:t>El punto de arranque/el detonante (cuándo empieza realmente la historia [un acontecimiento, una decisión, una noticia, ...)</a:t>
            </a:r>
          </a:p>
          <a:p>
            <a:r>
              <a:rPr lang="es-ES" dirty="0"/>
              <a:t>La pregunta principal/el objetivo (¿qué quiere conseguir el protagonista?)</a:t>
            </a:r>
          </a:p>
          <a:p>
            <a:r>
              <a:rPr lang="es-ES" dirty="0"/>
              <a:t>El primer punto de giro (la historia experimienta un cambio radical que obliga al protagonista a afrontar el conflicto)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8340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FE2F55-E415-497D-B313-60B8E0EE9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Estructura: segundo movimiento </a:t>
            </a:r>
            <a:br>
              <a:rPr lang="es-ES" dirty="0"/>
            </a:br>
            <a:r>
              <a:rPr lang="es-ES" dirty="0"/>
              <a:t>(el conflicto)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64DF0C-F33A-4B20-A1E7-33C924FCE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Puntos de acci</a:t>
            </a:r>
            <a:r>
              <a:rPr lang="de-DE" dirty="0" err="1"/>
              <a:t>ón</a:t>
            </a:r>
            <a:r>
              <a:rPr lang="de-DE" dirty="0"/>
              <a:t> (</a:t>
            </a:r>
            <a:r>
              <a:rPr lang="de-DE" dirty="0" err="1"/>
              <a:t>qué</a:t>
            </a:r>
            <a:r>
              <a:rPr lang="de-DE" dirty="0"/>
              <a:t> </a:t>
            </a:r>
            <a:r>
              <a:rPr lang="de-DE" dirty="0" err="1"/>
              <a:t>pasa</a:t>
            </a:r>
            <a:r>
              <a:rPr lang="de-DE" dirty="0"/>
              <a:t>)</a:t>
            </a:r>
          </a:p>
          <a:p>
            <a:r>
              <a:rPr lang="de-DE" dirty="0"/>
              <a:t>El </a:t>
            </a:r>
            <a:r>
              <a:rPr lang="de-DE" dirty="0" err="1"/>
              <a:t>obstáculo</a:t>
            </a:r>
            <a:r>
              <a:rPr lang="de-DE" dirty="0"/>
              <a:t> (</a:t>
            </a:r>
            <a:r>
              <a:rPr lang="de-DE" dirty="0" err="1"/>
              <a:t>qué</a:t>
            </a:r>
            <a:r>
              <a:rPr lang="de-DE" dirty="0"/>
              <a:t>/</a:t>
            </a:r>
            <a:r>
              <a:rPr lang="de-DE" dirty="0" err="1"/>
              <a:t>quién</a:t>
            </a:r>
            <a:r>
              <a:rPr lang="de-DE" dirty="0"/>
              <a:t>/</a:t>
            </a:r>
            <a:r>
              <a:rPr lang="de-DE" dirty="0" err="1"/>
              <a:t>quiénes</a:t>
            </a:r>
            <a:r>
              <a:rPr lang="de-DE" dirty="0"/>
              <a:t> </a:t>
            </a:r>
            <a:r>
              <a:rPr lang="de-DE" dirty="0" err="1"/>
              <a:t>impide</a:t>
            </a:r>
            <a:r>
              <a:rPr lang="de-DE" dirty="0"/>
              <a:t>(n)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el</a:t>
            </a:r>
            <a:r>
              <a:rPr lang="de-DE" dirty="0"/>
              <a:t> </a:t>
            </a:r>
            <a:r>
              <a:rPr lang="de-DE" dirty="0" err="1"/>
              <a:t>protagonista</a:t>
            </a:r>
            <a:r>
              <a:rPr lang="de-DE" dirty="0"/>
              <a:t> </a:t>
            </a:r>
            <a:r>
              <a:rPr lang="de-DE" dirty="0" err="1"/>
              <a:t>consiga</a:t>
            </a:r>
            <a:r>
              <a:rPr lang="de-DE" dirty="0"/>
              <a:t> </a:t>
            </a:r>
            <a:r>
              <a:rPr lang="de-DE" dirty="0" err="1"/>
              <a:t>su</a:t>
            </a:r>
            <a:r>
              <a:rPr lang="de-DE" dirty="0"/>
              <a:t> </a:t>
            </a:r>
            <a:r>
              <a:rPr lang="de-DE" dirty="0" err="1"/>
              <a:t>objetivo</a:t>
            </a:r>
            <a:r>
              <a:rPr lang="de-DE" dirty="0"/>
              <a:t>)</a:t>
            </a:r>
          </a:p>
          <a:p>
            <a:r>
              <a:rPr lang="de-DE" dirty="0"/>
              <a:t>Las </a:t>
            </a:r>
            <a:r>
              <a:rPr lang="de-DE" dirty="0" err="1"/>
              <a:t>complicaciones</a:t>
            </a:r>
            <a:r>
              <a:rPr lang="de-DE" dirty="0"/>
              <a:t> (los </a:t>
            </a:r>
            <a:r>
              <a:rPr lang="de-DE" dirty="0" err="1"/>
              <a:t>acontecimientos</a:t>
            </a:r>
            <a:r>
              <a:rPr lang="de-DE" dirty="0"/>
              <a:t>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hacen</a:t>
            </a:r>
            <a:r>
              <a:rPr lang="de-DE" dirty="0"/>
              <a:t>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el</a:t>
            </a:r>
            <a:r>
              <a:rPr lang="de-DE" dirty="0"/>
              <a:t> </a:t>
            </a:r>
            <a:r>
              <a:rPr lang="de-DE" dirty="0" err="1"/>
              <a:t>protagonista</a:t>
            </a:r>
            <a:r>
              <a:rPr lang="de-DE" dirty="0"/>
              <a:t> </a:t>
            </a:r>
            <a:r>
              <a:rPr lang="de-DE" dirty="0" err="1"/>
              <a:t>cada</a:t>
            </a:r>
            <a:r>
              <a:rPr lang="de-DE" dirty="0"/>
              <a:t> </a:t>
            </a:r>
            <a:r>
              <a:rPr lang="de-DE" dirty="0" err="1"/>
              <a:t>vez</a:t>
            </a:r>
            <a:r>
              <a:rPr lang="de-DE" dirty="0"/>
              <a:t> </a:t>
            </a:r>
            <a:r>
              <a:rPr lang="de-DE" dirty="0" err="1"/>
              <a:t>tenga</a:t>
            </a:r>
            <a:r>
              <a:rPr lang="de-DE" dirty="0"/>
              <a:t> </a:t>
            </a:r>
            <a:r>
              <a:rPr lang="de-DE" dirty="0" err="1"/>
              <a:t>más</a:t>
            </a:r>
            <a:r>
              <a:rPr lang="de-DE" dirty="0"/>
              <a:t> </a:t>
            </a:r>
            <a:r>
              <a:rPr lang="de-DE" dirty="0" err="1"/>
              <a:t>dificultades</a:t>
            </a:r>
            <a:r>
              <a:rPr lang="de-DE" dirty="0"/>
              <a:t> de </a:t>
            </a:r>
            <a:r>
              <a:rPr lang="de-DE" dirty="0" err="1"/>
              <a:t>conseguir</a:t>
            </a:r>
            <a:r>
              <a:rPr lang="de-DE" dirty="0"/>
              <a:t> </a:t>
            </a:r>
            <a:r>
              <a:rPr lang="de-DE" dirty="0" err="1"/>
              <a:t>su</a:t>
            </a:r>
            <a:r>
              <a:rPr lang="de-DE" dirty="0"/>
              <a:t> </a:t>
            </a:r>
            <a:r>
              <a:rPr lang="de-DE" dirty="0" err="1"/>
              <a:t>objetivo</a:t>
            </a:r>
            <a:r>
              <a:rPr lang="de-DE" dirty="0"/>
              <a:t>)</a:t>
            </a:r>
          </a:p>
          <a:p>
            <a:r>
              <a:rPr lang="de-DE" dirty="0"/>
              <a:t>Segundo </a:t>
            </a:r>
            <a:r>
              <a:rPr lang="de-DE" dirty="0" err="1"/>
              <a:t>punto</a:t>
            </a:r>
            <a:r>
              <a:rPr lang="de-DE" dirty="0"/>
              <a:t> de </a:t>
            </a:r>
            <a:r>
              <a:rPr lang="de-DE" dirty="0" err="1"/>
              <a:t>giro</a:t>
            </a:r>
            <a:r>
              <a:rPr lang="de-DE" dirty="0"/>
              <a:t> (</a:t>
            </a:r>
            <a:r>
              <a:rPr lang="de-DE" dirty="0" err="1"/>
              <a:t>muchas</a:t>
            </a:r>
            <a:r>
              <a:rPr lang="de-DE" dirty="0"/>
              <a:t> </a:t>
            </a:r>
            <a:r>
              <a:rPr lang="de-DE" dirty="0" err="1"/>
              <a:t>veces</a:t>
            </a:r>
            <a:r>
              <a:rPr lang="de-DE" dirty="0"/>
              <a:t> da </a:t>
            </a:r>
            <a:r>
              <a:rPr lang="de-DE" dirty="0" err="1"/>
              <a:t>esperanza</a:t>
            </a:r>
            <a:r>
              <a:rPr lang="de-DE" dirty="0"/>
              <a:t> a </a:t>
            </a:r>
            <a:r>
              <a:rPr lang="de-DE" dirty="0" err="1"/>
              <a:t>que</a:t>
            </a:r>
            <a:r>
              <a:rPr lang="de-DE" dirty="0"/>
              <a:t> se </a:t>
            </a:r>
            <a:r>
              <a:rPr lang="de-DE" dirty="0" err="1"/>
              <a:t>alcance</a:t>
            </a:r>
            <a:r>
              <a:rPr lang="de-DE" dirty="0"/>
              <a:t> </a:t>
            </a:r>
            <a:r>
              <a:rPr lang="de-DE" dirty="0" err="1"/>
              <a:t>el</a:t>
            </a:r>
            <a:r>
              <a:rPr lang="de-DE" dirty="0"/>
              <a:t> </a:t>
            </a:r>
            <a:r>
              <a:rPr lang="de-DE" dirty="0" err="1"/>
              <a:t>objetivo</a:t>
            </a:r>
            <a:r>
              <a:rPr lang="de-DE" dirty="0"/>
              <a:t> [</a:t>
            </a:r>
            <a:r>
              <a:rPr lang="de-DE" dirty="0" err="1"/>
              <a:t>transición</a:t>
            </a:r>
            <a:r>
              <a:rPr lang="de-DE" dirty="0"/>
              <a:t>])</a:t>
            </a:r>
          </a:p>
          <a:p>
            <a:r>
              <a:rPr lang="de-DE" dirty="0" err="1"/>
              <a:t>Tercer</a:t>
            </a:r>
            <a:r>
              <a:rPr lang="de-DE" dirty="0"/>
              <a:t> </a:t>
            </a:r>
            <a:r>
              <a:rPr lang="de-DE" dirty="0" err="1"/>
              <a:t>punto</a:t>
            </a:r>
            <a:r>
              <a:rPr lang="de-DE" dirty="0"/>
              <a:t> de </a:t>
            </a:r>
            <a:r>
              <a:rPr lang="de-DE" dirty="0" err="1"/>
              <a:t>giro</a:t>
            </a:r>
            <a:r>
              <a:rPr lang="de-DE" dirty="0"/>
              <a:t> (</a:t>
            </a:r>
            <a:r>
              <a:rPr lang="de-DE" dirty="0" err="1"/>
              <a:t>aumenta</a:t>
            </a:r>
            <a:r>
              <a:rPr lang="de-DE" dirty="0"/>
              <a:t> </a:t>
            </a:r>
            <a:r>
              <a:rPr lang="de-DE" dirty="0" err="1"/>
              <a:t>el</a:t>
            </a:r>
            <a:r>
              <a:rPr lang="de-DE" dirty="0"/>
              <a:t> </a:t>
            </a:r>
            <a:r>
              <a:rPr lang="de-DE" dirty="0" err="1"/>
              <a:t>conflicto</a:t>
            </a:r>
            <a:r>
              <a:rPr lang="de-DE" dirty="0"/>
              <a:t> [</a:t>
            </a:r>
            <a:r>
              <a:rPr lang="de-DE" dirty="0" err="1"/>
              <a:t>crisis</a:t>
            </a:r>
            <a:r>
              <a:rPr lang="de-DE" dirty="0"/>
              <a:t>])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4961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FE2F55-E415-497D-B313-60B8E0EE9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Estructura: tercer movimiento </a:t>
            </a:r>
            <a:br>
              <a:rPr lang="es-ES" dirty="0"/>
            </a:br>
            <a:r>
              <a:rPr lang="es-ES" dirty="0"/>
              <a:t>(el desenlace)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64DF0C-F33A-4B20-A1E7-33C924FCE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(</a:t>
            </a:r>
            <a:r>
              <a:rPr lang="de-DE" dirty="0" err="1"/>
              <a:t>tercer</a:t>
            </a:r>
            <a:r>
              <a:rPr lang="de-DE" dirty="0"/>
              <a:t> </a:t>
            </a:r>
            <a:r>
              <a:rPr lang="de-DE" dirty="0" err="1"/>
              <a:t>punto</a:t>
            </a:r>
            <a:r>
              <a:rPr lang="de-DE" dirty="0"/>
              <a:t> de </a:t>
            </a:r>
            <a:r>
              <a:rPr lang="de-DE" dirty="0" err="1"/>
              <a:t>giro</a:t>
            </a:r>
            <a:r>
              <a:rPr lang="de-DE" dirty="0"/>
              <a:t>)</a:t>
            </a:r>
          </a:p>
          <a:p>
            <a:r>
              <a:rPr lang="de-DE" dirty="0" err="1"/>
              <a:t>Secuencia</a:t>
            </a:r>
            <a:r>
              <a:rPr lang="de-DE" dirty="0"/>
              <a:t> </a:t>
            </a:r>
            <a:r>
              <a:rPr lang="de-DE" dirty="0" err="1"/>
              <a:t>obligada</a:t>
            </a:r>
            <a:r>
              <a:rPr lang="de-DE" dirty="0"/>
              <a:t> (</a:t>
            </a:r>
            <a:r>
              <a:rPr lang="de-DE" dirty="0" err="1"/>
              <a:t>resume</a:t>
            </a:r>
            <a:r>
              <a:rPr lang="de-DE" dirty="0"/>
              <a:t> </a:t>
            </a:r>
            <a:r>
              <a:rPr lang="de-DE" dirty="0" err="1"/>
              <a:t>lo</a:t>
            </a:r>
            <a:r>
              <a:rPr lang="de-DE" dirty="0"/>
              <a:t> </a:t>
            </a:r>
            <a:r>
              <a:rPr lang="de-DE" dirty="0" err="1"/>
              <a:t>esencial</a:t>
            </a:r>
            <a:r>
              <a:rPr lang="de-DE" dirty="0"/>
              <a:t> de la </a:t>
            </a:r>
            <a:r>
              <a:rPr lang="de-DE" dirty="0" err="1"/>
              <a:t>premisa</a:t>
            </a:r>
            <a:r>
              <a:rPr lang="de-DE" dirty="0"/>
              <a:t>)</a:t>
            </a:r>
          </a:p>
          <a:p>
            <a:r>
              <a:rPr lang="de-DE" dirty="0"/>
              <a:t>(</a:t>
            </a:r>
            <a:r>
              <a:rPr lang="de-DE" dirty="0" err="1"/>
              <a:t>cuarto</a:t>
            </a:r>
            <a:r>
              <a:rPr lang="de-DE" dirty="0"/>
              <a:t> </a:t>
            </a:r>
            <a:r>
              <a:rPr lang="de-DE" dirty="0" err="1"/>
              <a:t>punto</a:t>
            </a:r>
            <a:r>
              <a:rPr lang="de-DE" dirty="0"/>
              <a:t> de </a:t>
            </a:r>
            <a:r>
              <a:rPr lang="de-DE" dirty="0" err="1"/>
              <a:t>giro</a:t>
            </a:r>
            <a:r>
              <a:rPr lang="de-DE" dirty="0"/>
              <a:t>) [</a:t>
            </a:r>
            <a:r>
              <a:rPr lang="de-DE" dirty="0" err="1"/>
              <a:t>clímax</a:t>
            </a:r>
            <a:r>
              <a:rPr lang="de-DE" dirty="0"/>
              <a:t>]</a:t>
            </a:r>
          </a:p>
          <a:p>
            <a:r>
              <a:rPr lang="de-DE" dirty="0"/>
              <a:t>Nuevo </a:t>
            </a:r>
            <a:r>
              <a:rPr lang="de-DE" dirty="0" err="1"/>
              <a:t>status</a:t>
            </a:r>
            <a:r>
              <a:rPr lang="de-DE" dirty="0"/>
              <a:t> (¿Ha </a:t>
            </a:r>
            <a:r>
              <a:rPr lang="de-DE" dirty="0" err="1"/>
              <a:t>conseguido</a:t>
            </a:r>
            <a:r>
              <a:rPr lang="de-DE" dirty="0"/>
              <a:t> </a:t>
            </a:r>
            <a:r>
              <a:rPr lang="de-DE" dirty="0" err="1"/>
              <a:t>su</a:t>
            </a:r>
            <a:r>
              <a:rPr lang="de-DE" dirty="0"/>
              <a:t> </a:t>
            </a:r>
            <a:r>
              <a:rPr lang="de-DE" dirty="0" err="1"/>
              <a:t>objetivo</a:t>
            </a:r>
            <a:r>
              <a:rPr lang="de-DE" dirty="0"/>
              <a:t>? Ha </a:t>
            </a:r>
            <a:r>
              <a:rPr lang="de-DE" dirty="0" err="1"/>
              <a:t>llegado</a:t>
            </a:r>
            <a:r>
              <a:rPr lang="de-DE" dirty="0"/>
              <a:t> a </a:t>
            </a:r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nuevo</a:t>
            </a:r>
            <a:r>
              <a:rPr lang="de-DE" dirty="0"/>
              <a:t> </a:t>
            </a:r>
            <a:r>
              <a:rPr lang="de-DE" dirty="0" err="1"/>
              <a:t>status</a:t>
            </a:r>
            <a:r>
              <a:rPr lang="de-DE" dirty="0"/>
              <a:t> de </a:t>
            </a:r>
            <a:r>
              <a:rPr lang="de-DE" dirty="0" err="1"/>
              <a:t>desarrollo</a:t>
            </a:r>
            <a:r>
              <a:rPr lang="de-DE" dirty="0"/>
              <a:t>.)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701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0</TotalTime>
  <Words>858</Words>
  <Application>Microsoft Office PowerPoint</Application>
  <PresentationFormat>Breitbild</PresentationFormat>
  <Paragraphs>250</Paragraphs>
  <Slides>29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4" baseType="lpstr">
      <vt:lpstr>Arial</vt:lpstr>
      <vt:lpstr>Calibri</vt:lpstr>
      <vt:lpstr>Trebuchet MS</vt:lpstr>
      <vt:lpstr>Wingdings</vt:lpstr>
      <vt:lpstr>Berlin</vt:lpstr>
      <vt:lpstr>Filmanalyse</vt:lpstr>
      <vt:lpstr>Vorüberlegungen</vt:lpstr>
      <vt:lpstr>Entscheidungen</vt:lpstr>
      <vt:lpstr>Vorgehensweise</vt:lpstr>
      <vt:lpstr>La estructura del guión</vt:lpstr>
      <vt:lpstr>Definiciones: Contenido</vt:lpstr>
      <vt:lpstr>Estructura: primer movimiento  (el planteamiento)</vt:lpstr>
      <vt:lpstr>Estructura: segundo movimiento  (el conflicto)</vt:lpstr>
      <vt:lpstr>Estructura: tercer movimiento  (el desenlace)</vt:lpstr>
      <vt:lpstr>Definición: Personajes</vt:lpstr>
      <vt:lpstr>PowerPoint-Präsentation</vt:lpstr>
      <vt:lpstr>Los personajes</vt:lpstr>
      <vt:lpstr>El desarrollo del carácter</vt:lpstr>
      <vt:lpstr>Figura (personaje) dominante</vt:lpstr>
      <vt:lpstr>Los personajes secundarios</vt:lpstr>
      <vt:lpstr>Personajes</vt:lpstr>
      <vt:lpstr>Definición: meta u objetivo</vt:lpstr>
      <vt:lpstr>Definición: meta u objetivo</vt:lpstr>
      <vt:lpstr>Definición: la necesidad</vt:lpstr>
      <vt:lpstr>Definición: conflicto</vt:lpstr>
      <vt:lpstr>PowerPoint-Präsentation</vt:lpstr>
      <vt:lpstr>Definición: antagonista</vt:lpstr>
      <vt:lpstr>Definición: acontecimientos</vt:lpstr>
      <vt:lpstr>PowerPoint-Präsentation</vt:lpstr>
      <vt:lpstr>Acciones secundarias</vt:lpstr>
      <vt:lpstr>Elementos dramatúrgicos</vt:lpstr>
      <vt:lpstr>Otras definiciones: </vt:lpstr>
      <vt:lpstr>El análisis comunicativo película - público</vt:lpstr>
      <vt:lpstr>Filmprotokoll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Trusits</dc:creator>
  <cp:lastModifiedBy>Roland Trusits</cp:lastModifiedBy>
  <cp:revision>40</cp:revision>
  <dcterms:created xsi:type="dcterms:W3CDTF">2016-12-04T17:55:06Z</dcterms:created>
  <dcterms:modified xsi:type="dcterms:W3CDTF">2019-04-06T12:59:00Z</dcterms:modified>
</cp:coreProperties>
</file>