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5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_rels/presentation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53.xml.rels" ContentType="application/vnd.openxmlformats-package.relationships+xml"/>
  <Override PartName="/ppt/slideLayouts/slideLayout5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media/image1.jpeg" ContentType="image/jpeg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_rels/slide24.xml.rels" ContentType="application/vnd.openxmlformats-package.relationships+xml"/>
  <Override PartName="/ppt/slides/_rels/slide15.xml.rels" ContentType="application/vnd.openxmlformats-package.relationships+xml"/>
  <Override PartName="/ppt/slides/_rels/slide31.xml.rels" ContentType="application/vnd.openxmlformats-package.relationships+xml"/>
  <Override PartName="/ppt/slides/_rels/slide16.xml.rels" ContentType="application/vnd.openxmlformats-package.relationships+xml"/>
  <Override PartName="/ppt/slides/_rels/slide32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21.xml.rels" ContentType="application/vnd.openxmlformats-package.relationships+xml"/>
  <Override PartName="/ppt/slides/_rels/slide8.xml.rels" ContentType="application/vnd.openxmlformats-package.relationships+xml"/>
  <Override PartName="/ppt/slides/_rels/slide27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7.xml.rels" ContentType="application/vnd.openxmlformats-package.relationships+xml"/>
  <Override PartName="/ppt/slides/_rels/slide20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26.xml.rels" ContentType="application/vnd.openxmlformats-package.relationships+xml"/>
  <Override PartName="/ppt/slides/_rels/slide17.xml.rels" ContentType="application/vnd.openxmlformats-package.relationships+xml"/>
  <Override PartName="/ppt/slides/_rels/slide12.xml.rels" ContentType="application/vnd.openxmlformats-package.relationships+xml"/>
  <Override PartName="/ppt/slides/_rels/slide18.xml.rels" ContentType="application/vnd.openxmlformats-package.relationships+xml"/>
  <Override PartName="/ppt/slides/_rels/slide13.xml.rels" ContentType="application/vnd.openxmlformats-package.relationships+xml"/>
  <Override PartName="/ppt/slides/_rels/slide19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28.xml.rels" ContentType="application/vnd.openxmlformats-package.relationships+xml"/>
  <Override PartName="/ppt/slides/_rels/slide22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14.xml.rels" ContentType="application/vnd.openxmlformats-package.relationships+xml"/>
  <Override PartName="/ppt/slides/_rels/slide23.xml.rels" ContentType="application/vnd.openxmlformats-package.relationships+xml"/>
  <Override PartName="/ppt/slides/slide30.xml" ContentType="application/vnd.openxmlformats-officedocument.presentationml.slide+xml"/>
  <Override PartName="/ppt/slides/slide5.xml" ContentType="application/vnd.openxmlformats-officedocument.presentationml.slide+xml"/>
  <Override PartName="/ppt/slides/slide31.xml" ContentType="application/vnd.openxmlformats-officedocument.presentationml.slide+xml"/>
  <Override PartName="/ppt/slides/slide6.xml" ContentType="application/vnd.openxmlformats-officedocument.presentationml.slide+xml"/>
  <Override PartName="/ppt/slides/slide3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de-DE" sz="1800" spc="-1" strike="noStrike">
                <a:latin typeface="Arial"/>
              </a:rPr>
              <a:t>Format des Titeltextes durch Klicken bearbeiten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hyperlink" Target="https://pixabay.com/de/users/davidrockdesign-2595351/" TargetMode="External"/><Relationship Id="rId3" Type="http://schemas.openxmlformats.org/officeDocument/2006/relationships/hyperlink" Target="https://pixabay.com/de/service/license/" TargetMode="External"/><Relationship Id="rId4" Type="http://schemas.openxmlformats.org/officeDocument/2006/relationships/hyperlink" Target="https://pixabay.com/de/illustrations/flagge-kolumbien-flagge-kolumbien-3574340/" TargetMode="External"/><Relationship Id="rId5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90000"/>
              </a:lnSpc>
            </a:pPr>
            <a:r>
              <a:rPr b="1" lang="es-ES" sz="6000" spc="-1" strike="noStrike">
                <a:solidFill>
                  <a:srgbClr val="ff0000"/>
                </a:solidFill>
                <a:latin typeface="Calibri Light"/>
              </a:rPr>
              <a:t>COLOMBIA</a:t>
            </a:r>
            <a:br/>
            <a:endParaRPr b="0" lang="de-DE" sz="6000" spc="-1" strike="noStrike">
              <a:latin typeface="Arial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1523880" y="332208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84000"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s-ES" sz="2800" spc="-1" strike="noStrike">
                <a:solidFill>
                  <a:srgbClr val="ffffff"/>
                </a:solidFill>
                <a:latin typeface="Calibri"/>
              </a:rPr>
              <a:t>La novela </a:t>
            </a:r>
            <a:endParaRPr b="0" lang="de-DE" sz="2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s-ES" sz="2800" spc="-1" strike="noStrike">
                <a:solidFill>
                  <a:srgbClr val="ffffff"/>
                </a:solidFill>
                <a:latin typeface="Calibri"/>
              </a:rPr>
              <a:t>“</a:t>
            </a:r>
            <a:r>
              <a:rPr b="1" lang="es-ES" sz="2800" spc="-1" strike="noStrike">
                <a:solidFill>
                  <a:srgbClr val="ffffff"/>
                </a:solidFill>
                <a:latin typeface="Calibri"/>
              </a:rPr>
              <a:t>El ruido de las cosas al caer” de Juan Gabriel Vásquez </a:t>
            </a:r>
            <a:endParaRPr b="0" lang="de-DE" sz="2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s-ES" sz="2800" spc="-1" strike="noStrike">
                <a:solidFill>
                  <a:srgbClr val="ffffff"/>
                </a:solidFill>
                <a:latin typeface="Calibri"/>
              </a:rPr>
              <a:t>en el contexto sociohistórico</a:t>
            </a:r>
            <a:endParaRPr b="0" lang="de-DE" sz="2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800" spc="-1" strike="noStrike">
              <a:latin typeface="Arial"/>
            </a:endParaRPr>
          </a:p>
        </p:txBody>
      </p:sp>
      <p:sp>
        <p:nvSpPr>
          <p:cNvPr id="192" name="CustomShape 3"/>
          <p:cNvSpPr/>
          <p:nvPr/>
        </p:nvSpPr>
        <p:spPr>
          <a:xfrm>
            <a:off x="6624000" y="6480000"/>
            <a:ext cx="5471640" cy="3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de-DE" sz="1100" spc="-1" strike="noStrike">
                <a:latin typeface="Arial"/>
              </a:rPr>
              <a:t>flagge-kolumbien-flagge-kolumbien-3574340 von </a:t>
            </a:r>
            <a:r>
              <a:rPr b="0" lang="de-DE" sz="1100" spc="-1" strike="noStrike" u="sng">
                <a:solidFill>
                  <a:srgbClr val="0563c1"/>
                </a:solidFill>
                <a:uFillTx/>
                <a:latin typeface="Arial"/>
                <a:hlinkClick r:id="rId2"/>
              </a:rPr>
              <a:t>DavidRockDesign</a:t>
            </a:r>
            <a:r>
              <a:rPr b="0" lang="de-DE" sz="1100" spc="-1" strike="noStrike">
                <a:solidFill>
                  <a:srgbClr val="0563c1"/>
                </a:solidFill>
                <a:latin typeface="Arial"/>
              </a:rPr>
              <a:t> </a:t>
            </a:r>
            <a:r>
              <a:rPr b="0" lang="de-DE" sz="1100" spc="-1" strike="noStrike">
                <a:solidFill>
                  <a:srgbClr val="000000"/>
                </a:solidFill>
                <a:latin typeface="Arial"/>
              </a:rPr>
              <a:t>[</a:t>
            </a:r>
            <a:r>
              <a:rPr b="0" lang="de-DE" sz="1100" spc="-1" strike="noStrike">
                <a:solidFill>
                  <a:srgbClr val="0563c1"/>
                </a:solidFill>
                <a:latin typeface="Arial"/>
              </a:rPr>
              <a:t> </a:t>
            </a:r>
            <a:r>
              <a:rPr b="0" lang="de-DE" sz="1100" spc="-1" strike="noStrike" u="sng">
                <a:solidFill>
                  <a:srgbClr val="0563c1"/>
                </a:solidFill>
                <a:uFillTx/>
                <a:latin typeface="Arial"/>
                <a:hlinkClick r:id="rId3"/>
              </a:rPr>
              <a:t>PL</a:t>
            </a:r>
            <a:r>
              <a:rPr b="0" lang="de-DE" sz="1100" spc="-1" strike="noStrike">
                <a:solidFill>
                  <a:srgbClr val="0563c1"/>
                </a:solidFill>
                <a:latin typeface="Arial"/>
              </a:rPr>
              <a:t> </a:t>
            </a:r>
            <a:r>
              <a:rPr b="0" lang="de-DE" sz="1100" spc="-1" strike="noStrike">
                <a:solidFill>
                  <a:srgbClr val="000000"/>
                </a:solidFill>
                <a:latin typeface="Arial"/>
              </a:rPr>
              <a:t>] via</a:t>
            </a:r>
            <a:r>
              <a:rPr b="0" lang="de-DE" sz="1100" spc="-1" strike="noStrike">
                <a:solidFill>
                  <a:srgbClr val="0563c1"/>
                </a:solidFill>
                <a:latin typeface="Arial"/>
              </a:rPr>
              <a:t> </a:t>
            </a:r>
            <a:r>
              <a:rPr b="0" lang="de-DE" sz="1100" spc="-1" strike="noStrike" u="sng">
                <a:solidFill>
                  <a:srgbClr val="0563c1"/>
                </a:solidFill>
                <a:uFillTx/>
                <a:latin typeface="Arial"/>
                <a:hlinkClick r:id="rId4"/>
              </a:rPr>
              <a:t>pixabay</a:t>
            </a:r>
            <a:endParaRPr b="0" lang="de-DE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Calibri Light"/>
              </a:rPr>
              <a:t>Drogenhandel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55000"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Nachfrage und Verfall der Preise für andere landwirtschaftliche Produkte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Kaffeeanbau (Organisation)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fehlende Landreform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durch Drogenhandel finanzieren sich Guerilla und Paramilitärs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Verstrickung der politischen Elite in die Drogengeschäfte (vgl. Ernesto Samper (liberal)/Andrés Pastrana (konservativ))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Entstehung der Drogenkartelle (v.a. in Cali und Medellín)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extreme Zunahme der Gewalt (Auftragsmorde, Bombenanschläge)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i="1" lang="es-ES" sz="2800" spc="-1" strike="noStrike">
                <a:solidFill>
                  <a:srgbClr val="000000"/>
                </a:solidFill>
                <a:latin typeface="Calibri"/>
              </a:rPr>
              <a:t>sicarios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 (meist Jugendliche aus den Armenvierteln)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7" dur="indefinite" restart="never" nodeType="tmRoot">
          <p:childTnLst>
            <p:seq>
              <p:cTn id="298" dur="indefinite" nodeType="mainSeq">
                <p:childTnLst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3" dur="500" fill="hold"/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4" dur="500" fill="hold"/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9" dur="500" fill="hold"/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0" dur="500" fill="hold"/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5" dur="500" fill="hold"/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6" dur="500" fill="hold"/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1" dur="500" fill="hold"/>
                                        <p:tgtEl>
                                          <p:spTgt spid="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2" dur="500" fill="hold"/>
                                        <p:tgtEl>
                                          <p:spTgt spid="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7" dur="500" fill="hold"/>
                                        <p:tgtEl>
                                          <p:spTgt spid="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8" dur="500" fill="hold"/>
                                        <p:tgtEl>
                                          <p:spTgt spid="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3" dur="500" fill="hold"/>
                                        <p:tgtEl>
                                          <p:spTgt spid="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4" dur="500" fill="hold"/>
                                        <p:tgtEl>
                                          <p:spTgt spid="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9" dur="500" fill="hold"/>
                                        <p:tgtEl>
                                          <p:spTgt spid="2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0" dur="500" fill="hold"/>
                                        <p:tgtEl>
                                          <p:spTgt spid="2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5" dur="500" fill="hold"/>
                                        <p:tgtEl>
                                          <p:spTgt spid="2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6" dur="500" fill="hold"/>
                                        <p:tgtEl>
                                          <p:spTgt spid="2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Calibri Light"/>
              </a:rPr>
              <a:t>Geschichte seit den 90er Jahren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15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76000"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1991 neue Verfassung</a:t>
            </a:r>
            <a:endParaRPr b="0" lang="de-DE" sz="28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Dezentralisierungsprozess</a:t>
            </a:r>
            <a:endParaRPr b="0" lang="de-DE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soziale Rechte (z.B. Bildung und Gesundheit)</a:t>
            </a:r>
            <a:endParaRPr b="0" lang="de-DE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weiterhin neoliberale Wirtschaftspolitik (Kluft zwischen Arm und Reich wächst)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Anerkennung von afroamerikanischen und amerindischen Minderheiten, aber fehlende gesellschaftliche Überwindung von Rassismus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4400" spc="-1" strike="noStrike">
                <a:solidFill>
                  <a:srgbClr val="000000"/>
                </a:solidFill>
                <a:latin typeface="Calibri"/>
              </a:rPr>
              <a:t>Verfassung und Verfassungswirklichkeit</a:t>
            </a:r>
            <a:endParaRPr b="0" lang="de-DE" sz="4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4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4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4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47" dur="indefinite" restart="never" nodeType="tmRoot">
          <p:childTnLst>
            <p:seq>
              <p:cTn id="348" dur="indefinite" nodeType="mainSeq">
                <p:childTnLst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3" dur="500" fill="hold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4" dur="500" fill="hold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9" dur="500" fill="hold"/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0" dur="500" fill="hold"/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5" dur="500" fill="hold"/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6" dur="500" fill="hold"/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1" dur="500" fill="hold"/>
                                        <p:tgtEl>
                                          <p:spTgt spid="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2" dur="500" fill="hold"/>
                                        <p:tgtEl>
                                          <p:spTgt spid="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7" dur="500" fill="hold"/>
                                        <p:tgtEl>
                                          <p:spTgt spid="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8" dur="500" fill="hold"/>
                                        <p:tgtEl>
                                          <p:spTgt spid="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3" dur="500" fill="hold"/>
                                        <p:tgtEl>
                                          <p:spTgt spid="2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4" dur="500" fill="hold"/>
                                        <p:tgtEl>
                                          <p:spTgt spid="2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Calibri Light"/>
              </a:rPr>
              <a:t>Álvaro Uribe Vélez (2002 – 2010)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17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Seguridad Democrática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Plan Colombia (Gelder der USA zur Bekämpfung des Drogenanbaus)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große Erfolge gegen die Guerilla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umstrittene Methoden (enge Zusammenarbeit mit den Paramilitär) (→ Verhaftung und Hausarrest 2020)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lehnt das Friedensabkommen von La Habana kategorisch ab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Iván Duque Márquez (aktueller Präsident Kolumbiens) gilt als sein Ziehsohn</a:t>
            </a: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85" dur="indefinite" restart="never" nodeType="tmRoot">
          <p:childTnLst>
            <p:seq>
              <p:cTn id="386" dur="indefinite" nodeType="mainSeq">
                <p:childTnLst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1" dur="500" fill="hold"/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2" dur="500" fill="hold"/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7" dur="500" fill="hold"/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8" dur="500" fill="hold"/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3" dur="500" fill="hold"/>
                                        <p:tgtEl>
                                          <p:spTgt spid="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4" dur="500" fill="hold"/>
                                        <p:tgtEl>
                                          <p:spTgt spid="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9" dur="500" fill="hold"/>
                                        <p:tgtEl>
                                          <p:spTgt spid="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0" dur="500" fill="hold"/>
                                        <p:tgtEl>
                                          <p:spTgt spid="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5" dur="500" fill="hold"/>
                                        <p:tgtEl>
                                          <p:spTgt spid="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6" dur="500" fill="hold"/>
                                        <p:tgtEl>
                                          <p:spTgt spid="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1" dur="500" fill="hold"/>
                                        <p:tgtEl>
                                          <p:spTgt spid="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2" dur="500" fill="hold"/>
                                        <p:tgtEl>
                                          <p:spTgt spid="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Calibri Light"/>
              </a:rPr>
              <a:t>J</a:t>
            </a:r>
            <a:r>
              <a:rPr b="0" lang="es-ES" sz="4400" spc="-1" strike="noStrike">
                <a:solidFill>
                  <a:srgbClr val="000000"/>
                </a:solidFill>
                <a:latin typeface="Calibri Light"/>
              </a:rPr>
              <a:t>uan Manuel Santos (2010 – 2018)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19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70000"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Annäherung an die Nachbarstaaten (Ecuador/Venezuela)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Friedensabkommen mit den FARC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Referendum gegen Friedensabkommen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Nachverhandlungen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2016 Friedensnobelpreis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FARC lösen sich auf, sind heute (unbedeutende) politische Partei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auf Grund der systematischen Ermordung ehemaliger Kämpfer flammt der Konflikt durch Splittergruppen wieder auf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23" dur="indefinite" restart="never" nodeType="tmRoot">
          <p:childTnLst>
            <p:seq>
              <p:cTn id="424" dur="indefinite" nodeType="mainSeq">
                <p:childTnLst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9" dur="500" fill="hold"/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0" dur="500" fill="hold"/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5" dur="500" fill="hold"/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6" dur="500" fill="hold"/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1" dur="500" fill="hold"/>
                                        <p:tgtEl>
                                          <p:spTgt spid="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2" dur="500" fill="hold"/>
                                        <p:tgtEl>
                                          <p:spTgt spid="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7" dur="500" fill="hold"/>
                                        <p:tgtEl>
                                          <p:spTgt spid="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8" dur="500" fill="hold"/>
                                        <p:tgtEl>
                                          <p:spTgt spid="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3" dur="500" fill="hold"/>
                                        <p:tgtEl>
                                          <p:spTgt spid="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4" dur="500" fill="hold"/>
                                        <p:tgtEl>
                                          <p:spTgt spid="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9" dur="500" fill="hold"/>
                                        <p:tgtEl>
                                          <p:spTgt spid="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0" dur="500" fill="hold"/>
                                        <p:tgtEl>
                                          <p:spTgt spid="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65" dur="500" fill="hold"/>
                                        <p:tgtEl>
                                          <p:spTgt spid="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6" dur="500" fill="hold"/>
                                        <p:tgtEl>
                                          <p:spTgt spid="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Calibri Light"/>
              </a:rPr>
              <a:t>Murmelphase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Diskutieren Sie die Gründe für die aktuelle soziopolitische Situation Kolumbiens auf der Grundlage der geschichtlichen Entwicklung. </a:t>
            </a:r>
            <a:endParaRPr b="0" lang="de-DE" sz="2800" spc="-1" strike="noStrike">
              <a:latin typeface="Arial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endParaRPr b="0" lang="de-DE" sz="2800" spc="-1" strike="noStrike">
              <a:latin typeface="Arial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regional – sozial – generational – politisch </a:t>
            </a:r>
            <a:endParaRPr b="0" lang="de-DE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90000"/>
              </a:lnSpc>
            </a:pPr>
            <a:r>
              <a:rPr b="0" lang="de-DE" sz="6000" spc="-1" strike="noStrike">
                <a:solidFill>
                  <a:srgbClr val="000000"/>
                </a:solidFill>
                <a:latin typeface="Calibri Light"/>
              </a:rPr>
              <a:t>El ruido de las cosas al caer</a:t>
            </a:r>
            <a:endParaRPr b="0" lang="de-DE" sz="6000" spc="-1" strike="noStrike">
              <a:latin typeface="Arial"/>
            </a:endParaRPr>
          </a:p>
        </p:txBody>
      </p:sp>
      <p:sp>
        <p:nvSpPr>
          <p:cNvPr id="223" name="CustomShape 2"/>
          <p:cNvSpPr/>
          <p:nvPr/>
        </p:nvSpPr>
        <p:spPr>
          <a:xfrm>
            <a:off x="1523880" y="36021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Juan Gabriel Vásquez</a:t>
            </a:r>
            <a:endParaRPr b="0" lang="de-DE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Calibri Light"/>
              </a:rPr>
              <a:t>Der Autor: Juan Gabriel Vásquez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74000"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geboren am 01.01.1973 in Bogotá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Eltern Rechtsanwälte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Bildung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studiert Jura in Bogotá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promoviert in lateinamerikanischer Literatur an der Sorbonne in Paris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nach kurzem Aufenthalt in Belgien zieht er nach Barcelona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2011 </a:t>
            </a:r>
            <a:r>
              <a:rPr b="0" i="1" lang="es-ES" sz="2800" spc="-1" strike="noStrike">
                <a:solidFill>
                  <a:srgbClr val="000000"/>
                </a:solidFill>
                <a:latin typeface="Calibri"/>
              </a:rPr>
              <a:t>El ruido de las cosas al caer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seit 2012 lebt er wieder in Bogotá</a:t>
            </a: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67" dur="indefinite" restart="never" nodeType="tmRoot">
          <p:childTnLst>
            <p:seq>
              <p:cTn id="468" dur="indefinite" nodeType="mainSeq">
                <p:childTnLst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3" dur="500" fill="hold"/>
                                        <p:tgtEl>
                                          <p:spTgt spid="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4" dur="500" fill="hold"/>
                                        <p:tgtEl>
                                          <p:spTgt spid="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9" dur="500" fill="hold"/>
                                        <p:tgtEl>
                                          <p:spTgt spid="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0" dur="500" fill="hold"/>
                                        <p:tgtEl>
                                          <p:spTgt spid="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85" dur="500" fill="hold"/>
                                        <p:tgtEl>
                                          <p:spTgt spid="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6" dur="500" fill="hold"/>
                                        <p:tgtEl>
                                          <p:spTgt spid="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1" dur="500" fill="hold"/>
                                        <p:tgtEl>
                                          <p:spTgt spid="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2" dur="500" fill="hold"/>
                                        <p:tgtEl>
                                          <p:spTgt spid="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7" dur="500" fill="hold"/>
                                        <p:tgtEl>
                                          <p:spTgt spid="2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8" dur="500" fill="hold"/>
                                        <p:tgtEl>
                                          <p:spTgt spid="2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03" dur="500" fill="hold"/>
                                        <p:tgtEl>
                                          <p:spTgt spid="2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4" dur="500" fill="hold"/>
                                        <p:tgtEl>
                                          <p:spTgt spid="2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09" dur="500" fill="hold"/>
                                        <p:tgtEl>
                                          <p:spTgt spid="2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0" dur="500" fill="hold"/>
                                        <p:tgtEl>
                                          <p:spTgt spid="2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5" dur="500" fill="hold"/>
                                        <p:tgtEl>
                                          <p:spTgt spid="2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6" dur="500" fill="hold"/>
                                        <p:tgtEl>
                                          <p:spTgt spid="2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Calibri Light"/>
              </a:rPr>
              <a:t>Inhalt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27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Beim Billardspiel lernt Antonio Yammara den Drogenkurier Ricardo Laverde kennen, kurz bevor dieser durch sicarios auf offener Straße ermordet wird.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Antonio Yammara wird dabei schwer verletzt.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Nach seiner teilweise Genesung rekonstruiert Antonio durch Gespräche mit Maya Fritts, der Tochter Ricardos, das Leben Ricardos und damit auch sein eigenes</a:t>
            </a: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 Light"/>
              </a:rPr>
              <a:t>El ruido de las cosas al caer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29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Welche soziopolitischen Konflikte finden sich im Roman wieder?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Calibri Light"/>
              </a:rPr>
              <a:t>Kolumbien im Roman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83000"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Oligarchien und Eliten (Bogotá – </a:t>
            </a:r>
            <a:r>
              <a:rPr b="0" i="1" lang="es-ES" sz="2800" spc="-1" strike="noStrike">
                <a:solidFill>
                  <a:srgbClr val="000000"/>
                </a:solidFill>
                <a:latin typeface="Calibri"/>
              </a:rPr>
              <a:t>tierra fría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Kolumbien und die USA (Aufbau des Drogenhandels, Peace Corps)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Drogenkrieg und Gewalt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Kriege 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Río Magdalena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Schönheit des Landes (La Dorada – </a:t>
            </a:r>
            <a:r>
              <a:rPr b="0" i="1" lang="es-ES" sz="2800" spc="-1" strike="noStrike">
                <a:solidFill>
                  <a:srgbClr val="000000"/>
                </a:solidFill>
                <a:latin typeface="Calibri"/>
              </a:rPr>
              <a:t>tierra caliente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17" dur="indefinite" restart="never" nodeType="tmRoot">
          <p:childTnLst>
            <p:seq>
              <p:cTn id="518" dur="indefinite" nodeType="mainSeq">
                <p:childTnLst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3" dur="500" fill="hold"/>
                                        <p:tgtEl>
                                          <p:spTgt spid="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4" dur="500" fill="hold"/>
                                        <p:tgtEl>
                                          <p:spTgt spid="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9" dur="500" fill="hold"/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0" dur="500" fill="hold"/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5" dur="500" fill="hold"/>
                                        <p:tgtEl>
                                          <p:spTgt spid="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6" dur="500" fill="hold"/>
                                        <p:tgtEl>
                                          <p:spTgt spid="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41" dur="500" fill="hold"/>
                                        <p:tgtEl>
                                          <p:spTgt spid="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2" dur="500" fill="hold"/>
                                        <p:tgtEl>
                                          <p:spTgt spid="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47" dur="500" fill="hold"/>
                                        <p:tgtEl>
                                          <p:spTgt spid="2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8" dur="500" fill="hold"/>
                                        <p:tgtEl>
                                          <p:spTgt spid="2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3" dur="500" fill="hold"/>
                                        <p:tgtEl>
                                          <p:spTgt spid="2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4" dur="500" fill="hold"/>
                                        <p:tgtEl>
                                          <p:spTgt spid="2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831960" y="1709640"/>
            <a:ext cx="10514880" cy="285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es-ES" sz="6000" spc="-1" strike="noStrike">
                <a:solidFill>
                  <a:srgbClr val="000000"/>
                </a:solidFill>
                <a:latin typeface="Calibri Light"/>
              </a:rPr>
              <a:t>Hier können Bilder und aktuelle Zeitungsartikel zu Kolumbien eingefügt werden.</a:t>
            </a:r>
            <a:endParaRPr b="0" lang="de-DE" sz="6000" spc="-1" strike="noStrike">
              <a:latin typeface="Arial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831960" y="4589640"/>
            <a:ext cx="10514880" cy="149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ustomShape 1"/>
          <p:cNvSpPr/>
          <p:nvPr/>
        </p:nvSpPr>
        <p:spPr>
          <a:xfrm>
            <a:off x="741240" y="208440"/>
            <a:ext cx="11126160" cy="6648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i="1" lang="es-ES" sz="28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i="1" lang="es-ES" sz="2800" spc="-1" strike="noStrike">
                <a:solidFill>
                  <a:srgbClr val="000000"/>
                </a:solidFill>
                <a:latin typeface="Calibri"/>
              </a:rPr>
              <a:t>Navegaban </a:t>
            </a:r>
            <a:r>
              <a:rPr b="0" i="1" lang="de-DE" sz="2800" spc="-1" strike="noStrike">
                <a:solidFill>
                  <a:srgbClr val="000000"/>
                </a:solidFill>
                <a:latin typeface="Calibri"/>
              </a:rPr>
              <a:t>… </a:t>
            </a:r>
            <a:r>
              <a:rPr b="0" i="1" lang="es-ES" sz="2800" spc="-1" strike="noStrike">
                <a:solidFill>
                  <a:srgbClr val="000000"/>
                </a:solidFill>
                <a:latin typeface="Calibri"/>
              </a:rPr>
              <a:t>placer.”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García Márquez, Gabriel: </a:t>
            </a:r>
            <a:r>
              <a:rPr b="0" i="1" lang="es-ES" sz="2800" spc="-1" strike="noStrike">
                <a:solidFill>
                  <a:srgbClr val="000000"/>
                </a:solidFill>
                <a:latin typeface="Calibri"/>
              </a:rPr>
              <a:t>El amor en los tiempos del cólera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. Mondadori. 1987. S. 421f.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Calibri Light"/>
              </a:rPr>
              <a:t>Luftfahrt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34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kolumbianische Luftfahrt wurde mit Hilfe Deutschlands aufgebaut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galt als die fortschrittlichste in Lateinamerika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immer wieder Abstürze (Symbolik)</a:t>
            </a: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55" dur="indefinite" restart="never" nodeType="tmRoot">
          <p:childTnLst>
            <p:seq>
              <p:cTn id="556" dur="indefinite" nodeType="mainSeq">
                <p:childTnLst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1" dur="500" fill="hold"/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2" dur="500" fill="hold"/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>
                      <p:stCondLst>
                        <p:cond delay="indefinite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7" dur="500" fill="hold"/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8" dur="500" fill="hold"/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9" fill="hold">
                      <p:stCondLst>
                        <p:cond delay="indefinite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3" dur="500" fill="hold"/>
                                        <p:tgtEl>
                                          <p:spTgt spid="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4" dur="500" fill="hold"/>
                                        <p:tgtEl>
                                          <p:spTgt spid="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Calibri Light"/>
              </a:rPr>
              <a:t>Kontextualisierung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36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im Roman keine Datierung (indirekte Kontextualisierung)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es geht um das kollektive Gedächtnis und dessen Rekonstruktion</a:t>
            </a: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75" dur="indefinite" restart="never" nodeType="tmRoot">
          <p:childTnLst>
            <p:seq>
              <p:cTn id="576" dur="indefinite" nodeType="mainSeq">
                <p:childTnLst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81" dur="500" fill="hold"/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2" dur="500" fill="hold"/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3" fill="hold">
                      <p:stCondLst>
                        <p:cond delay="indefinite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87" dur="500" fill="hold"/>
                                        <p:tgtEl>
                                          <p:spTgt spid="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8" dur="500" fill="hold"/>
                                        <p:tgtEl>
                                          <p:spTgt spid="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Calibri Light"/>
              </a:rPr>
              <a:t>Die Figuren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38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80000"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Antonio Yammara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Maya Fritts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Ricardo Laverde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Elena Fritts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Pablo Escobar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89" dur="indefinite" restart="never" nodeType="tmRoot">
          <p:childTnLst>
            <p:seq>
              <p:cTn id="590" dur="indefinite" nodeType="mainSeq">
                <p:childTnLst>
                  <p:par>
                    <p:cTn id="591" fill="hold">
                      <p:stCondLst>
                        <p:cond delay="indefinite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5" dur="500" fill="hold"/>
                                        <p:tgtEl>
                                          <p:spTgt spid="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6" dur="500" fill="hold"/>
                                        <p:tgtEl>
                                          <p:spTgt spid="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>
                      <p:stCondLst>
                        <p:cond delay="indefinite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01" dur="500" fill="hold"/>
                                        <p:tgtEl>
                                          <p:spTgt spid="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2" dur="500" fill="hold"/>
                                        <p:tgtEl>
                                          <p:spTgt spid="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>
                      <p:stCondLst>
                        <p:cond delay="indefinite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07" dur="500" fill="hold"/>
                                        <p:tgtEl>
                                          <p:spTgt spid="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8" dur="500" fill="hold"/>
                                        <p:tgtEl>
                                          <p:spTgt spid="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9" fill="hold">
                      <p:stCondLst>
                        <p:cond delay="indefinite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3" dur="500" fill="hold"/>
                                        <p:tgtEl>
                                          <p:spTgt spid="2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4" dur="500" fill="hold"/>
                                        <p:tgtEl>
                                          <p:spTgt spid="2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>
                      <p:stCondLst>
                        <p:cond delay="indefinite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9" dur="500" fill="hold"/>
                                        <p:tgtEl>
                                          <p:spTgt spid="2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0" dur="500" fill="hold"/>
                                        <p:tgtEl>
                                          <p:spTgt spid="2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25" dur="500" fill="hold"/>
                                        <p:tgtEl>
                                          <p:spTgt spid="2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6" dur="500" fill="hold"/>
                                        <p:tgtEl>
                                          <p:spTgt spid="2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Calibri Light"/>
              </a:rPr>
              <a:t>Antonio Yammara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40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Ähnlichkeit zwischen Figur/Erzähler und Autor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rekonstruiert seine eigene Geschichte (damit auch die Geschichte Kolumbiens)</a:t>
            </a:r>
            <a:endParaRPr b="0" lang="de-DE" sz="28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aber: Schmerzmittel, Informationen anderer, Erinnerungen usw.</a:t>
            </a:r>
            <a:endParaRPr b="0" lang="de-DE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keine Verlässlichkeit</a:t>
            </a:r>
            <a:endParaRPr b="0" lang="de-DE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wie Maya Fritts unfreiwilliges Opfer des kolumbianischen Konflikts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27" dur="indefinite" restart="never" nodeType="tmRoot">
          <p:childTnLst>
            <p:seq>
              <p:cTn id="628" dur="indefinite" nodeType="mainSeq">
                <p:childTnLst>
                  <p:par>
                    <p:cTn id="629" fill="hold">
                      <p:stCondLst>
                        <p:cond delay="indefinite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3" dur="500" fill="hold"/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4" dur="500" fill="hold"/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5" fill="hold">
                      <p:stCondLst>
                        <p:cond delay="indefinite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9" dur="500" fill="hold"/>
                                        <p:tgtEl>
                                          <p:spTgt spid="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0" dur="500" fill="hold"/>
                                        <p:tgtEl>
                                          <p:spTgt spid="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1" fill="hold">
                      <p:stCondLst>
                        <p:cond delay="indefinite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45" dur="500" fill="hold"/>
                                        <p:tgtEl>
                                          <p:spTgt spid="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6" dur="500" fill="hold"/>
                                        <p:tgtEl>
                                          <p:spTgt spid="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7" fill="hold">
                      <p:stCondLst>
                        <p:cond delay="indefinite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1" dur="500" fill="hold"/>
                                        <p:tgtEl>
                                          <p:spTgt spid="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2" dur="500" fill="hold"/>
                                        <p:tgtEl>
                                          <p:spTgt spid="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3" fill="hold">
                      <p:stCondLst>
                        <p:cond delay="indefinite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7" dur="500" fill="hold"/>
                                        <p:tgtEl>
                                          <p:spTgt spid="2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8" dur="500" fill="hold"/>
                                        <p:tgtEl>
                                          <p:spTgt spid="2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Calibri Light"/>
              </a:rPr>
              <a:t>Ricardo Laverde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42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77000"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entstammt einer Familie, die im Laufe des 20. Jahrhunderts viel verlor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möchte die Bedeutung der Familie wiedererlangen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Chancen im Drogenhandel (Rahmenbedingungen erlauben ihm nicht, als Pilot der zivilen Luftfahrt tätig zu sein.)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wird in den USA inhaftiert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kehrt nach Kolumbien zurück 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wird von </a:t>
            </a:r>
            <a:r>
              <a:rPr b="0" i="1" lang="es-ES" sz="2800" spc="-1" strike="noStrike">
                <a:solidFill>
                  <a:srgbClr val="000000"/>
                </a:solidFill>
                <a:latin typeface="Calibri"/>
              </a:rPr>
              <a:t>sicarios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 ermordert (Gründe bleiben unklar)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59" dur="indefinite" restart="never" nodeType="tmRoot">
          <p:childTnLst>
            <p:seq>
              <p:cTn id="660" dur="indefinite" nodeType="mainSeq">
                <p:childTnLst>
                  <p:par>
                    <p:cTn id="661" fill="hold">
                      <p:stCondLst>
                        <p:cond delay="indefinite"/>
                      </p:stCondLst>
                      <p:childTnLst>
                        <p:par>
                          <p:cTn id="662" fill="hold">
                            <p:stCondLst>
                              <p:cond delay="0"/>
                            </p:stCondLst>
                            <p:childTnLst>
                              <p:par>
                                <p:cTn id="66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65" dur="500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6" dur="500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7" fill="hold">
                      <p:stCondLst>
                        <p:cond delay="indefinite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1" dur="500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2" dur="500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3" fill="hold">
                      <p:stCondLst>
                        <p:cond delay="indefinite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7" dur="500" fill="hold"/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8" dur="500" fill="hold"/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9" fill="hold">
                      <p:stCondLst>
                        <p:cond delay="indefinite"/>
                      </p:stCondLst>
                      <p:childTnLst>
                        <p:par>
                          <p:cTn id="680" fill="hold">
                            <p:stCondLst>
                              <p:cond delay="0"/>
                            </p:stCondLst>
                            <p:childTnLst>
                              <p:par>
                                <p:cTn id="68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83" dur="500" fill="hold"/>
                                        <p:tgtEl>
                                          <p:spTgt spid="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4" dur="500" fill="hold"/>
                                        <p:tgtEl>
                                          <p:spTgt spid="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89" dur="500" fill="hold"/>
                                        <p:tgtEl>
                                          <p:spTgt spid="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90" dur="500" fill="hold"/>
                                        <p:tgtEl>
                                          <p:spTgt spid="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1" fill="hold">
                      <p:stCondLst>
                        <p:cond delay="indefinite"/>
                      </p:stCondLst>
                      <p:childTnLst>
                        <p:par>
                          <p:cTn id="692" fill="hold">
                            <p:stCondLst>
                              <p:cond delay="0"/>
                            </p:stCondLst>
                            <p:childTnLst>
                              <p:par>
                                <p:cTn id="69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95" dur="500" fill="hold"/>
                                        <p:tgtEl>
                                          <p:spTgt spid="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96" dur="500" fill="hold"/>
                                        <p:tgtEl>
                                          <p:spTgt spid="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7" fill="hold">
                      <p:stCondLst>
                        <p:cond delay="indefinite"/>
                      </p:stCondLst>
                      <p:childTnLst>
                        <p:par>
                          <p:cTn id="698" fill="hold">
                            <p:stCondLst>
                              <p:cond delay="0"/>
                            </p:stCondLst>
                            <p:childTnLst>
                              <p:par>
                                <p:cTn id="69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01" dur="500" fill="hold"/>
                                        <p:tgtEl>
                                          <p:spTgt spid="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2" dur="500" fill="hold"/>
                                        <p:tgtEl>
                                          <p:spTgt spid="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Calibri Light"/>
              </a:rPr>
              <a:t>Elena Fritts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44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97000"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kommt mit dem Friedenskorps nach Kolumbien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Friedenskorps:</a:t>
            </a:r>
            <a:endParaRPr b="0" lang="de-DE" sz="28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400" spc="-1" strike="noStrike">
                <a:solidFill>
                  <a:srgbClr val="000000"/>
                </a:solidFill>
                <a:latin typeface="Calibri"/>
              </a:rPr>
              <a:t>sollen Aufbauhilfe leisten</a:t>
            </a:r>
            <a:endParaRPr b="0" lang="de-DE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400" spc="-1" strike="noStrike">
                <a:solidFill>
                  <a:srgbClr val="000000"/>
                </a:solidFill>
                <a:latin typeface="Calibri"/>
              </a:rPr>
              <a:t>kennen Zielländer kaum</a:t>
            </a:r>
            <a:endParaRPr b="0" lang="de-DE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400" spc="-1" strike="noStrike">
                <a:solidFill>
                  <a:srgbClr val="000000"/>
                </a:solidFill>
                <a:latin typeface="Calibri"/>
              </a:rPr>
              <a:t>fliehen oft vor Situation in den USA (Kriege, Attentate)</a:t>
            </a:r>
            <a:endParaRPr b="0" lang="de-DE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400" spc="-1" strike="noStrike">
                <a:solidFill>
                  <a:srgbClr val="000000"/>
                </a:solidFill>
                <a:latin typeface="Calibri"/>
              </a:rPr>
              <a:t>sind mitverantwortlich für Drogenhandel (</a:t>
            </a:r>
            <a:r>
              <a:rPr b="0" i="1" lang="de-DE" sz="2400" spc="-1" strike="noStrike">
                <a:solidFill>
                  <a:srgbClr val="000000"/>
                </a:solidFill>
                <a:latin typeface="Calibri"/>
              </a:rPr>
              <a:t>Pájaros de verano</a:t>
            </a:r>
            <a:r>
              <a:rPr b="0" lang="de-DE" sz="24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de-DE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verurteilt Ricardos und Mike Barbieris Verstrickungen in den Drogenhandel nicht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verleugnet die Verstrickungen gegenüber Maya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03" dur="indefinite" restart="never" nodeType="tmRoot">
          <p:childTnLst>
            <p:seq>
              <p:cTn id="704" dur="indefinite" nodeType="mainSeq">
                <p:childTnLst>
                  <p:par>
                    <p:cTn id="705" fill="hold">
                      <p:stCondLst>
                        <p:cond delay="indefinite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09" dur="500" fill="hold"/>
                                        <p:tgtEl>
                                          <p:spTgt spid="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0" dur="500" fill="hold"/>
                                        <p:tgtEl>
                                          <p:spTgt spid="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1" fill="hold">
                      <p:stCondLst>
                        <p:cond delay="indefinite"/>
                      </p:stCondLst>
                      <p:childTnLst>
                        <p:par>
                          <p:cTn id="712" fill="hold">
                            <p:stCondLst>
                              <p:cond delay="0"/>
                            </p:stCondLst>
                            <p:childTnLst>
                              <p:par>
                                <p:cTn id="71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5" dur="500" fill="hold"/>
                                        <p:tgtEl>
                                          <p:spTgt spid="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6" dur="500" fill="hold"/>
                                        <p:tgtEl>
                                          <p:spTgt spid="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7" fill="hold">
                      <p:stCondLst>
                        <p:cond delay="indefinite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21" dur="500" fill="hold"/>
                                        <p:tgtEl>
                                          <p:spTgt spid="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2" dur="500" fill="hold"/>
                                        <p:tgtEl>
                                          <p:spTgt spid="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3" fill="hold">
                      <p:stCondLst>
                        <p:cond delay="indefinite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27" dur="500" fill="hold"/>
                                        <p:tgtEl>
                                          <p:spTgt spid="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8" dur="500" fill="hold"/>
                                        <p:tgtEl>
                                          <p:spTgt spid="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9" fill="hold">
                      <p:stCondLst>
                        <p:cond delay="indefinite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33" dur="500" fill="hold"/>
                                        <p:tgtEl>
                                          <p:spTgt spid="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34" dur="500" fill="hold"/>
                                        <p:tgtEl>
                                          <p:spTgt spid="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5" fill="hold">
                      <p:stCondLst>
                        <p:cond delay="indefinite"/>
                      </p:stCondLst>
                      <p:childTnLst>
                        <p:par>
                          <p:cTn id="736" fill="hold">
                            <p:stCondLst>
                              <p:cond delay="0"/>
                            </p:stCondLst>
                            <p:childTnLst>
                              <p:par>
                                <p:cTn id="73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39" dur="500" fill="hold"/>
                                        <p:tgtEl>
                                          <p:spTgt spid="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0" dur="500" fill="hold"/>
                                        <p:tgtEl>
                                          <p:spTgt spid="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1" fill="hold">
                      <p:stCondLst>
                        <p:cond delay="indefinite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45" dur="500" fill="hold"/>
                                        <p:tgtEl>
                                          <p:spTgt spid="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6" dur="500" fill="hold"/>
                                        <p:tgtEl>
                                          <p:spTgt spid="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7" fill="hold">
                      <p:stCondLst>
                        <p:cond delay="indefinite"/>
                      </p:stCondLst>
                      <p:childTnLst>
                        <p:par>
                          <p:cTn id="748" fill="hold">
                            <p:stCondLst>
                              <p:cond delay="0"/>
                            </p:stCondLst>
                            <p:childTnLst>
                              <p:par>
                                <p:cTn id="74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51" dur="500" fill="hold"/>
                                        <p:tgtEl>
                                          <p:spTgt spid="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52" dur="500" fill="hold"/>
                                        <p:tgtEl>
                                          <p:spTgt spid="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3" fill="hold">
                      <p:stCondLst>
                        <p:cond delay="indefinite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57" dur="500" fill="hold"/>
                                        <p:tgtEl>
                                          <p:spTgt spid="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58" dur="500" fill="hold"/>
                                        <p:tgtEl>
                                          <p:spTgt spid="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Calibri Light"/>
              </a:rPr>
              <a:t>Pablo Escobar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46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allgegenwärtig (obwohl er bei Ricardos Ermordung schon tot ist)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Attentate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Hacienda Nápoles 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Symbolfigur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Tipp: Museo Casa de la Memoria in Medellín</a:t>
            </a: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59" dur="indefinite" restart="never" nodeType="tmRoot">
          <p:childTnLst>
            <p:seq>
              <p:cTn id="760" dur="indefinite" nodeType="mainSeq">
                <p:childTnLst>
                  <p:par>
                    <p:cTn id="761" fill="hold">
                      <p:stCondLst>
                        <p:cond delay="indefinite"/>
                      </p:stCondLst>
                      <p:childTnLst>
                        <p:par>
                          <p:cTn id="762" fill="hold">
                            <p:stCondLst>
                              <p:cond delay="0"/>
                            </p:stCondLst>
                            <p:childTnLst>
                              <p:par>
                                <p:cTn id="76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65" dur="500" fill="hold"/>
                                        <p:tgtEl>
                                          <p:spTgt spid="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6" dur="500" fill="hold"/>
                                        <p:tgtEl>
                                          <p:spTgt spid="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7" fill="hold">
                      <p:stCondLst>
                        <p:cond delay="indefinite"/>
                      </p:stCondLst>
                      <p:childTnLst>
                        <p:par>
                          <p:cTn id="768" fill="hold">
                            <p:stCondLst>
                              <p:cond delay="0"/>
                            </p:stCondLst>
                            <p:childTnLst>
                              <p:par>
                                <p:cTn id="76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1" dur="500" fill="hold"/>
                                        <p:tgtEl>
                                          <p:spTgt spid="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72" dur="500" fill="hold"/>
                                        <p:tgtEl>
                                          <p:spTgt spid="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7" dur="500" fill="hold"/>
                                        <p:tgtEl>
                                          <p:spTgt spid="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78" dur="500" fill="hold"/>
                                        <p:tgtEl>
                                          <p:spTgt spid="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9" fill="hold">
                      <p:stCondLst>
                        <p:cond delay="indefinite"/>
                      </p:stCondLst>
                      <p:childTnLst>
                        <p:par>
                          <p:cTn id="780" fill="hold">
                            <p:stCondLst>
                              <p:cond delay="0"/>
                            </p:stCondLst>
                            <p:childTnLst>
                              <p:par>
                                <p:cTn id="78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83" dur="500" fill="hold"/>
                                        <p:tgtEl>
                                          <p:spTgt spid="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4" dur="500" fill="hold"/>
                                        <p:tgtEl>
                                          <p:spTgt spid="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5" fill="hold">
                      <p:stCondLst>
                        <p:cond delay="indefinite"/>
                      </p:stCondLst>
                      <p:childTnLst>
                        <p:par>
                          <p:cTn id="786" fill="hold">
                            <p:stCondLst>
                              <p:cond delay="0"/>
                            </p:stCondLst>
                            <p:childTnLst>
                              <p:par>
                                <p:cTn id="78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89" dur="500" fill="hold"/>
                                        <p:tgtEl>
                                          <p:spTgt spid="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90" dur="500" fill="hold"/>
                                        <p:tgtEl>
                                          <p:spTgt spid="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Calibri Light"/>
              </a:rPr>
              <a:t>Aura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48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lebt als Kind in Santo Domingo, México DF und Santiago de Chile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daher hat sie keine Teilhabe am kollektiven Gedächtnis der Gewalt, weshalb sie ihren Mann nicht versteht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repräsentiert diejenigen Kolumbianerinnen und Kolumbianer, die vor der Gewalt geflohen sind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91" dur="indefinite" restart="never" nodeType="tmRoot">
          <p:childTnLst>
            <p:seq>
              <p:cTn id="792" dur="indefinite" nodeType="mainSeq">
                <p:childTnLst>
                  <p:par>
                    <p:cTn id="793" fill="hold">
                      <p:stCondLst>
                        <p:cond delay="indefinite"/>
                      </p:stCondLst>
                      <p:childTnLst>
                        <p:par>
                          <p:cTn id="794" fill="hold">
                            <p:stCondLst>
                              <p:cond delay="0"/>
                            </p:stCondLst>
                            <p:childTnLst>
                              <p:par>
                                <p:cTn id="79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97" dur="500" fill="hold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98" dur="500" fill="hold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9" fill="hold">
                      <p:stCondLst>
                        <p:cond delay="indefinite"/>
                      </p:stCondLst>
                      <p:childTnLst>
                        <p:par>
                          <p:cTn id="800" fill="hold">
                            <p:stCondLst>
                              <p:cond delay="0"/>
                            </p:stCondLst>
                            <p:childTnLst>
                              <p:par>
                                <p:cTn id="80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03" dur="500" fill="hold"/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4" dur="500" fill="hold"/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5" fill="hold">
                      <p:stCondLst>
                        <p:cond delay="indefinite"/>
                      </p:stCondLst>
                      <p:childTnLst>
                        <p:par>
                          <p:cTn id="806" fill="hold">
                            <p:stCondLst>
                              <p:cond delay="0"/>
                            </p:stCondLst>
                            <p:childTnLst>
                              <p:par>
                                <p:cTn id="80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09" dur="500" fill="hold"/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10" dur="500" fill="hold"/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1" fill="hold">
                      <p:stCondLst>
                        <p:cond delay="indefinite"/>
                      </p:stCondLst>
                      <p:childTnLst>
                        <p:par>
                          <p:cTn id="812" fill="hold">
                            <p:stCondLst>
                              <p:cond delay="0"/>
                            </p:stCondLst>
                            <p:childTnLst>
                              <p:par>
                                <p:cTn id="81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15" dur="500" fill="hold"/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16" dur="500" fill="hold"/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ustomShape 1"/>
          <p:cNvSpPr/>
          <p:nvPr/>
        </p:nvSpPr>
        <p:spPr>
          <a:xfrm>
            <a:off x="8398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Calibri Light"/>
              </a:rPr>
              <a:t>Hacienda Nápoles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50" name="CustomShape 2"/>
          <p:cNvSpPr/>
          <p:nvPr/>
        </p:nvSpPr>
        <p:spPr>
          <a:xfrm>
            <a:off x="839880" y="1681200"/>
            <a:ext cx="5157000" cy="82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Calibri"/>
              </a:rPr>
              <a:t>ursprünglich</a:t>
            </a:r>
            <a:endParaRPr b="0" lang="de-DE" sz="2400" spc="-1" strike="noStrike">
              <a:latin typeface="Arial"/>
            </a:endParaRPr>
          </a:p>
        </p:txBody>
      </p:sp>
      <p:sp>
        <p:nvSpPr>
          <p:cNvPr id="251" name="CustomShape 3"/>
          <p:cNvSpPr/>
          <p:nvPr/>
        </p:nvSpPr>
        <p:spPr>
          <a:xfrm>
            <a:off x="839880" y="2505240"/>
            <a:ext cx="5157000" cy="368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Luxusanwesen mit den Geldern aus dem Drogenhandel finanziert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Machtzentrale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Ort orgiastischer Exzesse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Zoo</a:t>
            </a:r>
            <a:endParaRPr b="0" lang="de-DE" sz="2800" spc="-1" strike="noStrike">
              <a:latin typeface="Arial"/>
            </a:endParaRPr>
          </a:p>
        </p:txBody>
      </p:sp>
      <p:sp>
        <p:nvSpPr>
          <p:cNvPr id="252" name="CustomShape 4"/>
          <p:cNvSpPr/>
          <p:nvPr/>
        </p:nvSpPr>
        <p:spPr>
          <a:xfrm>
            <a:off x="6172200" y="1681200"/>
            <a:ext cx="5182560" cy="82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de-DE" sz="2400" spc="-1" strike="noStrike">
                <a:solidFill>
                  <a:srgbClr val="000000"/>
                </a:solidFill>
                <a:latin typeface="Calibri"/>
              </a:rPr>
              <a:t>heute</a:t>
            </a:r>
            <a:endParaRPr b="0" lang="de-DE" sz="2400" spc="-1" strike="noStrike">
              <a:latin typeface="Arial"/>
            </a:endParaRPr>
          </a:p>
        </p:txBody>
      </p:sp>
      <p:sp>
        <p:nvSpPr>
          <p:cNvPr id="253" name="CustomShape 5"/>
          <p:cNvSpPr/>
          <p:nvPr/>
        </p:nvSpPr>
        <p:spPr>
          <a:xfrm>
            <a:off x="6172200" y="2505240"/>
            <a:ext cx="5182560" cy="368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56000"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teurer Freizeitpark mit Übernachtungsmöglichkeiten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heruntergekommenes Museum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viele Nilpferde entwichen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Symbol für den Umgang mit der Vergangenheit (Verniedlichung)</a:t>
            </a: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17" dur="indefinite" restart="never" nodeType="tmRoot">
          <p:childTnLst>
            <p:seq>
              <p:cTn id="818" dur="indefinite" nodeType="mainSeq">
                <p:childTnLst>
                  <p:par>
                    <p:cTn id="819" fill="hold">
                      <p:stCondLst>
                        <p:cond delay="indefinite"/>
                      </p:stCondLst>
                      <p:childTnLst>
                        <p:par>
                          <p:cTn id="820" fill="hold">
                            <p:stCondLst>
                              <p:cond delay="0"/>
                            </p:stCondLst>
                            <p:childTnLst>
                              <p:par>
                                <p:cTn id="82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23" dur="500" fill="hold"/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4" dur="500" fill="hold"/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5" fill="hold">
                      <p:stCondLst>
                        <p:cond delay="indefinite"/>
                      </p:stCondLst>
                      <p:childTnLst>
                        <p:par>
                          <p:cTn id="826" fill="hold">
                            <p:stCondLst>
                              <p:cond delay="0"/>
                            </p:stCondLst>
                            <p:childTnLst>
                              <p:par>
                                <p:cTn id="82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29" dur="500" fill="hold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30" dur="500" fill="hold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1" fill="hold">
                      <p:stCondLst>
                        <p:cond delay="indefinite"/>
                      </p:stCondLst>
                      <p:childTnLst>
                        <p:par>
                          <p:cTn id="832" fill="hold">
                            <p:stCondLst>
                              <p:cond delay="0"/>
                            </p:stCondLst>
                            <p:childTnLst>
                              <p:par>
                                <p:cTn id="83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35" dur="500" fill="hold"/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36" dur="500" fill="hold"/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7" fill="hold">
                      <p:stCondLst>
                        <p:cond delay="indefinite"/>
                      </p:stCondLst>
                      <p:childTnLst>
                        <p:par>
                          <p:cTn id="838" fill="hold">
                            <p:stCondLst>
                              <p:cond delay="0"/>
                            </p:stCondLst>
                            <p:childTnLst>
                              <p:par>
                                <p:cTn id="83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41" dur="500" fill="hold"/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42" dur="500" fill="hold"/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3" fill="hold">
                      <p:stCondLst>
                        <p:cond delay="indefinite"/>
                      </p:stCondLst>
                      <p:childTnLst>
                        <p:par>
                          <p:cTn id="844" fill="hold">
                            <p:stCondLst>
                              <p:cond delay="0"/>
                            </p:stCondLst>
                            <p:childTnLst>
                              <p:par>
                                <p:cTn id="84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47" dur="500" fill="hold"/>
                                        <p:tgtEl>
                                          <p:spTgt spid="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48" dur="500" fill="hold"/>
                                        <p:tgtEl>
                                          <p:spTgt spid="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9" fill="hold">
                      <p:stCondLst>
                        <p:cond delay="indefinite"/>
                      </p:stCondLst>
                      <p:childTnLst>
                        <p:par>
                          <p:cTn id="850" fill="hold">
                            <p:stCondLst>
                              <p:cond delay="0"/>
                            </p:stCondLst>
                            <p:childTnLst>
                              <p:par>
                                <p:cTn id="85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3" dur="500" fill="hold"/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54" dur="500" fill="hold"/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5" fill="hold">
                      <p:stCondLst>
                        <p:cond delay="indefinite"/>
                      </p:stCondLst>
                      <p:childTnLst>
                        <p:par>
                          <p:cTn id="856" fill="hold">
                            <p:stCondLst>
                              <p:cond delay="0"/>
                            </p:stCondLst>
                            <p:childTnLst>
                              <p:par>
                                <p:cTn id="85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9" dur="500" fill="hold"/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0" dur="500" fill="hold"/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1" fill="hold">
                      <p:stCondLst>
                        <p:cond delay="indefinite"/>
                      </p:stCondLst>
                      <p:childTnLst>
                        <p:par>
                          <p:cTn id="862" fill="hold">
                            <p:stCondLst>
                              <p:cond delay="0"/>
                            </p:stCondLst>
                            <p:childTnLst>
                              <p:par>
                                <p:cTn id="86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65" dur="500" fill="hold"/>
                                        <p:tgtEl>
                                          <p:spTgt spid="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6" dur="500" fill="hold"/>
                                        <p:tgtEl>
                                          <p:spTgt spid="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7" fill="hold">
                      <p:stCondLst>
                        <p:cond delay="indefinite"/>
                      </p:stCondLst>
                      <p:childTnLst>
                        <p:par>
                          <p:cTn id="868" fill="hold">
                            <p:stCondLst>
                              <p:cond delay="0"/>
                            </p:stCondLst>
                            <p:childTnLst>
                              <p:par>
                                <p:cTn id="86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71" dur="500" fill="hold"/>
                                        <p:tgtEl>
                                          <p:spTgt spid="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72" dur="500" fill="hold"/>
                                        <p:tgtEl>
                                          <p:spTgt spid="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3" fill="hold">
                      <p:stCondLst>
                        <p:cond delay="indefinite"/>
                      </p:stCondLst>
                      <p:childTnLst>
                        <p:par>
                          <p:cTn id="874" fill="hold">
                            <p:stCondLst>
                              <p:cond delay="0"/>
                            </p:stCondLst>
                            <p:childTnLst>
                              <p:par>
                                <p:cTn id="87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77" dur="500" fill="hold"/>
                                        <p:tgtEl>
                                          <p:spTgt spid="2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78" dur="500" fill="hold"/>
                                        <p:tgtEl>
                                          <p:spTgt spid="2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 Light"/>
              </a:rPr>
              <a:t>Beobachtungen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75000"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erneute Gewalt trotz des Friedensabkommens 2016 und der weitgehenden Auflösung der FARC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viele Politiker des rechten Spektrums lehnen den Friedensprozess ab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Radikalisierung der Politik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Proteste gehen stark von jungen Kolumbianerinnen und Kolumbianern der Unter- und Mittelschicht aus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Staat (Polizei und Militär) geht mit großer Gewalt gegen Demonstranten vor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zahlreiche Opfer (teils durch Lynchmorde) bei sozialen Organisationen, Gewerkschaften und ehemaligen Guerrilla-Kämpfern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Calibri Light"/>
              </a:rPr>
              <a:t>Wofür steht der Roman?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55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Erinnerungskultur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 (Aufarbeitung der Geschichte)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kollektives Gedächtnis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Tragik der kolumbianischen Geschichte und Gegenwart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79" dur="indefinite" restart="never" nodeType="tmRoot">
          <p:childTnLst>
            <p:seq>
              <p:cTn id="880" dur="indefinite" nodeType="mainSeq">
                <p:childTnLst>
                  <p:par>
                    <p:cTn id="881" fill="hold">
                      <p:stCondLst>
                        <p:cond delay="indefinite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85" dur="500" fill="hold"/>
                                        <p:tgtEl>
                                          <p:spTgt spid="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86" dur="500" fill="hold"/>
                                        <p:tgtEl>
                                          <p:spTgt spid="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7" fill="hold">
                      <p:stCondLst>
                        <p:cond delay="indefinite"/>
                      </p:stCondLst>
                      <p:childTnLst>
                        <p:par>
                          <p:cTn id="888" fill="hold">
                            <p:stCondLst>
                              <p:cond delay="0"/>
                            </p:stCondLst>
                            <p:childTnLst>
                              <p:par>
                                <p:cTn id="88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91" dur="500" fill="hold"/>
                                        <p:tgtEl>
                                          <p:spTgt spid="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92" dur="500" fill="hold"/>
                                        <p:tgtEl>
                                          <p:spTgt spid="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3" fill="hold">
                      <p:stCondLst>
                        <p:cond delay="indefinite"/>
                      </p:stCondLst>
                      <p:childTnLst>
                        <p:par>
                          <p:cTn id="894" fill="hold">
                            <p:stCondLst>
                              <p:cond delay="0"/>
                            </p:stCondLst>
                            <p:childTnLst>
                              <p:par>
                                <p:cTn id="89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97" dur="500" fill="hold"/>
                                        <p:tgtEl>
                                          <p:spTgt spid="2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98" dur="500" fill="hold"/>
                                        <p:tgtEl>
                                          <p:spTgt spid="2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9" fill="hold">
                      <p:stCondLst>
                        <p:cond delay="indefinite"/>
                      </p:stCondLst>
                      <p:childTnLst>
                        <p:par>
                          <p:cTn id="900" fill="hold">
                            <p:stCondLst>
                              <p:cond delay="0"/>
                            </p:stCondLst>
                            <p:childTnLst>
                              <p:par>
                                <p:cTn id="90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03" dur="500" fill="hold"/>
                                        <p:tgtEl>
                                          <p:spTgt spid="2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04" dur="500" fill="hold"/>
                                        <p:tgtEl>
                                          <p:spTgt spid="2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831960" y="1709640"/>
            <a:ext cx="10514880" cy="285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de-DE" sz="6000" spc="-1" strike="noStrike">
                <a:solidFill>
                  <a:srgbClr val="000000"/>
                </a:solidFill>
                <a:latin typeface="Calibri Light"/>
              </a:rPr>
              <a:t>Muchas gracias por su atención</a:t>
            </a:r>
            <a:endParaRPr b="0" lang="de-DE" sz="6000" spc="-1" strike="noStrike">
              <a:latin typeface="Arial"/>
            </a:endParaRPr>
          </a:p>
        </p:txBody>
      </p:sp>
      <p:sp>
        <p:nvSpPr>
          <p:cNvPr id="257" name="CustomShape 2"/>
          <p:cNvSpPr/>
          <p:nvPr/>
        </p:nvSpPr>
        <p:spPr>
          <a:xfrm>
            <a:off x="831960" y="4589640"/>
            <a:ext cx="10514880" cy="149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9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0" name="CustomShape 3"/>
          <p:cNvSpPr/>
          <p:nvPr/>
        </p:nvSpPr>
        <p:spPr>
          <a:xfrm>
            <a:off x="2300400" y="2589120"/>
            <a:ext cx="7651440" cy="222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Formulieren Sie auf Grundlage der theoretischen Einführung und Ihres bereits erworbenen Wissens zu den drei Kapiteln des Romans Ihre Erwartungen an das Material.</a:t>
            </a: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 Light"/>
              </a:rPr>
              <a:t>Beobachtungen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198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Pandemie hat die Wirtschaft stark schrumpfen lassen; die Konsequenzen tragen hauptsächlich die Unter- und Mittelschicht 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Drogenkonsum im eigenen Land steigt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Verstädterung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große regionale Unterschiede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teilweise Schuldzuweisung für die derzeitige Misere an die vielen Flüchtlinge aus Venezuela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9" dur="indefinite" restart="never" nodeType="tmRoot">
          <p:childTnLst>
            <p:seq>
              <p:cTn id="40" dur="indefinite" nodeType="mainSeq">
                <p:childTnLst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" dur="500" fill="hold"/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500" fill="hold"/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500" fill="hold"/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500" fill="hold"/>
                                        <p:tgtEl>
                                          <p:spTgt spid="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9" dur="500" fill="hold"/>
                                        <p:tgtEl>
                                          <p:spTgt spid="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 Light"/>
              </a:rPr>
              <a:t>Kurzer Abriss der Geschichte Kolumbiens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00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75000"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Unabhängigkeit von der spanischen Krone 1819 als República de Colombia (Begriff ‘Gran Colombia’ später zur Unterscheidung eingeführt)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Präsident Simón Bolívar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umfasst Colombia (einschl. Panamá), Venezuela, Ecuador und Teile von Perú und Guayana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Einwohnerzahl: ca. 1,1 Millionen (vgl. heute: über 100 Millionen)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1831 Gründung der drei unabhängigen Staaten (Colombia, Venezuela, Ecuador)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1903 Unabhängigkeitserklärung Panamás durch Einwirkung der USA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1" dur="indefinite" restart="never" nodeType="tmRoot">
          <p:childTnLst>
            <p:seq>
              <p:cTn id="72" dur="indefinite" nodeType="mainSeq">
                <p:childTnLst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500" fill="hold"/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3" dur="500" fill="hold"/>
                                        <p:tgtEl>
                                          <p:spTgt spid="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4" dur="500" fill="hold"/>
                                        <p:tgtEl>
                                          <p:spTgt spid="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9" dur="500" fill="hold"/>
                                        <p:tgtEl>
                                          <p:spTgt spid="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0" dur="500" fill="hold"/>
                                        <p:tgtEl>
                                          <p:spTgt spid="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5" dur="500" fill="hold"/>
                                        <p:tgtEl>
                                          <p:spTgt spid="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500" fill="hold"/>
                                        <p:tgtEl>
                                          <p:spTgt spid="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1" dur="500" fill="hold"/>
                                        <p:tgtEl>
                                          <p:spTgt spid="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2" dur="500" fill="hold"/>
                                        <p:tgtEl>
                                          <p:spTgt spid="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7" dur="500" fill="hold"/>
                                        <p:tgtEl>
                                          <p:spTgt spid="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8" dur="500" fill="hold"/>
                                        <p:tgtEl>
                                          <p:spTgt spid="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8398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 Light"/>
              </a:rPr>
              <a:t>Politik – frühe Festlegung auf nur zwei politische Strömungen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839880" y="1681200"/>
            <a:ext cx="5157000" cy="82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s-ES" sz="2400" spc="-1" strike="noStrike">
                <a:solidFill>
                  <a:srgbClr val="000000"/>
                </a:solidFill>
                <a:latin typeface="Calibri"/>
              </a:rPr>
              <a:t>Konservative Gruppierungen</a:t>
            </a:r>
            <a:r>
              <a:rPr b="1" lang="es-ES" sz="24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lang="es-ES" sz="24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de-DE" sz="2400" spc="-1" strike="noStrike"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839880" y="2505240"/>
            <a:ext cx="5157000" cy="368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94000"/>
          </a:bodyPr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oligarchisch strukturiertes Wirtschaftsmodell als Fortführung der Verhältnisse in der Kolonialzeit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starker Einfluss der katholischen Kirche</a:t>
            </a: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Zentralismus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Manifestierung der Macht der weißen Oberschicht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800" spc="-1" strike="noStrike">
              <a:latin typeface="Arial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6172200" y="2505240"/>
            <a:ext cx="5182560" cy="368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70000"/>
          </a:bodyPr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auf Freihandel basierendes Wirtschaftsmodell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Trennung von Kirche und Staat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Föderalismus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stärkere Förderung der Bürgerrechte aller ethnischer Gruppen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endParaRPr b="0" lang="de-DE" sz="2800" spc="-1" strike="noStrike">
              <a:latin typeface="Arial"/>
            </a:endParaRPr>
          </a:p>
        </p:txBody>
      </p:sp>
      <p:sp>
        <p:nvSpPr>
          <p:cNvPr id="205" name="CustomShape 5"/>
          <p:cNvSpPr/>
          <p:nvPr/>
        </p:nvSpPr>
        <p:spPr>
          <a:xfrm>
            <a:off x="6172200" y="1681200"/>
            <a:ext cx="5182560" cy="82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s-ES" sz="2400" spc="-1" strike="noStrike">
                <a:solidFill>
                  <a:srgbClr val="000000"/>
                </a:solidFill>
                <a:latin typeface="Calibri"/>
              </a:rPr>
              <a:t>liberale Gruppierungen</a:t>
            </a:r>
            <a:endParaRPr b="0" lang="de-DE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9" dur="indefinite" restart="never" nodeType="tmRoot">
          <p:childTnLst>
            <p:seq>
              <p:cTn id="110" dur="indefinite" nodeType="mainSeq">
                <p:childTnLst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5" dur="500" fill="hold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6" dur="500" fill="hold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1" dur="500" fill="hold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2" dur="500" fill="hold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7" dur="500" fill="hold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8" dur="500" fill="hold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3" dur="500" fill="hold"/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4" dur="500" fill="hold"/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9" dur="500" fill="hold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0" dur="500" fill="hold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5" dur="500" fill="hold"/>
                                        <p:tgtEl>
                                          <p:spTgt spid="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6" dur="500" fill="hold"/>
                                        <p:tgtEl>
                                          <p:spTgt spid="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1" dur="500" fill="hold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2" dur="500" fill="hold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7" dur="500" fill="hold"/>
                                        <p:tgtEl>
                                          <p:spTgt spid="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8" dur="500" fill="hold"/>
                                        <p:tgtEl>
                                          <p:spTgt spid="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3" dur="500" fill="hold"/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4" dur="500" fill="hold"/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9" dur="500" fill="hold"/>
                                        <p:tgtEl>
                                          <p:spTgt spid="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0" dur="500" fill="hold"/>
                                        <p:tgtEl>
                                          <p:spTgt spid="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 Light"/>
              </a:rPr>
              <a:t>Gemeinsamkeiten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Klientelismus auf lokaler und regionaler Ebene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Korruption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Beibehaltung eines ‘schwachen’ Staates mit ‘kleinem’ Staatshaushalt (fehlende Infrastruktur, kaum Umsetzung der Schulbildung, kaum Steuerlast für Reiche → bis heute großer sozialer Unterschied)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Platz 164 von 181 im Jahre 2016 bzw. 65 von 81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1" dur="indefinite" restart="never" nodeType="tmRoot">
          <p:childTnLst>
            <p:seq>
              <p:cTn id="172" dur="indefinite" nodeType="mainSeq">
                <p:childTnLst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7" dur="500" fill="hold"/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8" dur="500" fill="hold"/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3" dur="500" fill="hold"/>
                                        <p:tgtEl>
                                          <p:spTgt spid="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4" dur="500" fill="hold"/>
                                        <p:tgtEl>
                                          <p:spTgt spid="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9" dur="500" fill="hold"/>
                                        <p:tgtEl>
                                          <p:spTgt spid="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0" dur="500" fill="hold"/>
                                        <p:tgtEl>
                                          <p:spTgt spid="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5" dur="500" fill="hold"/>
                                        <p:tgtEl>
                                          <p:spTgt spid="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6" dur="500" fill="hold"/>
                                        <p:tgtEl>
                                          <p:spTgt spid="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Calibri Light"/>
              </a:rPr>
              <a:t>Konsequenzen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56000"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Zahlreiche Bürgerkrieg ähnliche Konflikte (neun im 19. Jahrhundert)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La Violencia (1948 – 1953)</a:t>
            </a:r>
            <a:endParaRPr b="0" lang="de-DE" sz="28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Modernisierungsprogramm der Liberalen</a:t>
            </a:r>
            <a:endParaRPr b="0" lang="de-DE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innerparteiliche Spannungen</a:t>
            </a:r>
            <a:endParaRPr b="0" lang="de-DE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Ermordung Jorge Eliécer Gaitán (populärer Liberaler)</a:t>
            </a:r>
            <a:endParaRPr b="0" lang="de-DE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El bogotazo (Konservative: Armee, Polizei, Kirche und bezahlte Killerbanden; Liberale: Guerrilleros)</a:t>
            </a:r>
            <a:endParaRPr b="0" lang="de-DE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Bäuerliche Gruppierungen fordern Landreform</a:t>
            </a:r>
            <a:endParaRPr b="0" lang="de-DE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Gustavo Rojas Pinilla </a:t>
            </a:r>
            <a:endParaRPr b="0" lang="de-DE" sz="28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putscht sich an die Macht</a:t>
            </a:r>
            <a:endParaRPr b="0" lang="de-DE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diktatorische Regierung, aber:</a:t>
            </a:r>
            <a:endParaRPr b="0" lang="de-DE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zahlreiche Projekte zur Modernisierung des Landes</a:t>
            </a:r>
            <a:endParaRPr b="0" lang="de-DE" sz="24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Argwohn von Seiten des Establishments 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7" dur="indefinite" restart="never" nodeType="tmRoot">
          <p:childTnLst>
            <p:seq>
              <p:cTn id="198" dur="indefinite" nodeType="mainSeq">
                <p:childTnLst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3" dur="500" fill="hold"/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4" dur="500" fill="hold"/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9" dur="500" fill="hold"/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0" dur="500" fill="hold"/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5" dur="500" fill="hold"/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6" dur="500" fill="hold"/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1" dur="500" fill="hold"/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2" dur="500" fill="hold"/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7" dur="500" fill="hold"/>
                                        <p:tgtEl>
                                          <p:spTgt spid="2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8" dur="500" fill="hold"/>
                                        <p:tgtEl>
                                          <p:spTgt spid="2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3" dur="500" fill="hold"/>
                                        <p:tgtEl>
                                          <p:spTgt spid="2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4" dur="500" fill="hold"/>
                                        <p:tgtEl>
                                          <p:spTgt spid="2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9" dur="500" fill="hold"/>
                                        <p:tgtEl>
                                          <p:spTgt spid="2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0" dur="500" fill="hold"/>
                                        <p:tgtEl>
                                          <p:spTgt spid="2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5" dur="500" fill="hold"/>
                                        <p:tgtEl>
                                          <p:spTgt spid="2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6" dur="500" fill="hold"/>
                                        <p:tgtEl>
                                          <p:spTgt spid="2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1" dur="500" fill="hold"/>
                                        <p:tgtEl>
                                          <p:spTgt spid="2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2" dur="500" fill="hold"/>
                                        <p:tgtEl>
                                          <p:spTgt spid="2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7" dur="500" fill="hold"/>
                                        <p:tgtEl>
                                          <p:spTgt spid="2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8" dur="500" fill="hold"/>
                                        <p:tgtEl>
                                          <p:spTgt spid="2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3" dur="500" fill="hold"/>
                                        <p:tgtEl>
                                          <p:spTgt spid="2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4" dur="500" fill="hold"/>
                                        <p:tgtEl>
                                          <p:spTgt spid="2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9" dur="500" fill="hold"/>
                                        <p:tgtEl>
                                          <p:spTgt spid="2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0" dur="500" fill="hold"/>
                                        <p:tgtEl>
                                          <p:spTgt spid="2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00"/>
            </a:gs>
            <a:gs pos="100000">
              <a:srgbClr val="00b0f0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Frente Nacional (1958 – 1974)</a:t>
            </a:r>
            <a:endParaRPr b="0" lang="de-DE" sz="28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Konservative und Liberale vereinbaren, jeweils nach vier Jahren an der Macht zu rotieren</a:t>
            </a:r>
            <a:endParaRPr b="0" lang="de-DE" sz="24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Linke und soziale Kräfte werden von der Macht ausgeschlossen</a:t>
            </a:r>
            <a:endParaRPr b="0" lang="de-DE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Gründung linksgerichteter Gruppierungen (z.B. Fuerzas Armadas Revolucionarias de Colombia [FARC], Ejército de Liberación Nacional ELN]), aber auch bürgerlich-nationalistische Guerilla (Movimiento 19 de Abril [M-19])</a:t>
            </a: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1" dur="indefinite" restart="never" nodeType="tmRoot">
          <p:childTnLst>
            <p:seq>
              <p:cTn id="272" dur="indefinite" nodeType="mainSeq">
                <p:childTnLst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7" dur="500" fill="hold"/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8" dur="500" fill="hold"/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3" dur="500" fill="hold"/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4" dur="500" fill="hold"/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9" dur="500" fill="hold"/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0" dur="500" fill="hold"/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5" dur="500" fill="hold"/>
                                        <p:tgtEl>
                                          <p:spTgt spid="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6" dur="500" fill="hold"/>
                                        <p:tgtEl>
                                          <p:spTgt spid="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Application>LibreOffice/6.4.7.2$Linux_X86_64 LibreOffice_project/40$Build-2</Application>
  <Words>1313</Words>
  <Paragraphs>242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2021-06-01T06:48:54Z</dcterms:created>
  <dc:creator>Roland Trusits Vela</dc:creator>
  <dc:description/>
  <dc:language>de-DE</dc:language>
  <cp:lastModifiedBy/>
  <dcterms:modified xsi:type="dcterms:W3CDTF">2022-12-22T13:45:54Z</dcterms:modified>
  <cp:revision>47</cp:revision>
  <dc:subject/>
  <dc:title>PowerPoint-Präsentation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Breitbild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32</vt:i4>
  </property>
</Properties>
</file>